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Alumni Sans" pitchFamily="2" charset="0"/>
      <p:regular r:id="rId28"/>
      <p:bold r:id="rId29"/>
      <p:italic r:id="rId30"/>
      <p:boldItalic r:id="rId31"/>
    </p:embeddedFont>
    <p:embeddedFont>
      <p:font typeface="Alumni Sans Medium" pitchFamily="2" charset="0"/>
      <p:regular r:id="rId32"/>
      <p:bold r:id="rId33"/>
      <p:italic r:id="rId34"/>
      <p:boldItalic r:id="rId35"/>
    </p:embeddedFont>
    <p:embeddedFont>
      <p:font typeface="Bitter" pitchFamily="2" charset="0"/>
      <p:regular r:id="rId36"/>
      <p:bold r:id="rId37"/>
      <p:italic r:id="rId38"/>
      <p:boldItalic r:id="rId39"/>
    </p:embeddedFont>
    <p:embeddedFont>
      <p:font typeface="Bitter Medium" pitchFamily="2" charset="0"/>
      <p:regular r:id="rId40"/>
      <p:bold r:id="rId41"/>
      <p:italic r:id="rId42"/>
      <p:boldItalic r:id="rId43"/>
    </p:embeddedFont>
    <p:embeddedFont>
      <p:font typeface="Geo" panose="020B0604020202020204"/>
      <p:regular r:id="rId44"/>
      <p: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Helvetica Neue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b537e4c3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b537e4c3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f877e36a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f877e36a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f877e36a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af877e36a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f71dc706d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2f71dc706d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f877e36a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2af877e36a2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af877e36a2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f877e36a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af877e36a2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af877e36a2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f71dc706d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2f71dc706d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f71dc706d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2f71dc706d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f71dc706d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2f71dc706d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f71dc706d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2f71dc706d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2f71dc706d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2f71dc706d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f71dc70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2f71dc70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f71dc706d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2f71dc706d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https://stonybrookuniversity.co1.qualtrics.com/survey-builder/SV_b11u3dIKESo1SMC/edit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368b1d91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3368b1d91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368b1d91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3368b1d91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368b1d91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3368b1d91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3368b1d91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3368b1d91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af877e36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af877e36a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f71dc706d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2f71dc706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f71dc706d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2f71dc706d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f71dc706d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2f71dc706d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f877e36a2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f877e36a2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f877e36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f877e36a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f71dc706d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f71dc706d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f71dc706d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f71dc706d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17200" y="-6475"/>
            <a:ext cx="2299500" cy="51594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_2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‹#›</a:t>
            </a:fld>
            <a:endParaRPr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lt1"/>
                </a:solidFill>
              </a:rPr>
              <a:t>C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lt1"/>
                </a:solidFill>
              </a:rPr>
              <a:t>&amp;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lt1"/>
                </a:solidFill>
              </a:rPr>
              <a:t>P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Line Hed &amp; Bullets">
  <p:cSld name="1-Line Hed &amp; Bulle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6342867" y="471489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800100" y="1680695"/>
            <a:ext cx="7543800" cy="1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777240" y="1021080"/>
            <a:ext cx="7543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4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">
  <p:cSld name="TITLE_1_1_3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‹#›</a:t>
            </a:fld>
            <a:endParaRPr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lt1"/>
                </a:solidFill>
              </a:rPr>
              <a:t>C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lt1"/>
                </a:solidFill>
              </a:rPr>
              <a:t>&amp;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lt1"/>
                </a:solidFill>
              </a:rPr>
              <a:t>P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Line Hed, Bullets, Photo">
  <p:cSld name="2-Line Hed, Bullets, Pho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800100" y="2027917"/>
            <a:ext cx="3400500" cy="2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342867" y="471489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9"/>
          <p:cNvSpPr>
            <a:spLocks noGrp="1"/>
          </p:cNvSpPr>
          <p:nvPr>
            <p:ph type="pic" idx="2"/>
          </p:nvPr>
        </p:nvSpPr>
        <p:spPr>
          <a:xfrm>
            <a:off x="4390612" y="2027917"/>
            <a:ext cx="3953400" cy="22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784860" y="1028700"/>
            <a:ext cx="7543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B - Blank w/ Grid">
  <p:cSld name="7B - Blank w/ Grid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3">
  <p:cSld name="TITLE_1_1_1_3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7">
  <p:cSld name="TITLE_1_1_1_7_2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2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458788" y="99774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1" i="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629842" y="1201858"/>
            <a:ext cx="78855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68181"/>
              </a:lnSpc>
              <a:spcBef>
                <a:spcPts val="750"/>
              </a:spcBef>
              <a:spcAft>
                <a:spcPts val="0"/>
              </a:spcAft>
              <a:buSzPts val="2200"/>
              <a:buFont typeface="Alumni Sans"/>
              <a:buNone/>
              <a:defRPr sz="2200" b="1" cap="none">
                <a:latin typeface="Alumni Sans"/>
                <a:ea typeface="Alumni Sans"/>
                <a:cs typeface="Alumni Sans"/>
                <a:sym typeface="Alumni San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2"/>
          </p:nvPr>
        </p:nvSpPr>
        <p:spPr>
          <a:xfrm>
            <a:off x="628650" y="1722438"/>
            <a:ext cx="7885500" cy="29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807860"/>
            <a:ext cx="1149351" cy="19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nybrook.edu/qualtric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2W56NoCe3451p63-NZnuChdwvjR6Bv7/view?usp=shar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stephanieevergreen.com/data-visualization-checklist/" TargetMode="External"/><Relationship Id="rId5" Type="http://schemas.openxmlformats.org/officeDocument/2006/relationships/hyperlink" Target="https://www.qualtrics.com/blog/writing-survey-questions/" TargetMode="External"/><Relationship Id="rId4" Type="http://schemas.openxmlformats.org/officeDocument/2006/relationships/hyperlink" Target="https://drive.google.com/file/d/18O5RRefFAeNwLVaMuXwweT79z1pSb1SP/view?usp=shari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/>
        </p:nvSpPr>
        <p:spPr>
          <a:xfrm>
            <a:off x="281048" y="774850"/>
            <a:ext cx="70365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Swipe Right on Surveys: Designing Questions Everyone Will Love</a:t>
            </a:r>
            <a:endParaRPr sz="6000" b="1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grpSp>
        <p:nvGrpSpPr>
          <p:cNvPr id="102" name="Google Shape;102;p25"/>
          <p:cNvGrpSpPr/>
          <p:nvPr/>
        </p:nvGrpSpPr>
        <p:grpSpPr>
          <a:xfrm>
            <a:off x="511398" y="-536125"/>
            <a:ext cx="4004716" cy="450979"/>
            <a:chOff x="511409" y="3234450"/>
            <a:chExt cx="4004716" cy="450979"/>
          </a:xfrm>
        </p:grpSpPr>
        <p:pic>
          <p:nvPicPr>
            <p:cNvPr id="103" name="Google Shape;10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1409" y="3234450"/>
              <a:ext cx="2651760" cy="450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5"/>
            <p:cNvSpPr txBox="1"/>
            <p:nvPr/>
          </p:nvSpPr>
          <p:spPr>
            <a:xfrm>
              <a:off x="3484725" y="3264408"/>
              <a:ext cx="1031400" cy="3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i="1">
                  <a:solidFill>
                    <a:schemeClr val="lt1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DARE TO BE</a:t>
              </a:r>
              <a:endParaRPr sz="2200" b="1" i="1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  <p:cxnSp>
          <p:nvCxnSpPr>
            <p:cNvPr id="105" name="Google Shape;105;p25"/>
            <p:cNvCxnSpPr/>
            <p:nvPr/>
          </p:nvCxnSpPr>
          <p:spPr>
            <a:xfrm>
              <a:off x="3326850" y="3236290"/>
              <a:ext cx="0" cy="44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529" y="3895900"/>
            <a:ext cx="4206240" cy="47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/>
        </p:nvSpPr>
        <p:spPr>
          <a:xfrm>
            <a:off x="281048" y="2683875"/>
            <a:ext cx="703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Alumni Sans Medium"/>
                <a:ea typeface="Alumni Sans Medium"/>
                <a:cs typeface="Alumni Sans Medium"/>
                <a:sym typeface="Alumni Sans Medium"/>
              </a:rPr>
              <a:t>Simran Kaur</a:t>
            </a:r>
            <a:endParaRPr sz="4000">
              <a:solidFill>
                <a:schemeClr val="lt1"/>
              </a:solidFill>
              <a:latin typeface="Alumni Sans Medium"/>
              <a:ea typeface="Alumni Sans Medium"/>
              <a:cs typeface="Alumni Sans Medium"/>
              <a:sym typeface="Alumni Sans Medium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Alumni Sans Medium"/>
                <a:ea typeface="Alumni Sans Medium"/>
                <a:cs typeface="Alumni Sans Medium"/>
                <a:sym typeface="Alumni Sans Medium"/>
              </a:rPr>
              <a:t>Ahmed Belazi</a:t>
            </a:r>
            <a:endParaRPr sz="4000">
              <a:solidFill>
                <a:schemeClr val="lt1"/>
              </a:solidFill>
              <a:latin typeface="Alumni Sans Medium"/>
              <a:ea typeface="Alumni Sans Medium"/>
              <a:cs typeface="Alumni Sans Medium"/>
              <a:sym typeface="Alumni Sans Medium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CRAFT Team | Division of Student Affairs</a:t>
            </a:r>
            <a:endParaRPr sz="30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 descr="Slide with image describing different techniques for visualizing dat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124" y="428700"/>
            <a:ext cx="7039449" cy="4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/>
        </p:nvSpPr>
        <p:spPr>
          <a:xfrm>
            <a:off x="311900" y="196574"/>
            <a:ext cx="82341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300" b="1" i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Process</a:t>
            </a:r>
            <a:endParaRPr sz="5300" b="1" i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lang="en" sz="16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Establish the goals of the project</a:t>
            </a:r>
            <a:endParaRPr sz="1600"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What you want to learn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you want to report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lang="en" sz="16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Determine your sample</a:t>
            </a:r>
            <a:endParaRPr sz="1600"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Whom you will include in the process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lang="en" sz="16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Choose your data collection methodology</a:t>
            </a:r>
            <a:endParaRPr sz="1600"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you will learn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○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Pre-test (if practical)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lang="en" sz="16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Create your questionnaire</a:t>
            </a:r>
            <a:endParaRPr sz="1600"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16" name="Google Shape;216;p35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35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/>
        </p:nvSpPr>
        <p:spPr>
          <a:xfrm>
            <a:off x="311900" y="196574"/>
            <a:ext cx="82341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300" b="1" i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Things to keep in mind…</a:t>
            </a:r>
            <a:endParaRPr sz="5300" b="1" i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Demographic questions should (if possible) be saved for the end of the questionnaire: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Age, education, income, marital status, etc. 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Ensures that respondents will not feel that they are losing their anonymity when answering the rest of the questions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Choose the most important questions for your survey to be asked at the beginning of the survey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24" name="Google Shape;224;p36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36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076" y="723458"/>
            <a:ext cx="2325449" cy="348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0476" y="723458"/>
            <a:ext cx="2325448" cy="348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/>
        </p:nvSpPr>
        <p:spPr>
          <a:xfrm>
            <a:off x="1576387" y="857250"/>
            <a:ext cx="65013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Follow “KISS”</a:t>
            </a:r>
            <a:endParaRPr sz="1100" b="1">
              <a:latin typeface="Bitter"/>
              <a:ea typeface="Bitter"/>
              <a:cs typeface="Bitter"/>
              <a:sym typeface="Bitter"/>
            </a:endParaRPr>
          </a:p>
          <a:p>
            <a:pPr marL="774700" marR="0" lvl="1" indent="-425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itter Medium"/>
              <a:buChar char="✔"/>
            </a:pPr>
            <a:r>
              <a:rPr lang="en" sz="2700" i="0" u="none" strike="noStrike" cap="none">
                <a:solidFill>
                  <a:schemeClr val="dk1"/>
                </a:solidFill>
                <a:latin typeface="Bitter Medium"/>
                <a:ea typeface="Bitter Medium"/>
                <a:cs typeface="Bitter Medium"/>
                <a:sym typeface="Bitter Medium"/>
              </a:rPr>
              <a:t>Keep it short and simple</a:t>
            </a:r>
            <a:endParaRPr sz="1100">
              <a:latin typeface="Bitter Medium"/>
              <a:ea typeface="Bitter Medium"/>
              <a:cs typeface="Bitter Medium"/>
              <a:sym typeface="Bitter Medium"/>
            </a:endParaRPr>
          </a:p>
          <a:p>
            <a:pPr marL="381000" marR="0" lvl="0" indent="-203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>
              <a:solidFill>
                <a:schemeClr val="dk1"/>
              </a:solidFill>
              <a:latin typeface="Bitter Medium"/>
              <a:ea typeface="Bitter Medium"/>
              <a:cs typeface="Bitter Medium"/>
              <a:sym typeface="Bitter Medium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Categorize questions into 3 groups:</a:t>
            </a:r>
            <a:endParaRPr sz="1100" b="1">
              <a:latin typeface="Bitter"/>
              <a:ea typeface="Bitter"/>
              <a:cs typeface="Bitter"/>
              <a:sym typeface="Bitter"/>
            </a:endParaRPr>
          </a:p>
          <a:p>
            <a:pPr marL="774700" marR="0" lvl="1" indent="-425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itter Medium"/>
              <a:buChar char="✔"/>
            </a:pPr>
            <a:r>
              <a:rPr lang="en" sz="2700" i="0" u="none" strike="noStrike" cap="none">
                <a:solidFill>
                  <a:schemeClr val="dk1"/>
                </a:solidFill>
                <a:latin typeface="Bitter Medium"/>
                <a:ea typeface="Bitter Medium"/>
                <a:cs typeface="Bitter Medium"/>
                <a:sym typeface="Bitter Medium"/>
              </a:rPr>
              <a:t>Must Know</a:t>
            </a:r>
            <a:endParaRPr sz="1100">
              <a:latin typeface="Bitter Medium"/>
              <a:ea typeface="Bitter Medium"/>
              <a:cs typeface="Bitter Medium"/>
              <a:sym typeface="Bitter Medium"/>
            </a:endParaRPr>
          </a:p>
          <a:p>
            <a:pPr marL="774700" marR="0" lvl="1" indent="-425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itter Medium"/>
              <a:buChar char="✔"/>
            </a:pPr>
            <a:r>
              <a:rPr lang="en" sz="2700" i="0" u="none" strike="noStrike" cap="none">
                <a:solidFill>
                  <a:schemeClr val="dk1"/>
                </a:solidFill>
                <a:latin typeface="Bitter Medium"/>
                <a:ea typeface="Bitter Medium"/>
                <a:cs typeface="Bitter Medium"/>
                <a:sym typeface="Bitter Medium"/>
              </a:rPr>
              <a:t>Useful to Know</a:t>
            </a:r>
            <a:endParaRPr sz="1100">
              <a:latin typeface="Bitter Medium"/>
              <a:ea typeface="Bitter Medium"/>
              <a:cs typeface="Bitter Medium"/>
              <a:sym typeface="Bitter Medium"/>
            </a:endParaRPr>
          </a:p>
          <a:p>
            <a:pPr marL="774700" marR="0" lvl="1" indent="-425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itter Medium"/>
              <a:buChar char="✔"/>
            </a:pPr>
            <a:r>
              <a:rPr lang="en" sz="2700" i="0" u="none" strike="noStrike" cap="none">
                <a:solidFill>
                  <a:schemeClr val="dk1"/>
                </a:solidFill>
                <a:latin typeface="Bitter Medium"/>
                <a:ea typeface="Bitter Medium"/>
                <a:cs typeface="Bitter Medium"/>
                <a:sym typeface="Bitter Medium"/>
              </a:rPr>
              <a:t>Nice to Know</a:t>
            </a:r>
            <a:endParaRPr sz="1100">
              <a:latin typeface="Bitter Medium"/>
              <a:ea typeface="Bitter Medium"/>
              <a:cs typeface="Bitter Medium"/>
              <a:sym typeface="Bitter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/>
        </p:nvSpPr>
        <p:spPr>
          <a:xfrm>
            <a:off x="311900" y="196574"/>
            <a:ext cx="82341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300" b="1" i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Best Practices</a:t>
            </a:r>
            <a:endParaRPr sz="5300" b="1" i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➔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Group related questions together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➔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Choose first question carefully. 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➔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The first question should apply to everyone / be easy to read / be interesting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➔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Place sensitive questions near the end giving respondents a chance to become comfortable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➔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Ask about sequential events in the order that they occurred – think about time travel movies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46" name="Google Shape;246;p39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39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/>
        </p:nvSpPr>
        <p:spPr>
          <a:xfrm>
            <a:off x="311900" y="196574"/>
            <a:ext cx="82341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300" b="1" i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Open-Ended</a:t>
            </a:r>
            <a:endParaRPr sz="5300" b="1" i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Provide respondents the opportunity to express themselves in their own words. 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No correct answers to open-ended questions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Often elicit unanticipated responses which provide new directions for research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Can be difficult to interpret/analyze if clear themes do not emerge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Almost exclusively short answer format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Most cognitively taxing for respondents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54" name="Google Shape;254;p40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40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/>
        </p:nvSpPr>
        <p:spPr>
          <a:xfrm>
            <a:off x="311900" y="196574"/>
            <a:ext cx="82341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300" b="1" i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Close-Ended</a:t>
            </a:r>
            <a:endParaRPr sz="5300" b="1" i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More difficult to write than open-ended questions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Have a finite set of answers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Responses are easy to standardize and analyze statistically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➢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May miss pertinent information if a key answer is not provided to respondents (can be corrected by using “other” response option)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62" name="Google Shape;262;p41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41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/>
          <p:nvPr/>
        </p:nvSpPr>
        <p:spPr>
          <a:xfrm>
            <a:off x="-24625" y="0"/>
            <a:ext cx="4550700" cy="5143500"/>
          </a:xfrm>
          <a:prstGeom prst="rect">
            <a:avLst/>
          </a:prstGeom>
          <a:solidFill>
            <a:srgbClr val="9D0F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42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 txBox="1"/>
          <p:nvPr/>
        </p:nvSpPr>
        <p:spPr>
          <a:xfrm>
            <a:off x="311900" y="196575"/>
            <a:ext cx="82341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i="1">
                <a:solidFill>
                  <a:schemeClr val="dk1"/>
                </a:solidFill>
                <a:latin typeface="Alumni Sans"/>
                <a:ea typeface="Alumni Sans"/>
                <a:cs typeface="Alumni Sans"/>
                <a:sym typeface="Alumni Sans"/>
              </a:rPr>
              <a:t>Ask one question at a time (double-barreled question)</a:t>
            </a:r>
            <a:endParaRPr sz="3600" b="1" i="1">
              <a:solidFill>
                <a:schemeClr val="dk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72" name="Google Shape;272;p42"/>
          <p:cNvSpPr/>
          <p:nvPr/>
        </p:nvSpPr>
        <p:spPr>
          <a:xfrm>
            <a:off x="1842571" y="1389038"/>
            <a:ext cx="342900" cy="342900"/>
          </a:xfrm>
          <a:prstGeom prst="noSmoking">
            <a:avLst>
              <a:gd name="adj" fmla="val 1875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413826" y="2461400"/>
            <a:ext cx="36738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2F2F2"/>
                </a:solidFill>
                <a:latin typeface="Bitter"/>
                <a:ea typeface="Bitter"/>
                <a:cs typeface="Bitter"/>
                <a:sym typeface="Bitter"/>
              </a:rPr>
              <a:t>Do you personally subscribe to, or regularly read, any periodicals, magazines, newsletters, etc. that are specifically related to your occupation?</a:t>
            </a:r>
            <a:endParaRPr sz="1500">
              <a:solidFill>
                <a:srgbClr val="F2F2F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705278" y="2004350"/>
            <a:ext cx="2617500" cy="284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 double-barreled question</a:t>
            </a:r>
            <a:endParaRPr sz="16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75" name="Google Shape;275;p42"/>
          <p:cNvSpPr/>
          <p:nvPr/>
        </p:nvSpPr>
        <p:spPr>
          <a:xfrm>
            <a:off x="6710951" y="1277600"/>
            <a:ext cx="470100" cy="484800"/>
          </a:xfrm>
          <a:prstGeom prst="smileyFace">
            <a:avLst>
              <a:gd name="adj" fmla="val 4653"/>
            </a:avLst>
          </a:prstGeom>
          <a:solidFill>
            <a:srgbClr val="A8D08C"/>
          </a:solidFill>
          <a:ln w="12700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4725229" y="2606971"/>
            <a:ext cx="4225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Please indicate whether or not you personally subscribe to each of the following sources of information specifically related to your occupation.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4731829" y="1934646"/>
            <a:ext cx="4212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revision to ask each question separately and collect more info</a:t>
            </a:r>
            <a:endParaRPr/>
          </a:p>
        </p:txBody>
      </p:sp>
      <p:sp>
        <p:nvSpPr>
          <p:cNvPr id="278" name="Google Shape;278;p42"/>
          <p:cNvSpPr/>
          <p:nvPr/>
        </p:nvSpPr>
        <p:spPr>
          <a:xfrm>
            <a:off x="6630732" y="3613387"/>
            <a:ext cx="133500" cy="1461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279" name="Google Shape;279;p42"/>
          <p:cNvGrpSpPr/>
          <p:nvPr/>
        </p:nvGrpSpPr>
        <p:grpSpPr>
          <a:xfrm>
            <a:off x="1627575" y="3626450"/>
            <a:ext cx="632109" cy="300150"/>
            <a:chOff x="5953897" y="3185809"/>
            <a:chExt cx="937708" cy="400200"/>
          </a:xfrm>
        </p:grpSpPr>
        <p:sp>
          <p:nvSpPr>
            <p:cNvPr id="280" name="Google Shape;280;p42"/>
            <p:cNvSpPr/>
            <p:nvPr/>
          </p:nvSpPr>
          <p:spPr>
            <a:xfrm>
              <a:off x="5953897" y="3279576"/>
              <a:ext cx="207600" cy="1920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2"/>
            <p:cNvSpPr txBox="1"/>
            <p:nvPr/>
          </p:nvSpPr>
          <p:spPr>
            <a:xfrm>
              <a:off x="6217804" y="3185809"/>
              <a:ext cx="673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282" name="Google Shape;282;p42"/>
          <p:cNvGrpSpPr/>
          <p:nvPr/>
        </p:nvGrpSpPr>
        <p:grpSpPr>
          <a:xfrm>
            <a:off x="1627575" y="3944050"/>
            <a:ext cx="632109" cy="300150"/>
            <a:chOff x="5953897" y="3185809"/>
            <a:chExt cx="937708" cy="400200"/>
          </a:xfrm>
        </p:grpSpPr>
        <p:sp>
          <p:nvSpPr>
            <p:cNvPr id="283" name="Google Shape;283;p42"/>
            <p:cNvSpPr/>
            <p:nvPr/>
          </p:nvSpPr>
          <p:spPr>
            <a:xfrm>
              <a:off x="5953897" y="3279576"/>
              <a:ext cx="207600" cy="1920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2"/>
            <p:cNvSpPr txBox="1"/>
            <p:nvPr/>
          </p:nvSpPr>
          <p:spPr>
            <a:xfrm>
              <a:off x="6217804" y="3185809"/>
              <a:ext cx="673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>
                <a:solidFill>
                  <a:schemeClr val="lt1"/>
                </a:solidFill>
              </a:endParaRPr>
            </a:p>
          </p:txBody>
        </p:sp>
      </p:grpSp>
      <p:sp>
        <p:nvSpPr>
          <p:cNvPr id="285" name="Google Shape;285;p42"/>
          <p:cNvSpPr/>
          <p:nvPr/>
        </p:nvSpPr>
        <p:spPr>
          <a:xfrm>
            <a:off x="6630732" y="3832577"/>
            <a:ext cx="133500" cy="1461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86" name="Google Shape;286;p42"/>
          <p:cNvSpPr/>
          <p:nvPr/>
        </p:nvSpPr>
        <p:spPr>
          <a:xfrm>
            <a:off x="6630732" y="4051666"/>
            <a:ext cx="133500" cy="1461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7704307" y="3613387"/>
            <a:ext cx="133500" cy="1461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7704307" y="3832577"/>
            <a:ext cx="133500" cy="1461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89" name="Google Shape;289;p42"/>
          <p:cNvSpPr/>
          <p:nvPr/>
        </p:nvSpPr>
        <p:spPr>
          <a:xfrm>
            <a:off x="7704307" y="4051666"/>
            <a:ext cx="133500" cy="1461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90" name="Google Shape;290;p42"/>
          <p:cNvSpPr txBox="1"/>
          <p:nvPr/>
        </p:nvSpPr>
        <p:spPr>
          <a:xfrm>
            <a:off x="5449415" y="3593879"/>
            <a:ext cx="1056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Periodicals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Magazines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Newsletters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6113975" y="3309925"/>
            <a:ext cx="1167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I do subscribe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7181052" y="3309925"/>
            <a:ext cx="1587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I do not subscribe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/>
          <p:nvPr/>
        </p:nvSpPr>
        <p:spPr>
          <a:xfrm>
            <a:off x="0" y="0"/>
            <a:ext cx="4550700" cy="5143500"/>
          </a:xfrm>
          <a:prstGeom prst="rect">
            <a:avLst/>
          </a:prstGeom>
          <a:solidFill>
            <a:srgbClr val="9D0F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43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3"/>
          <p:cNvSpPr txBox="1"/>
          <p:nvPr/>
        </p:nvSpPr>
        <p:spPr>
          <a:xfrm>
            <a:off x="311900" y="196575"/>
            <a:ext cx="82341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i="1">
                <a:solidFill>
                  <a:schemeClr val="dk1"/>
                </a:solidFill>
                <a:latin typeface="Alumni Sans"/>
                <a:ea typeface="Alumni Sans"/>
                <a:cs typeface="Alumni Sans"/>
                <a:sym typeface="Alumni Sans"/>
              </a:rPr>
              <a:t>Make every question easy to answer</a:t>
            </a:r>
            <a:endParaRPr sz="3600" b="1" i="1">
              <a:solidFill>
                <a:schemeClr val="dk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02" name="Google Shape;302;p43"/>
          <p:cNvSpPr/>
          <p:nvPr/>
        </p:nvSpPr>
        <p:spPr>
          <a:xfrm>
            <a:off x="2103896" y="1348538"/>
            <a:ext cx="342900" cy="342900"/>
          </a:xfrm>
          <a:prstGeom prst="noSmoking">
            <a:avLst>
              <a:gd name="adj" fmla="val 1875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438451" y="2628150"/>
            <a:ext cx="367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rgbClr val="F2F2F2"/>
                </a:solidFill>
                <a:latin typeface="Bitter"/>
                <a:ea typeface="Bitter"/>
                <a:cs typeface="Bitter"/>
                <a:sym typeface="Bitter"/>
              </a:rPr>
              <a:t>If you made dinner at home last night, about how many minutes did it take to prepare the meal?</a:t>
            </a:r>
            <a:endParaRPr sz="1500">
              <a:solidFill>
                <a:srgbClr val="F2F2F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04" name="Google Shape;304;p43"/>
          <p:cNvSpPr txBox="1"/>
          <p:nvPr/>
        </p:nvSpPr>
        <p:spPr>
          <a:xfrm>
            <a:off x="966600" y="1953275"/>
            <a:ext cx="2617500" cy="438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b="1" i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 question that does not require an answer form every respondent</a:t>
            </a:r>
            <a:endParaRPr sz="1200" b="1" i="1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05" name="Google Shape;305;p43"/>
          <p:cNvSpPr/>
          <p:nvPr/>
        </p:nvSpPr>
        <p:spPr>
          <a:xfrm>
            <a:off x="6710951" y="1277600"/>
            <a:ext cx="470100" cy="484800"/>
          </a:xfrm>
          <a:prstGeom prst="smileyFace">
            <a:avLst>
              <a:gd name="adj" fmla="val 4653"/>
            </a:avLst>
          </a:prstGeom>
          <a:solidFill>
            <a:srgbClr val="A8D08C"/>
          </a:solidFill>
          <a:ln w="12700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3"/>
          <p:cNvSpPr txBox="1"/>
          <p:nvPr/>
        </p:nvSpPr>
        <p:spPr>
          <a:xfrm>
            <a:off x="4725229" y="2560634"/>
            <a:ext cx="4225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Did you make dinner at home last night?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4731829" y="1934646"/>
            <a:ext cx="4212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A revision that uses a filter question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1359739" y="3668120"/>
            <a:ext cx="285900" cy="2013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1645653" y="3626425"/>
            <a:ext cx="125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minutes</a:t>
            </a:r>
            <a:endParaRPr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310" name="Google Shape;310;p43"/>
          <p:cNvGrpSpPr/>
          <p:nvPr/>
        </p:nvGrpSpPr>
        <p:grpSpPr>
          <a:xfrm>
            <a:off x="5602900" y="2968625"/>
            <a:ext cx="632109" cy="300150"/>
            <a:chOff x="5953897" y="3185809"/>
            <a:chExt cx="937708" cy="400200"/>
          </a:xfrm>
        </p:grpSpPr>
        <p:sp>
          <p:nvSpPr>
            <p:cNvPr id="311" name="Google Shape;311;p43"/>
            <p:cNvSpPr/>
            <p:nvPr/>
          </p:nvSpPr>
          <p:spPr>
            <a:xfrm>
              <a:off x="5953897" y="3279576"/>
              <a:ext cx="207600" cy="1920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43"/>
            <p:cNvSpPr txBox="1"/>
            <p:nvPr/>
          </p:nvSpPr>
          <p:spPr>
            <a:xfrm>
              <a:off x="6217804" y="3185809"/>
              <a:ext cx="673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>
                <a:solidFill>
                  <a:schemeClr val="dk1"/>
                </a:solidFill>
              </a:endParaRPr>
            </a:p>
          </p:txBody>
        </p:sp>
      </p:grpSp>
      <p:grpSp>
        <p:nvGrpSpPr>
          <p:cNvPr id="313" name="Google Shape;313;p43"/>
          <p:cNvGrpSpPr/>
          <p:nvPr/>
        </p:nvGrpSpPr>
        <p:grpSpPr>
          <a:xfrm>
            <a:off x="5602900" y="3286225"/>
            <a:ext cx="632109" cy="300150"/>
            <a:chOff x="5953897" y="3185809"/>
            <a:chExt cx="937708" cy="400200"/>
          </a:xfrm>
        </p:grpSpPr>
        <p:sp>
          <p:nvSpPr>
            <p:cNvPr id="314" name="Google Shape;314;p43"/>
            <p:cNvSpPr/>
            <p:nvPr/>
          </p:nvSpPr>
          <p:spPr>
            <a:xfrm>
              <a:off x="5953897" y="3279576"/>
              <a:ext cx="207600" cy="1920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43"/>
            <p:cNvSpPr txBox="1"/>
            <p:nvPr/>
          </p:nvSpPr>
          <p:spPr>
            <a:xfrm>
              <a:off x="6217804" y="3185809"/>
              <a:ext cx="673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>
                <a:solidFill>
                  <a:schemeClr val="dk1"/>
                </a:solidFill>
              </a:endParaRPr>
            </a:p>
          </p:txBody>
        </p:sp>
      </p:grpSp>
      <p:sp>
        <p:nvSpPr>
          <p:cNvPr id="316" name="Google Shape;316;p43"/>
          <p:cNvSpPr/>
          <p:nvPr/>
        </p:nvSpPr>
        <p:spPr>
          <a:xfrm rot="10800000" flipH="1">
            <a:off x="6234989" y="3064900"/>
            <a:ext cx="571500" cy="742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5B9BD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5000926" y="3903975"/>
            <a:ext cx="367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If yes, how many minutes did it take to prepare the meal?</a:t>
            </a: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6592853" y="4489550"/>
            <a:ext cx="125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minutes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6234989" y="4531245"/>
            <a:ext cx="285900" cy="2013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3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/>
          <p:nvPr/>
        </p:nvSpPr>
        <p:spPr>
          <a:xfrm>
            <a:off x="0" y="0"/>
            <a:ext cx="45276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5282125" y="1852199"/>
            <a:ext cx="3487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00000"/>
                </a:solidFill>
                <a:latin typeface="Bitter"/>
                <a:ea typeface="Bitter"/>
                <a:cs typeface="Bitter"/>
                <a:sym typeface="Bitter"/>
              </a:rPr>
              <a:t>Who is your target population and how could this help us understand them? </a:t>
            </a:r>
            <a:endParaRPr sz="1500" i="0" u="none" strike="noStrike" cap="none">
              <a:solidFill>
                <a:srgbClr val="C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1669350" y="1948650"/>
            <a:ext cx="118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Target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3652725" y="1852200"/>
            <a:ext cx="1349100" cy="56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6"/>
          <p:cNvSpPr txBox="1"/>
          <p:nvPr/>
        </p:nvSpPr>
        <p:spPr>
          <a:xfrm>
            <a:off x="1196250" y="65925"/>
            <a:ext cx="67515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 b="1">
                <a:solidFill>
                  <a:schemeClr val="dk1"/>
                </a:solidFill>
                <a:latin typeface="Alumni Sans"/>
                <a:ea typeface="Alumni Sans"/>
                <a:cs typeface="Alumni Sans"/>
                <a:sym typeface="Alumni Sans"/>
              </a:rPr>
              <a:t>Survey Process</a:t>
            </a:r>
            <a:endParaRPr sz="100"/>
          </a:p>
        </p:txBody>
      </p:sp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05" y="1779187"/>
            <a:ext cx="716419" cy="70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403" y="3336436"/>
            <a:ext cx="813924" cy="74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669350" y="3525750"/>
            <a:ext cx="118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Goals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3644888" y="3429300"/>
            <a:ext cx="1349100" cy="56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5282125" y="3296550"/>
            <a:ext cx="1099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00000"/>
                </a:solidFill>
                <a:latin typeface="Bitter"/>
                <a:ea typeface="Bitter"/>
                <a:cs typeface="Bitter"/>
                <a:sym typeface="Bitter"/>
              </a:rPr>
              <a:t>What will you do with your data?</a:t>
            </a:r>
            <a:endParaRPr sz="1500" i="0" u="none" strike="noStrike" cap="none">
              <a:solidFill>
                <a:srgbClr val="C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22" name="Google Shape;122;p26"/>
          <p:cNvSpPr/>
          <p:nvPr/>
        </p:nvSpPr>
        <p:spPr>
          <a:xfrm rot="2141921">
            <a:off x="6410791" y="3838684"/>
            <a:ext cx="707428" cy="835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9"/>
                </a:moveTo>
                <a:lnTo>
                  <a:pt x="120000" y="59999"/>
                </a:lnTo>
              </a:path>
            </a:pathLst>
          </a:custGeom>
          <a:noFill/>
          <a:ln w="12700" cap="flat" cmpd="sng">
            <a:solidFill>
              <a:srgbClr val="5B0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6"/>
          <p:cNvSpPr/>
          <p:nvPr/>
        </p:nvSpPr>
        <p:spPr>
          <a:xfrm rot="-2141921">
            <a:off x="6410784" y="3434159"/>
            <a:ext cx="707428" cy="835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9"/>
                </a:moveTo>
                <a:lnTo>
                  <a:pt x="120000" y="59999"/>
                </a:lnTo>
              </a:path>
            </a:pathLst>
          </a:custGeom>
          <a:noFill/>
          <a:ln w="12700" cap="flat" cmpd="sng">
            <a:solidFill>
              <a:srgbClr val="5B0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6"/>
          <p:cNvSpPr txBox="1"/>
          <p:nvPr/>
        </p:nvSpPr>
        <p:spPr>
          <a:xfrm>
            <a:off x="7193325" y="2934300"/>
            <a:ext cx="14553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00000"/>
                </a:solidFill>
                <a:latin typeface="Bitter"/>
                <a:ea typeface="Bitter"/>
                <a:cs typeface="Bitter"/>
                <a:sym typeface="Bitter"/>
              </a:rPr>
              <a:t>How will it contribute to our current understanding?</a:t>
            </a:r>
            <a:endParaRPr sz="1100">
              <a:solidFill>
                <a:srgbClr val="C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7193325" y="3958650"/>
            <a:ext cx="14553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00000"/>
                </a:solidFill>
                <a:latin typeface="Bitter"/>
                <a:ea typeface="Bitter"/>
                <a:cs typeface="Bitter"/>
                <a:sym typeface="Bitter"/>
              </a:rPr>
              <a:t>What actionable steps can be taken with the data collected?</a:t>
            </a:r>
            <a:endParaRPr sz="1100">
              <a:solidFill>
                <a:srgbClr val="C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7106575" y="3908475"/>
            <a:ext cx="1638300" cy="659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6"/>
          <p:cNvSpPr/>
          <p:nvPr/>
        </p:nvSpPr>
        <p:spPr>
          <a:xfrm>
            <a:off x="7106575" y="2883900"/>
            <a:ext cx="1638300" cy="659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ldNum" idx="4294967295"/>
          </p:nvPr>
        </p:nvSpPr>
        <p:spPr>
          <a:xfrm>
            <a:off x="8595309" y="47185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6" name="Google Shape;326;p44"/>
          <p:cNvCxnSpPr/>
          <p:nvPr/>
        </p:nvCxnSpPr>
        <p:spPr>
          <a:xfrm>
            <a:off x="454950" y="512053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7" name="Google Shape;327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2750" y="1028695"/>
            <a:ext cx="68580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4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4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Demographic Questions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2"/>
          </p:nvPr>
        </p:nvSpPr>
        <p:spPr>
          <a:xfrm>
            <a:off x="629250" y="1290050"/>
            <a:ext cx="7885500" cy="31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do you describe yourself?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Select all that apply.</a:t>
            </a:r>
            <a:endParaRPr i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Male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Female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Non-binary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Prefer to self-describe (with text box)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Prefer not to say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36" name="Google Shape;336;p45"/>
          <p:cNvCxnSpPr/>
          <p:nvPr/>
        </p:nvCxnSpPr>
        <p:spPr>
          <a:xfrm>
            <a:off x="628650" y="1092025"/>
            <a:ext cx="547770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Demographic Questions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42" name="Google Shape;342;p46"/>
          <p:cNvSpPr txBox="1">
            <a:spLocks noGrp="1"/>
          </p:cNvSpPr>
          <p:nvPr>
            <p:ph type="body" idx="2"/>
          </p:nvPr>
        </p:nvSpPr>
        <p:spPr>
          <a:xfrm>
            <a:off x="629250" y="1290050"/>
            <a:ext cx="7885500" cy="31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What is your race or ethnicity?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Select all that apply.</a:t>
            </a:r>
            <a:endParaRPr i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American Indian/Native American or Alaska Native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Asian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Black or African American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Hispanic or Latino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Middle Eastern or North African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Native Hawaiian or Other Pacific Islander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White or Caucasian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Other (please specify)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Prefer not to say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43" name="Google Shape;343;p46"/>
          <p:cNvCxnSpPr/>
          <p:nvPr/>
        </p:nvCxnSpPr>
        <p:spPr>
          <a:xfrm>
            <a:off x="628650" y="1092025"/>
            <a:ext cx="547770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NPS Question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49" name="Google Shape;349;p47"/>
          <p:cNvSpPr txBox="1">
            <a:spLocks noGrp="1"/>
          </p:cNvSpPr>
          <p:nvPr>
            <p:ph type="body" idx="2"/>
          </p:nvPr>
        </p:nvSpPr>
        <p:spPr>
          <a:xfrm>
            <a:off x="629250" y="1290050"/>
            <a:ext cx="7885500" cy="31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likely are you to recommend </a:t>
            </a:r>
            <a:r>
              <a:rPr lang="en" b="1">
                <a:solidFill>
                  <a:srgbClr val="9D0F14"/>
                </a:solidFill>
                <a:latin typeface="Bitter"/>
                <a:ea typeface="Bitter"/>
                <a:cs typeface="Bitter"/>
                <a:sym typeface="Bitter"/>
              </a:rPr>
              <a:t>Stony Brook University</a:t>
            </a: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to a friend or peer?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Not at all likely										     Extremely likely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1	      2	              3	            4                5             6	               7              8  	             9	          10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50" name="Google Shape;350;p47"/>
          <p:cNvCxnSpPr/>
          <p:nvPr/>
        </p:nvCxnSpPr>
        <p:spPr>
          <a:xfrm>
            <a:off x="628650" y="1092025"/>
            <a:ext cx="547770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"/>
          <p:cNvSpPr txBox="1">
            <a:spLocks noGrp="1"/>
          </p:cNvSpPr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Other Resources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56" name="Google Shape;356;p48"/>
          <p:cNvSpPr txBox="1">
            <a:spLocks noGrp="1"/>
          </p:cNvSpPr>
          <p:nvPr>
            <p:ph type="body" idx="2"/>
          </p:nvPr>
        </p:nvSpPr>
        <p:spPr>
          <a:xfrm>
            <a:off x="629250" y="1290050"/>
            <a:ext cx="7885500" cy="31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3"/>
              </a:rPr>
              <a:t>Survey Management Guide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4"/>
              </a:rPr>
              <a:t>Question Type Flow Chart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5"/>
              </a:rPr>
              <a:t>Qualtrics: Writing Good Questions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6"/>
              </a:rPr>
              <a:t>Stephanie Evergreen: Data Visualization Checklist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50" b="1">
              <a:solidFill>
                <a:srgbClr val="99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 b="1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57" name="Google Shape;357;p48"/>
          <p:cNvCxnSpPr/>
          <p:nvPr/>
        </p:nvCxnSpPr>
        <p:spPr>
          <a:xfrm>
            <a:off x="628650" y="1092025"/>
            <a:ext cx="547770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63" name="Google Shape;363;p49"/>
          <p:cNvPicPr preferRelativeResize="0"/>
          <p:nvPr/>
        </p:nvPicPr>
        <p:blipFill rotWithShape="1">
          <a:blip r:embed="rId3">
            <a:alphaModFix/>
          </a:blip>
          <a:srcRect t="24619"/>
          <a:stretch/>
        </p:blipFill>
        <p:spPr>
          <a:xfrm>
            <a:off x="0" y="-13275"/>
            <a:ext cx="9144000" cy="517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7"/>
          <p:cNvCxnSpPr/>
          <p:nvPr/>
        </p:nvCxnSpPr>
        <p:spPr>
          <a:xfrm>
            <a:off x="1833150" y="818175"/>
            <a:ext cx="547770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27"/>
          <p:cNvSpPr txBox="1">
            <a:spLocks noGrp="1"/>
          </p:cNvSpPr>
          <p:nvPr>
            <p:ph type="title" idx="4294967295"/>
          </p:nvPr>
        </p:nvSpPr>
        <p:spPr>
          <a:xfrm>
            <a:off x="286800" y="317300"/>
            <a:ext cx="85704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latin typeface="Alumni Sans"/>
                <a:ea typeface="Alumni Sans"/>
                <a:cs typeface="Alumni Sans"/>
                <a:sym typeface="Alumni Sans"/>
              </a:rPr>
              <a:t>What are (some) things that make a good question?</a:t>
            </a:r>
            <a:endParaRPr sz="4000" b="1"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956732" y="1505779"/>
            <a:ext cx="2216700" cy="1244400"/>
          </a:xfrm>
          <a:prstGeom prst="rect">
            <a:avLst/>
          </a:prstGeom>
          <a:noFill/>
          <a:ln w="19050" cap="flat" cmpd="sng">
            <a:solidFill>
              <a:srgbClr val="AB1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956732" y="1505779"/>
            <a:ext cx="22167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150" tIns="117150" rIns="117150" bIns="1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Make it count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3524214" y="1505779"/>
            <a:ext cx="2155200" cy="1254900"/>
          </a:xfrm>
          <a:prstGeom prst="rect">
            <a:avLst/>
          </a:prstGeom>
          <a:noFill/>
          <a:ln w="19050" cap="flat" cmpd="sng">
            <a:solidFill>
              <a:srgbClr val="AB1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3524214" y="1505779"/>
            <a:ext cx="21552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150" tIns="117150" rIns="117150" bIns="1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One thing at a time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6057914" y="1505779"/>
            <a:ext cx="2091600" cy="1243800"/>
          </a:xfrm>
          <a:prstGeom prst="rect">
            <a:avLst/>
          </a:prstGeom>
          <a:noFill/>
          <a:ln w="19050" cap="flat" cmpd="sng">
            <a:solidFill>
              <a:srgbClr val="AB1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6057914" y="1505779"/>
            <a:ext cx="20916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150" tIns="117150" rIns="117150" bIns="1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Don’t lead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962074" y="2931467"/>
            <a:ext cx="2181300" cy="1277400"/>
          </a:xfrm>
          <a:prstGeom prst="rect">
            <a:avLst/>
          </a:prstGeom>
          <a:noFill/>
          <a:ln w="19050" cap="flat" cmpd="sng">
            <a:solidFill>
              <a:srgbClr val="AB1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7"/>
          <p:cNvSpPr txBox="1"/>
          <p:nvPr/>
        </p:nvSpPr>
        <p:spPr>
          <a:xfrm>
            <a:off x="962074" y="2931467"/>
            <a:ext cx="2181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150" tIns="117150" rIns="117150" bIns="1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Avoid jargon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3508635" y="2933752"/>
            <a:ext cx="2184000" cy="1279500"/>
          </a:xfrm>
          <a:prstGeom prst="rect">
            <a:avLst/>
          </a:prstGeom>
          <a:noFill/>
          <a:ln w="19050" cap="flat" cmpd="sng">
            <a:solidFill>
              <a:srgbClr val="AB1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3508635" y="2933752"/>
            <a:ext cx="21840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150" tIns="117150" rIns="117150" bIns="1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Avoid fatigue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6036939" y="2933074"/>
            <a:ext cx="2132700" cy="1279500"/>
          </a:xfrm>
          <a:prstGeom prst="rect">
            <a:avLst/>
          </a:prstGeom>
          <a:noFill/>
          <a:ln w="19050" cap="flat" cmpd="sng">
            <a:solidFill>
              <a:srgbClr val="AB1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6036939" y="2933074"/>
            <a:ext cx="2132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150" tIns="117150" rIns="117150" bIns="1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Test it out!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8"/>
          <p:cNvCxnSpPr/>
          <p:nvPr/>
        </p:nvCxnSpPr>
        <p:spPr>
          <a:xfrm>
            <a:off x="1833150" y="818175"/>
            <a:ext cx="547770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28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dk1"/>
                </a:solidFill>
              </a:rPr>
              <a:t>4</a:t>
            </a:fld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8"/>
          <p:cNvSpPr txBox="1">
            <a:spLocks noGrp="1"/>
          </p:cNvSpPr>
          <p:nvPr>
            <p:ph type="title" idx="4294967295"/>
          </p:nvPr>
        </p:nvSpPr>
        <p:spPr>
          <a:xfrm>
            <a:off x="286800" y="317300"/>
            <a:ext cx="85704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latin typeface="Alumni Sans"/>
                <a:ea typeface="Alumni Sans"/>
                <a:cs typeface="Alumni Sans"/>
                <a:sym typeface="Alumni Sans"/>
              </a:rPr>
              <a:t>Net Promoter Scoring</a:t>
            </a:r>
            <a:endParaRPr sz="4000" b="1"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69338" y="2868500"/>
            <a:ext cx="82053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Detractors</a:t>
            </a:r>
            <a:r>
              <a:rPr lang="en" sz="12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-- They are not particularly thrilled by you. They, with all likelihood, won’t choose to engage with you again, and could potentially damage your reputation through negative word of mouth.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Passives</a:t>
            </a:r>
            <a:r>
              <a:rPr lang="en" sz="12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-- They are somewhat satisfied but could easily switch to a competitor’s offering if given the opportunity. They probably wouldn’t spread any negative word-of-mouth, but are not enthusiastic enough to actually promote you.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Promoters</a:t>
            </a:r>
            <a:r>
              <a:rPr lang="en" sz="12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-- They love you. They are your repeat customers. They are enthusiastically evangelical about you and recommend you to others.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2584" y="1435018"/>
            <a:ext cx="4718832" cy="106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/>
        </p:nvSpPr>
        <p:spPr>
          <a:xfrm>
            <a:off x="311900" y="196576"/>
            <a:ext cx="82341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Based on your experiences during New Seawolf Welcome Week, how likely are you to recommend Stony Brook University to a friend or peer?</a:t>
            </a:r>
            <a:endParaRPr sz="3000" b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65" name="Google Shape;165;p29"/>
          <p:cNvCxnSpPr/>
          <p:nvPr/>
        </p:nvCxnSpPr>
        <p:spPr>
          <a:xfrm>
            <a:off x="311900" y="1749978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990201"/>
            <a:ext cx="79248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300" y="3072026"/>
            <a:ext cx="7021399" cy="158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454950" y="342900"/>
            <a:ext cx="82341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b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Were the experiences you had during New Seawolf Welcome Week helpful for your first week?</a:t>
            </a:r>
            <a:endParaRPr sz="3500" b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7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75" name="Google Shape;175;p30"/>
          <p:cNvCxnSpPr/>
          <p:nvPr/>
        </p:nvCxnSpPr>
        <p:spPr>
          <a:xfrm>
            <a:off x="311900" y="1558203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30600"/>
            <a:ext cx="8839199" cy="125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/>
        </p:nvSpPr>
        <p:spPr>
          <a:xfrm>
            <a:off x="454950" y="342900"/>
            <a:ext cx="82341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“Were the experiences you had during New Seawolf Welcome Week helpful for your first week” X “Top 3”</a:t>
            </a:r>
            <a:endParaRPr sz="3200" b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84" name="Google Shape;184;p31"/>
          <p:cNvCxnSpPr/>
          <p:nvPr/>
        </p:nvCxnSpPr>
        <p:spPr>
          <a:xfrm>
            <a:off x="311900" y="1558203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88" y="1825202"/>
            <a:ext cx="7660026" cy="27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/>
        </p:nvSpPr>
        <p:spPr>
          <a:xfrm>
            <a:off x="311902" y="196582"/>
            <a:ext cx="8234100" cy="4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300" b="1" i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Why gather data at all?</a:t>
            </a:r>
            <a:endParaRPr sz="5300" b="1" i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You can't aim without measurable targets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You won't improve if you don't keep score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Telling a story is critical to our future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93" name="Google Shape;193;p32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32"/>
          <p:cNvCxnSpPr/>
          <p:nvPr/>
        </p:nvCxnSpPr>
        <p:spPr>
          <a:xfrm>
            <a:off x="2567450" y="2246478"/>
            <a:ext cx="3723000" cy="30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32"/>
          <p:cNvCxnSpPr/>
          <p:nvPr/>
        </p:nvCxnSpPr>
        <p:spPr>
          <a:xfrm>
            <a:off x="2567450" y="3084678"/>
            <a:ext cx="3723000" cy="30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32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/>
        </p:nvSpPr>
        <p:spPr>
          <a:xfrm>
            <a:off x="311900" y="196574"/>
            <a:ext cx="82341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300" b="1" i="1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Process</a:t>
            </a:r>
            <a:endParaRPr sz="5300" b="1" i="1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lang="en" sz="16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Establish the goals of the project</a:t>
            </a:r>
            <a:endParaRPr sz="1600"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What you want to learn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you want to report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lang="en" sz="16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Determine your sample</a:t>
            </a:r>
            <a:endParaRPr sz="1600"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Whom you will include in the process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lang="en" sz="16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Choose your data collection methodology</a:t>
            </a:r>
            <a:endParaRPr sz="1600"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you will learn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○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Pre-test (if practical)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lang="en" sz="16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Create your questionnaire</a:t>
            </a:r>
            <a:endParaRPr sz="1600"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03" name="Google Shape;203;p33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33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sldNum" idx="4294967295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On-screen Show (16:9)</PresentationFormat>
  <Paragraphs>217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Alumni Sans</vt:lpstr>
      <vt:lpstr>Courier New</vt:lpstr>
      <vt:lpstr>Alumni Sans Medium</vt:lpstr>
      <vt:lpstr>Georgia</vt:lpstr>
      <vt:lpstr>Arial</vt:lpstr>
      <vt:lpstr>Calibri</vt:lpstr>
      <vt:lpstr>Helvetica Neue</vt:lpstr>
      <vt:lpstr>Bitter</vt:lpstr>
      <vt:lpstr>Bitter Medium</vt:lpstr>
      <vt:lpstr>Geo</vt:lpstr>
      <vt:lpstr>Simple Light</vt:lpstr>
      <vt:lpstr>PowerPoint Presentation</vt:lpstr>
      <vt:lpstr>PowerPoint Presentation</vt:lpstr>
      <vt:lpstr>What are (some) things that make a good question?</vt:lpstr>
      <vt:lpstr>Net Promoter Scoring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 Questions</vt:lpstr>
      <vt:lpstr>Demographic Questions</vt:lpstr>
      <vt:lpstr>NPS Question</vt:lpstr>
      <vt:lpstr>Other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Krista Emma</cp:lastModifiedBy>
  <cp:revision>1</cp:revision>
  <dcterms:modified xsi:type="dcterms:W3CDTF">2025-02-10T19:24:15Z</dcterms:modified>
</cp:coreProperties>
</file>