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handoutMasterIdLst>
    <p:handoutMasterId r:id="rId22"/>
  </p:handoutMasterIdLst>
  <p:sldIdLst>
    <p:sldId id="415" r:id="rId2"/>
    <p:sldId id="487" r:id="rId3"/>
    <p:sldId id="501" r:id="rId4"/>
    <p:sldId id="445" r:id="rId5"/>
    <p:sldId id="464" r:id="rId6"/>
    <p:sldId id="460" r:id="rId7"/>
    <p:sldId id="478" r:id="rId8"/>
    <p:sldId id="479" r:id="rId9"/>
    <p:sldId id="480" r:id="rId10"/>
    <p:sldId id="502" r:id="rId11"/>
    <p:sldId id="503" r:id="rId12"/>
    <p:sldId id="504" r:id="rId13"/>
    <p:sldId id="505" r:id="rId14"/>
    <p:sldId id="506" r:id="rId15"/>
    <p:sldId id="486" r:id="rId16"/>
    <p:sldId id="482" r:id="rId17"/>
    <p:sldId id="507" r:id="rId18"/>
    <p:sldId id="513" r:id="rId19"/>
    <p:sldId id="511"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occi, Rachel G." initials="VRG" lastIdx="39" clrIdx="0">
    <p:extLst>
      <p:ext uri="{19B8F6BF-5375-455C-9EA6-DF929625EA0E}">
        <p15:presenceInfo xmlns:p15="http://schemas.microsoft.com/office/powerpoint/2012/main" userId="S::rachel.velocci@stonybrookmedicine.edu::bf13c323-25ec-4d9d-8cd7-3e21e479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1E23"/>
    <a:srgbClr val="C0C0C0"/>
    <a:srgbClr val="828383"/>
    <a:srgbClr val="359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6327"/>
  </p:normalViewPr>
  <p:slideViewPr>
    <p:cSldViewPr snapToObjects="1">
      <p:cViewPr varScale="1">
        <p:scale>
          <a:sx n="171" d="100"/>
          <a:sy n="171" d="100"/>
        </p:scale>
        <p:origin x="200" y="168"/>
      </p:cViewPr>
      <p:guideLst/>
    </p:cSldViewPr>
  </p:slideViewPr>
  <p:outlineViewPr>
    <p:cViewPr>
      <p:scale>
        <a:sx n="33" d="100"/>
        <a:sy n="33" d="100"/>
      </p:scale>
      <p:origin x="0" y="-20944"/>
    </p:cViewPr>
  </p:outlineViewPr>
  <p:notesTextViewPr>
    <p:cViewPr>
      <p:scale>
        <a:sx n="1" d="1"/>
        <a:sy n="1" d="1"/>
      </p:scale>
      <p:origin x="0" y="0"/>
    </p:cViewPr>
  </p:notesTextViewPr>
  <p:notesViewPr>
    <p:cSldViewPr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06CF33-8FBF-4B4C-A62C-C7FCEE2F205E}" type="datetimeFigureOut">
              <a:rPr lang="en-US" smtClean="0">
                <a:latin typeface="Verdana" panose="020B0604030504040204" pitchFamily="34" charset="0"/>
              </a:rPr>
              <a:t>10/7/22</a:t>
            </a:fld>
            <a:endParaRPr lang="en-US" dirty="0">
              <a:latin typeface="Verdana" panose="020B060403050404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Verdana" panose="020B060403050404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2B81D4-C81F-2846-A8B2-30C4B23FE648}"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68D938DB-7AC2-8B49-96CB-F4713922A74B}" type="datetimeFigureOut">
              <a:rPr lang="en-US" smtClean="0"/>
              <a:pPr/>
              <a:t>10/7/22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06818A80-324C-A94A-A288-E8B5ECC90687}" type="slidenum">
              <a:rPr lang="en-US" smtClean="0"/>
              <a:pPr/>
              <a:t>‹#›</a:t>
            </a:fld>
            <a:endParaRPr lang="en-US" dirty="0"/>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BM Logo Slid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cxnSp>
        <p:nvCxnSpPr>
          <p:cNvPr id="19" name="Straight Connector 18"/>
          <p:cNvCxnSpPr/>
          <p:nvPr userDrawn="1"/>
        </p:nvCxnSpPr>
        <p:spPr>
          <a:xfrm>
            <a:off x="628653" y="46809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7D2EFC3-4B76-1F43-BFD2-E6E9E9E6C48D}"/>
              </a:ext>
            </a:extLst>
          </p:cNvPr>
          <p:cNvPicPr>
            <a:picLocks noChangeAspect="1"/>
          </p:cNvPicPr>
          <p:nvPr userDrawn="1"/>
        </p:nvPicPr>
        <p:blipFill>
          <a:blip r:embed="rId2"/>
          <a:srcRect/>
          <a:stretch/>
        </p:blipFill>
        <p:spPr>
          <a:xfrm>
            <a:off x="3023578" y="1885951"/>
            <a:ext cx="3096845" cy="996686"/>
          </a:xfrm>
          <a:prstGeom prst="rect">
            <a:avLst/>
          </a:prstGeom>
        </p:spPr>
      </p:pic>
    </p:spTree>
    <p:extLst>
      <p:ext uri="{BB962C8B-B14F-4D97-AF65-F5344CB8AC3E}">
        <p14:creationId xmlns:p14="http://schemas.microsoft.com/office/powerpoint/2010/main" val="5094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Subhead, Bulleted Lis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1219200" y="4276998"/>
            <a:ext cx="7772400" cy="147016"/>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9" name="Text Placeholder 8">
            <a:extLst>
              <a:ext uri="{FF2B5EF4-FFF2-40B4-BE49-F238E27FC236}">
                <a16:creationId xmlns:a16="http://schemas.microsoft.com/office/drawing/2014/main" id="{F7D8A821-7DE7-0F4D-98F3-41126883D12C}"/>
              </a:ext>
            </a:extLst>
          </p:cNvPr>
          <p:cNvSpPr>
            <a:spLocks noGrp="1"/>
          </p:cNvSpPr>
          <p:nvPr>
            <p:ph type="body" sz="quarter" idx="42" hasCustomPrompt="1"/>
          </p:nvPr>
        </p:nvSpPr>
        <p:spPr>
          <a:xfrm>
            <a:off x="914400" y="1434639"/>
            <a:ext cx="6477000" cy="623827"/>
          </a:xfrm>
          <a:prstGeom prst="rect">
            <a:avLst/>
          </a:prstGeom>
        </p:spPr>
        <p:txBody>
          <a:bodyPr lIns="0" tIns="0" rIns="0" bIns="0"/>
          <a:lstStyle>
            <a:lvl1pPr marL="0">
              <a:lnSpc>
                <a:spcPct val="110000"/>
              </a:lnSpc>
              <a:spcBef>
                <a:spcPts val="0"/>
              </a:spcBef>
              <a:spcAft>
                <a:spcPts val="600"/>
              </a:spcAf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110000"/>
              </a:lnSpc>
              <a:spcBef>
                <a:spcPts val="0"/>
              </a:spcBef>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subhead here. Use “Shift return” within paragraph. Use “Return” to make paragraph two.</a:t>
            </a:r>
          </a:p>
        </p:txBody>
      </p:sp>
      <p:sp>
        <p:nvSpPr>
          <p:cNvPr id="13" name="Text Placeholder 3">
            <a:extLst>
              <a:ext uri="{FF2B5EF4-FFF2-40B4-BE49-F238E27FC236}">
                <a16:creationId xmlns:a16="http://schemas.microsoft.com/office/drawing/2014/main" id="{DBF31065-7A8E-1041-924C-C851DC2C5936}"/>
              </a:ext>
            </a:extLst>
          </p:cNvPr>
          <p:cNvSpPr>
            <a:spLocks noGrp="1"/>
          </p:cNvSpPr>
          <p:nvPr>
            <p:ph type="body" sz="quarter" idx="35" hasCustomPrompt="1"/>
          </p:nvPr>
        </p:nvSpPr>
        <p:spPr>
          <a:xfrm>
            <a:off x="935566" y="2167457"/>
            <a:ext cx="6455833" cy="1928293"/>
          </a:xfrm>
          <a:prstGeom prst="rect">
            <a:avLst/>
          </a:prstGeom>
        </p:spPr>
        <p:txBody>
          <a:bodyPr lIns="0" tIns="0" rIns="0" bIns="0"/>
          <a:lstStyle>
            <a:lvl1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4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Tree>
    <p:extLst>
      <p:ext uri="{BB962C8B-B14F-4D97-AF65-F5344CB8AC3E}">
        <p14:creationId xmlns:p14="http://schemas.microsoft.com/office/powerpoint/2010/main" val="185955802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Bulleted List, 6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08561" y="304800"/>
            <a:ext cx="8083039" cy="104775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775575"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775575"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5257800" cy="2895600"/>
          </a:xfrm>
          <a:prstGeom prst="rect">
            <a:avLst/>
          </a:prstGeom>
        </p:spPr>
        <p:txBody>
          <a:bodyPr lIns="0" tIns="0" rIns="0" bIns="0"/>
          <a:lstStyle>
            <a:lvl1pPr marL="119063" indent="-119063">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3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3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775575"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2" name="Content Placeholder 11">
            <a:extLst>
              <a:ext uri="{FF2B5EF4-FFF2-40B4-BE49-F238E27FC236}">
                <a16:creationId xmlns:a16="http://schemas.microsoft.com/office/drawing/2014/main" id="{A01EE183-E07D-3C4B-9D8B-5EDD9015D00C}"/>
              </a:ext>
            </a:extLst>
          </p:cNvPr>
          <p:cNvSpPr>
            <a:spLocks noGrp="1"/>
          </p:cNvSpPr>
          <p:nvPr>
            <p:ph sz="quarter" idx="37" hasCustomPrompt="1"/>
          </p:nvPr>
        </p:nvSpPr>
        <p:spPr>
          <a:xfrm>
            <a:off x="6500228"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5" name="Content Placeholder 11">
            <a:extLst>
              <a:ext uri="{FF2B5EF4-FFF2-40B4-BE49-F238E27FC236}">
                <a16:creationId xmlns:a16="http://schemas.microsoft.com/office/drawing/2014/main" id="{29A5EA2B-37D3-8848-94E3-7F94F1BB5E60}"/>
              </a:ext>
            </a:extLst>
          </p:cNvPr>
          <p:cNvSpPr>
            <a:spLocks noGrp="1"/>
          </p:cNvSpPr>
          <p:nvPr>
            <p:ph sz="quarter" idx="38" hasCustomPrompt="1"/>
          </p:nvPr>
        </p:nvSpPr>
        <p:spPr>
          <a:xfrm>
            <a:off x="6500228"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8" name="Content Placeholder 11">
            <a:extLst>
              <a:ext uri="{FF2B5EF4-FFF2-40B4-BE49-F238E27FC236}">
                <a16:creationId xmlns:a16="http://schemas.microsoft.com/office/drawing/2014/main" id="{9F57FFA1-C476-A843-A071-86DE7B5A5570}"/>
              </a:ext>
            </a:extLst>
          </p:cNvPr>
          <p:cNvSpPr>
            <a:spLocks noGrp="1"/>
          </p:cNvSpPr>
          <p:nvPr>
            <p:ph sz="quarter" idx="39" hasCustomPrompt="1"/>
          </p:nvPr>
        </p:nvSpPr>
        <p:spPr>
          <a:xfrm>
            <a:off x="6500228"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Text Placeholder 6">
            <a:extLst>
              <a:ext uri="{FF2B5EF4-FFF2-40B4-BE49-F238E27FC236}">
                <a16:creationId xmlns:a16="http://schemas.microsoft.com/office/drawing/2014/main" id="{34B77DAA-EC62-884E-B8EA-23AF4BC0954A}"/>
              </a:ext>
            </a:extLst>
          </p:cNvPr>
          <p:cNvSpPr>
            <a:spLocks noGrp="1"/>
          </p:cNvSpPr>
          <p:nvPr>
            <p:ph type="body" sz="quarter" idx="40" hasCustomPrompt="1"/>
          </p:nvPr>
        </p:nvSpPr>
        <p:spPr>
          <a:xfrm>
            <a:off x="914400" y="4248150"/>
            <a:ext cx="35814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34357"/>
            <a:ext cx="4191000" cy="189657"/>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22851053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ubhead, Number List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48150"/>
            <a:ext cx="80772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21733"/>
            <a:ext cx="8077200"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2066475"/>
            <a:ext cx="6477000" cy="1866085"/>
          </a:xfrm>
          <a:prstGeom prst="rect">
            <a:avLst/>
          </a:prstGeom>
        </p:spPr>
        <p:txBody>
          <a:bodyPr lIns="0" tIns="0" rIns="0" bIns="0"/>
          <a:lstStyle>
            <a:lvl1pPr marL="230188" indent="-230188">
              <a:lnSpc>
                <a:spcPct val="110000"/>
              </a:lnSpc>
              <a:spcAft>
                <a:spcPts val="400"/>
              </a:spcAft>
              <a:buFont typeface="+mj-lt"/>
              <a:buAutoNum type="arabicPeriod"/>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2100"/>
              </a:lnSpc>
              <a:spcBef>
                <a:spcPts val="900"/>
              </a:spcBef>
              <a:tabLst/>
              <a:defRPr sz="14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223838">
              <a:spcBef>
                <a:spcPts val="300"/>
              </a:spcBef>
              <a:buFont typeface="System Font Regular"/>
              <a:buChar char="–"/>
              <a:tabLst/>
              <a:defRPr sz="16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Third level</a:t>
            </a:r>
          </a:p>
          <a:p>
            <a:pPr lvl="0"/>
            <a:r>
              <a:rPr lang="en-US" dirty="0"/>
              <a:t>Fourth level</a:t>
            </a:r>
          </a:p>
          <a:p>
            <a:pPr lvl="0"/>
            <a:r>
              <a:rPr lang="en-US" dirty="0"/>
              <a:t>Fifth level</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74225F94-B9CC-7B4C-AE2F-CAD9F4D05579}"/>
              </a:ext>
            </a:extLst>
          </p:cNvPr>
          <p:cNvSpPr>
            <a:spLocks noGrp="1"/>
          </p:cNvSpPr>
          <p:nvPr>
            <p:ph type="body" sz="quarter" idx="42" hasCustomPrompt="1"/>
          </p:nvPr>
        </p:nvSpPr>
        <p:spPr>
          <a:xfrm>
            <a:off x="914400" y="1419225"/>
            <a:ext cx="6477000" cy="670832"/>
          </a:xfrm>
          <a:prstGeom prst="rect">
            <a:avLst/>
          </a:prstGeom>
        </p:spPr>
        <p:txBody>
          <a:bodyPr lIns="0" tIns="0" rIns="0" bIns="0"/>
          <a:lstStyle>
            <a:lvl1pPr marL="0" indent="0">
              <a:lnSpc>
                <a:spcPct val="110000"/>
              </a:lnSpc>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subhead here. Use “Shift return” within paragraph. Use “Return” to make paragraph two.</a:t>
            </a:r>
          </a:p>
        </p:txBody>
      </p:sp>
    </p:spTree>
    <p:extLst>
      <p:ext uri="{BB962C8B-B14F-4D97-AF65-F5344CB8AC3E}">
        <p14:creationId xmlns:p14="http://schemas.microsoft.com/office/powerpoint/2010/main" val="15434502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Number List w Flush Left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06304"/>
            <a:ext cx="7772400" cy="217710"/>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86662" y="13350"/>
            <a:ext cx="1597572" cy="131700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82785" y="1448554"/>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843108"/>
            <a:ext cx="1597572" cy="158090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9" name="Text Placeholder 3">
            <a:extLst>
              <a:ext uri="{FF2B5EF4-FFF2-40B4-BE49-F238E27FC236}">
                <a16:creationId xmlns:a16="http://schemas.microsoft.com/office/drawing/2014/main" id="{1AB26EDB-A02F-DA44-BA80-3D0E9EAFE247}"/>
              </a:ext>
            </a:extLst>
          </p:cNvPr>
          <p:cNvSpPr>
            <a:spLocks noGrp="1"/>
          </p:cNvSpPr>
          <p:nvPr>
            <p:ph type="body" sz="quarter" idx="39" hasCustomPrompt="1"/>
          </p:nvPr>
        </p:nvSpPr>
        <p:spPr>
          <a:xfrm>
            <a:off x="914400" y="1441370"/>
            <a:ext cx="6019800"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03225" indent="-168275" algn="l">
              <a:lnSpc>
                <a:spcPct val="110000"/>
              </a:lnSpc>
              <a:spcBef>
                <a:spcPts val="0"/>
              </a:spcBef>
              <a:spcAft>
                <a:spcPts val="400"/>
              </a:spcAft>
              <a:buFont typeface="System Font Regular"/>
              <a:buChar char="–"/>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0" algn="l">
              <a:lnSpc>
                <a:spcPct val="110000"/>
              </a:lnSpc>
              <a:spcBef>
                <a:spcPts val="0"/>
              </a:spcBef>
              <a:spcAft>
                <a:spcPts val="3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Second level</a:t>
            </a:r>
          </a:p>
          <a:p>
            <a:pPr lvl="1"/>
            <a:r>
              <a:rPr lang="en-US" dirty="0"/>
              <a:t>Third level</a:t>
            </a:r>
          </a:p>
          <a:p>
            <a:pPr lvl="3"/>
            <a:r>
              <a:rPr lang="en-US" dirty="0"/>
              <a:t>Fourth level</a:t>
            </a:r>
          </a:p>
          <a:p>
            <a:pPr lvl="2"/>
            <a:r>
              <a:rPr lang="en-US" dirty="0"/>
              <a:t>Fifth level</a:t>
            </a:r>
          </a:p>
        </p:txBody>
      </p:sp>
    </p:spTree>
    <p:extLst>
      <p:ext uri="{BB962C8B-B14F-4D97-AF65-F5344CB8AC3E}">
        <p14:creationId xmlns:p14="http://schemas.microsoft.com/office/powerpoint/2010/main" val="3247120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Number List w Bulle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15154"/>
            <a:ext cx="8077200" cy="208860"/>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421" y="305000"/>
            <a:ext cx="8069179"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94028" y="133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94028" y="13525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691750"/>
            <a:ext cx="1597572"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C1189FFF-12D0-C14D-92C0-632FA4892FBA}"/>
              </a:ext>
            </a:extLst>
          </p:cNvPr>
          <p:cNvSpPr>
            <a:spLocks noGrp="1"/>
          </p:cNvSpPr>
          <p:nvPr>
            <p:ph type="body" sz="quarter" idx="38" hasCustomPrompt="1"/>
          </p:nvPr>
        </p:nvSpPr>
        <p:spPr>
          <a:xfrm>
            <a:off x="922421" y="1441370"/>
            <a:ext cx="6316579"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6400" indent="-176213" algn="l">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00050" indent="-169863" algn="l">
              <a:spcBef>
                <a:spcPts val="0"/>
              </a:spcBef>
              <a:spcAft>
                <a:spcPts val="300"/>
              </a:spcAft>
              <a:buFont typeface="Arial" panose="020B0604020202020204" pitchFamily="34" charset="0"/>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 numbered list followed by sub bulleted list</a:t>
            </a:r>
          </a:p>
          <a:p>
            <a:pPr lvl="2"/>
            <a:r>
              <a:rPr lang="en-US" dirty="0"/>
              <a:t>Bullet</a:t>
            </a:r>
          </a:p>
          <a:p>
            <a:pPr lvl="3"/>
            <a:r>
              <a:rPr lang="en-US" dirty="0"/>
              <a:t>Third level</a:t>
            </a:r>
          </a:p>
          <a:p>
            <a:pPr lvl="3"/>
            <a:r>
              <a:rPr lang="en-US" dirty="0"/>
              <a:t>Fourth level</a:t>
            </a:r>
          </a:p>
          <a:p>
            <a:pPr lvl="3"/>
            <a:r>
              <a:rPr lang="en-US" dirty="0"/>
              <a:t>Fifth level</a:t>
            </a:r>
          </a:p>
        </p:txBody>
      </p:sp>
    </p:spTree>
    <p:extLst>
      <p:ext uri="{BB962C8B-B14F-4D97-AF65-F5344CB8AC3E}">
        <p14:creationId xmlns:p14="http://schemas.microsoft.com/office/powerpoint/2010/main" val="302286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Head, 3 Photos with copy">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3000" y="4683569"/>
            <a:ext cx="228600" cy="273843"/>
          </a:xfrm>
          <a:prstGeom prst="rect">
            <a:avLst/>
          </a:prstGeom>
        </p:spPr>
        <p:txBody>
          <a:bodyP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18" name="Picture Placeholder 2"/>
          <p:cNvSpPr>
            <a:spLocks noGrp="1"/>
          </p:cNvSpPr>
          <p:nvPr>
            <p:ph type="pic" idx="13" hasCustomPrompt="1"/>
          </p:nvPr>
        </p:nvSpPr>
        <p:spPr>
          <a:xfrm>
            <a:off x="1295400" y="1447800"/>
            <a:ext cx="1676400"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2" name="Footer Placeholder 1">
            <a:extLst>
              <a:ext uri="{FF2B5EF4-FFF2-40B4-BE49-F238E27FC236}">
                <a16:creationId xmlns:a16="http://schemas.microsoft.com/office/drawing/2014/main" id="{C10408AA-895A-4746-9428-2BC81E280508}"/>
              </a:ext>
            </a:extLst>
          </p:cNvPr>
          <p:cNvSpPr>
            <a:spLocks noGrp="1"/>
          </p:cNvSpPr>
          <p:nvPr>
            <p:ph type="ftr" sz="quarter" idx="24"/>
          </p:nvPr>
        </p:nvSpPr>
        <p:spPr>
          <a:xfrm>
            <a:off x="3285066" y="4656666"/>
            <a:ext cx="5401733" cy="300747"/>
          </a:xfrm>
        </p:spPr>
        <p:txBody>
          <a:bodyPr/>
          <a:lstStyle/>
          <a:p>
            <a:endParaRPr lang="en-US" dirty="0"/>
          </a:p>
        </p:txBody>
      </p:sp>
      <p:sp>
        <p:nvSpPr>
          <p:cNvPr id="3" name="Title 2">
            <a:extLst>
              <a:ext uri="{FF2B5EF4-FFF2-40B4-BE49-F238E27FC236}">
                <a16:creationId xmlns:a16="http://schemas.microsoft.com/office/drawing/2014/main" id="{C2474DFE-EB57-0D47-84BF-D368EB2265C7}"/>
              </a:ext>
            </a:extLst>
          </p:cNvPr>
          <p:cNvSpPr>
            <a:spLocks noGrp="1"/>
          </p:cNvSpPr>
          <p:nvPr>
            <p:ph type="title" hasCustomPrompt="1"/>
          </p:nvPr>
        </p:nvSpPr>
        <p:spPr>
          <a:xfrm>
            <a:off x="914400" y="304801"/>
            <a:ext cx="8077200" cy="1123950"/>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8" name="Picture Placeholder 2">
            <a:extLst>
              <a:ext uri="{FF2B5EF4-FFF2-40B4-BE49-F238E27FC236}">
                <a16:creationId xmlns:a16="http://schemas.microsoft.com/office/drawing/2014/main" id="{90FC2D00-2063-3C4A-BD65-4F9CB7698E37}"/>
              </a:ext>
            </a:extLst>
          </p:cNvPr>
          <p:cNvSpPr>
            <a:spLocks noGrp="1"/>
          </p:cNvSpPr>
          <p:nvPr>
            <p:ph type="pic" idx="26" hasCustomPrompt="1"/>
          </p:nvPr>
        </p:nvSpPr>
        <p:spPr>
          <a:xfrm>
            <a:off x="3924299" y="1447800"/>
            <a:ext cx="1676401"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9" name="Picture Placeholder 2">
            <a:extLst>
              <a:ext uri="{FF2B5EF4-FFF2-40B4-BE49-F238E27FC236}">
                <a16:creationId xmlns:a16="http://schemas.microsoft.com/office/drawing/2014/main" id="{7C21382B-2E59-934A-A502-8E6EA6341BD3}"/>
              </a:ext>
            </a:extLst>
          </p:cNvPr>
          <p:cNvSpPr>
            <a:spLocks noGrp="1"/>
          </p:cNvSpPr>
          <p:nvPr>
            <p:ph type="pic" idx="27" hasCustomPrompt="1"/>
          </p:nvPr>
        </p:nvSpPr>
        <p:spPr>
          <a:xfrm>
            <a:off x="6553199" y="1447800"/>
            <a:ext cx="1719742"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411E241E-7371-7040-B4AB-8D70B191F5AD}"/>
              </a:ext>
            </a:extLst>
          </p:cNvPr>
          <p:cNvSpPr>
            <a:spLocks noGrp="1"/>
          </p:cNvSpPr>
          <p:nvPr>
            <p:ph type="body" sz="quarter" idx="30" hasCustomPrompt="1"/>
          </p:nvPr>
        </p:nvSpPr>
        <p:spPr>
          <a:xfrm>
            <a:off x="914400" y="3886200"/>
            <a:ext cx="2514600"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3" name="Text Placeholder 5">
            <a:extLst>
              <a:ext uri="{FF2B5EF4-FFF2-40B4-BE49-F238E27FC236}">
                <a16:creationId xmlns:a16="http://schemas.microsoft.com/office/drawing/2014/main" id="{856B997F-6A58-7A40-9DB1-1422EB8AE7C1}"/>
              </a:ext>
            </a:extLst>
          </p:cNvPr>
          <p:cNvSpPr>
            <a:spLocks noGrp="1"/>
          </p:cNvSpPr>
          <p:nvPr>
            <p:ph type="body" sz="quarter" idx="31" hasCustomPrompt="1"/>
          </p:nvPr>
        </p:nvSpPr>
        <p:spPr>
          <a:xfrm>
            <a:off x="3505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4" name="Text Placeholder 5">
            <a:extLst>
              <a:ext uri="{FF2B5EF4-FFF2-40B4-BE49-F238E27FC236}">
                <a16:creationId xmlns:a16="http://schemas.microsoft.com/office/drawing/2014/main" id="{036308A8-64DE-E94D-BBD3-AEAB0685DFE2}"/>
              </a:ext>
            </a:extLst>
          </p:cNvPr>
          <p:cNvSpPr>
            <a:spLocks noGrp="1"/>
          </p:cNvSpPr>
          <p:nvPr>
            <p:ph type="body" sz="quarter" idx="32" hasCustomPrompt="1"/>
          </p:nvPr>
        </p:nvSpPr>
        <p:spPr>
          <a:xfrm>
            <a:off x="6172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Tree>
    <p:extLst>
      <p:ext uri="{BB962C8B-B14F-4D97-AF65-F5344CB8AC3E}">
        <p14:creationId xmlns:p14="http://schemas.microsoft.com/office/powerpoint/2010/main" val="145285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Head, Color block, 2 paragraph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FDDFD-BE8F-084F-B081-F706687C7E63}"/>
              </a:ext>
            </a:extLst>
          </p:cNvPr>
          <p:cNvSpPr/>
          <p:nvPr userDrawn="1"/>
        </p:nvSpPr>
        <p:spPr>
          <a:xfrm>
            <a:off x="1600200" y="257177"/>
            <a:ext cx="7200900" cy="4117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350" b="0" i="0" dirty="0">
                <a:latin typeface="Verdana" panose="020B0604030504040204" pitchFamily="34" charset="0"/>
              </a:rPr>
              <a:t>‘</a:t>
            </a:r>
          </a:p>
        </p:txBody>
      </p:sp>
      <p:sp>
        <p:nvSpPr>
          <p:cNvPr id="15" name="Slide Number Placeholder 5"/>
          <p:cNvSpPr>
            <a:spLocks noGrp="1"/>
          </p:cNvSpPr>
          <p:nvPr>
            <p:ph type="sldNum" sz="quarter" idx="12"/>
          </p:nvPr>
        </p:nvSpPr>
        <p:spPr>
          <a:xfrm>
            <a:off x="8763000" y="4668932"/>
            <a:ext cx="228600" cy="288482"/>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p:cNvSpPr>
            <a:spLocks noGrp="1"/>
          </p:cNvSpPr>
          <p:nvPr>
            <p:ph type="body" idx="1" hasCustomPrompt="1"/>
          </p:nvPr>
        </p:nvSpPr>
        <p:spPr>
          <a:xfrm>
            <a:off x="914401" y="1972636"/>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
        <p:nvSpPr>
          <p:cNvPr id="9" name="Footer Placeholder 8">
            <a:extLst>
              <a:ext uri="{FF2B5EF4-FFF2-40B4-BE49-F238E27FC236}">
                <a16:creationId xmlns:a16="http://schemas.microsoft.com/office/drawing/2014/main" id="{64627516-0D1A-BB4C-8EB2-DA68D605439F}"/>
              </a:ext>
            </a:extLst>
          </p:cNvPr>
          <p:cNvSpPr>
            <a:spLocks noGrp="1"/>
          </p:cNvSpPr>
          <p:nvPr>
            <p:ph type="ftr" sz="quarter" idx="14"/>
          </p:nvPr>
        </p:nvSpPr>
        <p:spPr>
          <a:xfrm>
            <a:off x="3293532" y="4648200"/>
            <a:ext cx="5393267" cy="309214"/>
          </a:xfrm>
        </p:spPr>
        <p:txBody>
          <a:bodyPr/>
          <a:lstStyle/>
          <a:p>
            <a:endParaRPr lang="en-US" dirty="0"/>
          </a:p>
        </p:txBody>
      </p:sp>
      <p:sp>
        <p:nvSpPr>
          <p:cNvPr id="11" name="Title 10">
            <a:extLst>
              <a:ext uri="{FF2B5EF4-FFF2-40B4-BE49-F238E27FC236}">
                <a16:creationId xmlns:a16="http://schemas.microsoft.com/office/drawing/2014/main" id="{E5D73719-7201-3745-82C6-AC35B6605ACA}"/>
              </a:ext>
            </a:extLst>
          </p:cNvPr>
          <p:cNvSpPr>
            <a:spLocks noGrp="1"/>
          </p:cNvSpPr>
          <p:nvPr>
            <p:ph type="title" hasCustomPrompt="1"/>
          </p:nvPr>
        </p:nvSpPr>
        <p:spPr>
          <a:xfrm>
            <a:off x="914400" y="313268"/>
            <a:ext cx="8077200" cy="903358"/>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4" name="Text Placeholder 3">
            <a:extLst>
              <a:ext uri="{FF2B5EF4-FFF2-40B4-BE49-F238E27FC236}">
                <a16:creationId xmlns:a16="http://schemas.microsoft.com/office/drawing/2014/main" id="{A76BF2FD-101D-1942-8639-A867883DF342}"/>
              </a:ext>
            </a:extLst>
          </p:cNvPr>
          <p:cNvSpPr>
            <a:spLocks noGrp="1"/>
          </p:cNvSpPr>
          <p:nvPr>
            <p:ph type="body" sz="quarter" idx="16" hasCustomPrompt="1"/>
          </p:nvPr>
        </p:nvSpPr>
        <p:spPr>
          <a:xfrm>
            <a:off x="914400" y="1428750"/>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7" name="Text Placeholder 3">
            <a:extLst>
              <a:ext uri="{FF2B5EF4-FFF2-40B4-BE49-F238E27FC236}">
                <a16:creationId xmlns:a16="http://schemas.microsoft.com/office/drawing/2014/main" id="{F6449AB0-1B91-B04B-87DF-D2E09F6D5846}"/>
              </a:ext>
            </a:extLst>
          </p:cNvPr>
          <p:cNvSpPr>
            <a:spLocks noGrp="1"/>
          </p:cNvSpPr>
          <p:nvPr>
            <p:ph type="body" sz="quarter" idx="17" hasCustomPrompt="1"/>
          </p:nvPr>
        </p:nvSpPr>
        <p:spPr>
          <a:xfrm>
            <a:off x="4952198" y="1428329"/>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0" name="Text Placeholder 2">
            <a:extLst>
              <a:ext uri="{FF2B5EF4-FFF2-40B4-BE49-F238E27FC236}">
                <a16:creationId xmlns:a16="http://schemas.microsoft.com/office/drawing/2014/main" id="{9BB5687E-1726-2A45-A9A3-54461932D940}"/>
              </a:ext>
            </a:extLst>
          </p:cNvPr>
          <p:cNvSpPr>
            <a:spLocks noGrp="1"/>
          </p:cNvSpPr>
          <p:nvPr>
            <p:ph type="body" idx="18" hasCustomPrompt="1"/>
          </p:nvPr>
        </p:nvSpPr>
        <p:spPr>
          <a:xfrm>
            <a:off x="4967289" y="1962150"/>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Tree>
    <p:extLst>
      <p:ext uri="{BB962C8B-B14F-4D97-AF65-F5344CB8AC3E}">
        <p14:creationId xmlns:p14="http://schemas.microsoft.com/office/powerpoint/2010/main" val="1283872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880533" y="313267"/>
            <a:ext cx="8111067" cy="1096433"/>
          </a:xfrm>
        </p:spPr>
        <p:txBody>
          <a:bodyPr anchor="t">
            <a:normAutofit/>
          </a:bodyPr>
          <a:lstStyle>
            <a:lvl1pPr algn="l">
              <a:lnSpc>
                <a:spcPts val="3500"/>
              </a:lnSpc>
              <a:defRPr sz="3200">
                <a:solidFill>
                  <a:schemeClr val="tx1"/>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302000" y="4656666"/>
            <a:ext cx="5384800" cy="300747"/>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4476750"/>
            <a:ext cx="304800" cy="666750"/>
          </a:xfrm>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428750"/>
            <a:ext cx="7772400" cy="302895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4095750"/>
            <a:ext cx="3962400" cy="3282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4096295"/>
            <a:ext cx="3581400" cy="3282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71289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4683569"/>
            <a:ext cx="228600" cy="273843"/>
          </a:xfrm>
          <a:prstGeom prst="rect">
            <a:avLst/>
          </a:prstGeom>
        </p:spPr>
        <p:txBody>
          <a:bodyPr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4667146"/>
            <a:ext cx="3276600" cy="273844"/>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44577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Tree>
    <p:extLst>
      <p:ext uri="{BB962C8B-B14F-4D97-AF65-F5344CB8AC3E}">
        <p14:creationId xmlns:p14="http://schemas.microsoft.com/office/powerpoint/2010/main" val="89110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W Callout Text Box">
    <p:spTree>
      <p:nvGrpSpPr>
        <p:cNvPr id="1" name=""/>
        <p:cNvGrpSpPr/>
        <p:nvPr/>
      </p:nvGrpSpPr>
      <p:grpSpPr>
        <a:xfrm>
          <a:off x="0" y="0"/>
          <a:ext cx="0" cy="0"/>
          <a:chOff x="0" y="0"/>
          <a:chExt cx="0" cy="0"/>
        </a:xfrm>
      </p:grpSpPr>
      <p:sp>
        <p:nvSpPr>
          <p:cNvPr id="18" name="Picture Placeholder 2"/>
          <p:cNvSpPr>
            <a:spLocks noGrp="1" noChangeAspect="1"/>
          </p:cNvSpPr>
          <p:nvPr>
            <p:ph type="pic" idx="13" hasCustomPrompt="1"/>
          </p:nvPr>
        </p:nvSpPr>
        <p:spPr>
          <a:xfrm>
            <a:off x="0" y="0"/>
            <a:ext cx="9144000" cy="5143500"/>
          </a:xfrm>
          <a:prstGeom prst="rect">
            <a:avLst/>
          </a:prstGeom>
          <a:no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17" name="Slide Number Placeholder 5"/>
          <p:cNvSpPr>
            <a:spLocks noGrp="1"/>
          </p:cNvSpPr>
          <p:nvPr>
            <p:ph type="sldNum" sz="quarter" idx="12"/>
          </p:nvPr>
        </p:nvSpPr>
        <p:spPr>
          <a:xfrm>
            <a:off x="8719166" y="4683570"/>
            <a:ext cx="272434" cy="288482"/>
          </a:xfrm>
          <a:prstGeom prst="rect">
            <a:avLst/>
          </a:prstGeom>
        </p:spPr>
        <p:txBody>
          <a:bodyP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10" name="Text Placeholder 3">
            <a:extLst>
              <a:ext uri="{FF2B5EF4-FFF2-40B4-BE49-F238E27FC236}">
                <a16:creationId xmlns:a16="http://schemas.microsoft.com/office/drawing/2014/main" id="{874DA25E-2CBD-104F-BA19-34708B7A0A3F}"/>
              </a:ext>
            </a:extLst>
          </p:cNvPr>
          <p:cNvSpPr>
            <a:spLocks noGrp="1"/>
          </p:cNvSpPr>
          <p:nvPr>
            <p:ph type="body" sz="half" idx="23" hasCustomPrompt="1"/>
          </p:nvPr>
        </p:nvSpPr>
        <p:spPr>
          <a:xfrm>
            <a:off x="7086600" y="0"/>
            <a:ext cx="1905000" cy="2800350"/>
          </a:xfrm>
          <a:prstGeom prst="rect">
            <a:avLst/>
          </a:prstGeom>
          <a:solidFill>
            <a:srgbClr val="A71E23"/>
          </a:solidFill>
        </p:spPr>
        <p:txBody>
          <a:bodyPr lIns="91440" tIns="274320" rIns="91440" bIns="274320" anchor="ctr">
            <a:noAutofit/>
          </a:bodyPr>
          <a:lstStyle>
            <a:lvl1pPr marL="0" indent="0" algn="ctr">
              <a:lnSpc>
                <a:spcPct val="110000"/>
              </a:lnSpc>
              <a:spcAft>
                <a:spcPts val="400"/>
              </a:spcAft>
              <a:buNone/>
              <a:defRPr sz="1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Lorem ipsum dolor sit </a:t>
            </a:r>
            <a:r>
              <a:rPr lang="en-US" dirty="0" err="1"/>
              <a:t>amet</a:t>
            </a:r>
            <a:r>
              <a:rPr lang="en-US" dirty="0"/>
              <a:t>, </a:t>
            </a:r>
            <a:r>
              <a:rPr lang="en-US" dirty="0" err="1"/>
              <a:t>conur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endParaRPr lang="en-US" dirty="0"/>
          </a:p>
        </p:txBody>
      </p:sp>
    </p:spTree>
    <p:extLst>
      <p:ext uri="{BB962C8B-B14F-4D97-AF65-F5344CB8AC3E}">
        <p14:creationId xmlns:p14="http://schemas.microsoft.com/office/powerpoint/2010/main" val="140725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BM Title Slide-1 Present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3226" y="666750"/>
            <a:ext cx="8480774" cy="447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Verdana" panose="020B0604030504040204" pitchFamily="34" charset="0"/>
            </a:endParaRPr>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4986" y="1094969"/>
            <a:ext cx="5825413" cy="182934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7"/>
            <a:ext cx="7467601" cy="1251980"/>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Presenter’s Title</a:t>
            </a:r>
          </a:p>
          <a:p>
            <a:pPr lvl="1"/>
            <a:r>
              <a:rPr lang="en-US" dirty="0"/>
              <a:t>Presenter’s Title</a:t>
            </a:r>
          </a:p>
          <a:p>
            <a:pPr lvl="1"/>
            <a:r>
              <a:rPr lang="en-US" dirty="0"/>
              <a:t>Presenter’s Title</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Verdana" panose="020B0604030504040204" pitchFamily="34" charset="0"/>
            </a:endParaRPr>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199" y="4400550"/>
            <a:ext cx="2581275" cy="457200"/>
          </a:xfrm>
          <a:prstGeom prst="rect">
            <a:avLst/>
          </a:prstGeom>
        </p:spPr>
      </p:pic>
    </p:spTree>
    <p:extLst>
      <p:ext uri="{BB962C8B-B14F-4D97-AF65-F5344CB8AC3E}">
        <p14:creationId xmlns:p14="http://schemas.microsoft.com/office/powerpoint/2010/main" val="3291039828"/>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ide-Head shot, contact inf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745A33-74C8-A947-A1A9-3D1DCFD41549}"/>
              </a:ext>
            </a:extLst>
          </p:cNvPr>
          <p:cNvSpPr>
            <a:spLocks noGrp="1"/>
          </p:cNvSpPr>
          <p:nvPr>
            <p:ph type="sldNum" sz="quarter" idx="10"/>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1000" dirty="0"/>
          </a:p>
        </p:txBody>
      </p:sp>
      <p:sp>
        <p:nvSpPr>
          <p:cNvPr id="4" name="Footer Placeholder 3">
            <a:extLst>
              <a:ext uri="{FF2B5EF4-FFF2-40B4-BE49-F238E27FC236}">
                <a16:creationId xmlns:a16="http://schemas.microsoft.com/office/drawing/2014/main" id="{EC4BE01C-ED99-5D44-AC97-481488FA151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Footer</a:t>
            </a:r>
            <a:endParaRPr lang="en-US" sz="1300" dirty="0"/>
          </a:p>
        </p:txBody>
      </p:sp>
      <p:sp>
        <p:nvSpPr>
          <p:cNvPr id="9" name="Content Placeholder 8">
            <a:extLst>
              <a:ext uri="{FF2B5EF4-FFF2-40B4-BE49-F238E27FC236}">
                <a16:creationId xmlns:a16="http://schemas.microsoft.com/office/drawing/2014/main" id="{68937D4F-CDA2-6945-86CE-AAC75F404B41}"/>
              </a:ext>
            </a:extLst>
          </p:cNvPr>
          <p:cNvSpPr>
            <a:spLocks noGrp="1"/>
          </p:cNvSpPr>
          <p:nvPr>
            <p:ph sz="quarter" idx="12" hasCustomPrompt="1"/>
          </p:nvPr>
        </p:nvSpPr>
        <p:spPr>
          <a:xfrm>
            <a:off x="914400" y="666750"/>
            <a:ext cx="1874520" cy="25146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Place Headshot here</a:t>
            </a:r>
          </a:p>
        </p:txBody>
      </p:sp>
      <p:sp>
        <p:nvSpPr>
          <p:cNvPr id="6" name="Text Placeholder 5">
            <a:extLst>
              <a:ext uri="{FF2B5EF4-FFF2-40B4-BE49-F238E27FC236}">
                <a16:creationId xmlns:a16="http://schemas.microsoft.com/office/drawing/2014/main" id="{E803BBDA-8B26-8347-BAC2-238296BA867F}"/>
              </a:ext>
            </a:extLst>
          </p:cNvPr>
          <p:cNvSpPr>
            <a:spLocks noGrp="1"/>
          </p:cNvSpPr>
          <p:nvPr>
            <p:ph type="body" sz="quarter" idx="13" hasCustomPrompt="1"/>
          </p:nvPr>
        </p:nvSpPr>
        <p:spPr>
          <a:xfrm>
            <a:off x="2813301" y="1045606"/>
            <a:ext cx="6330699" cy="651505"/>
          </a:xfrm>
          <a:prstGeom prst="rect">
            <a:avLst/>
          </a:prstGeom>
        </p:spPr>
        <p:txBody>
          <a:bodyPr lIns="0" tIns="0" rIns="0" bIns="0"/>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gn="ctr">
              <a:tabLst/>
              <a:defRPr sz="3600">
                <a:solidFill>
                  <a:schemeClr val="tx1"/>
                </a:solidFill>
              </a:defRPr>
            </a:lvl2pPr>
          </a:lstStyle>
          <a:p>
            <a:pPr lvl="0"/>
            <a:r>
              <a:rPr lang="en-US" dirty="0"/>
              <a:t>Thank you!</a:t>
            </a:r>
          </a:p>
        </p:txBody>
      </p:sp>
      <p:sp>
        <p:nvSpPr>
          <p:cNvPr id="10" name="Text Placeholder 9">
            <a:extLst>
              <a:ext uri="{FF2B5EF4-FFF2-40B4-BE49-F238E27FC236}">
                <a16:creationId xmlns:a16="http://schemas.microsoft.com/office/drawing/2014/main" id="{AF9410A1-D009-EE43-8C79-9A4A3AC2B861}"/>
              </a:ext>
            </a:extLst>
          </p:cNvPr>
          <p:cNvSpPr>
            <a:spLocks noGrp="1"/>
          </p:cNvSpPr>
          <p:nvPr>
            <p:ph type="body" sz="quarter" idx="14" hasCustomPrompt="1"/>
          </p:nvPr>
        </p:nvSpPr>
        <p:spPr>
          <a:xfrm>
            <a:off x="2813300" y="1752036"/>
            <a:ext cx="6330699" cy="1384616"/>
          </a:xfrm>
          <a:prstGeom prst="rect">
            <a:avLst/>
          </a:prstGeom>
        </p:spPr>
        <p:txBody>
          <a:bodyPr/>
          <a:lstStyle>
            <a:lvl1pPr marL="0" marR="0" indent="0" algn="ctr" defTabSz="685800" rtl="0" eaLnBrk="1" fontAlgn="auto" latinLnBrk="0" hangingPunct="1">
              <a:lnSpc>
                <a:spcPct val="110000"/>
              </a:lnSpc>
              <a:spcBef>
                <a:spcPts val="0"/>
              </a:spcBef>
              <a:spcAft>
                <a:spcPts val="400"/>
              </a:spcAft>
              <a:buClrTx/>
              <a:buSzTx/>
              <a:buFontTx/>
              <a:buNone/>
              <a:tabLst/>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Type in below</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Please submit your question to </a:t>
            </a:r>
            <a:br>
              <a:rPr lang="en-US" dirty="0"/>
            </a:br>
            <a:r>
              <a:rPr lang="en-US" dirty="0"/>
              <a:t>(place your email address here).</a:t>
            </a:r>
          </a:p>
        </p:txBody>
      </p:sp>
      <p:sp>
        <p:nvSpPr>
          <p:cNvPr id="12" name="Text Placeholder 11">
            <a:extLst>
              <a:ext uri="{FF2B5EF4-FFF2-40B4-BE49-F238E27FC236}">
                <a16:creationId xmlns:a16="http://schemas.microsoft.com/office/drawing/2014/main" id="{46ECEBF5-C822-6948-BAE2-9D8DA1738427}"/>
              </a:ext>
            </a:extLst>
          </p:cNvPr>
          <p:cNvSpPr>
            <a:spLocks noGrp="1"/>
          </p:cNvSpPr>
          <p:nvPr>
            <p:ph type="body" sz="quarter" idx="15" hasCustomPrompt="1"/>
          </p:nvPr>
        </p:nvSpPr>
        <p:spPr>
          <a:xfrm>
            <a:off x="914400" y="3276519"/>
            <a:ext cx="7772400" cy="246607"/>
          </a:xfrm>
          <a:prstGeom prst="rect">
            <a:avLst/>
          </a:prstGeom>
        </p:spPr>
        <p:txBody>
          <a:bodyPr lIns="0" tIns="0" rIns="0" bIns="0"/>
          <a:lstStyle>
            <a:lvl1pPr>
              <a:spcAft>
                <a:spcPts val="300"/>
              </a:spcAft>
              <a:defRPr sz="14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Name Here</a:t>
            </a:r>
          </a:p>
        </p:txBody>
      </p:sp>
      <p:sp>
        <p:nvSpPr>
          <p:cNvPr id="13" name="Text Placeholder 11">
            <a:extLst>
              <a:ext uri="{FF2B5EF4-FFF2-40B4-BE49-F238E27FC236}">
                <a16:creationId xmlns:a16="http://schemas.microsoft.com/office/drawing/2014/main" id="{E1225F3D-7DD0-504F-A44B-8F7D8461DFB7}"/>
              </a:ext>
            </a:extLst>
          </p:cNvPr>
          <p:cNvSpPr>
            <a:spLocks noGrp="1"/>
          </p:cNvSpPr>
          <p:nvPr>
            <p:ph type="body" sz="quarter" idx="16" hasCustomPrompt="1"/>
          </p:nvPr>
        </p:nvSpPr>
        <p:spPr>
          <a:xfrm>
            <a:off x="914400" y="3542237"/>
            <a:ext cx="7772400" cy="934513"/>
          </a:xfrm>
          <a:prstGeom prst="rect">
            <a:avLst/>
          </a:prstGeom>
        </p:spPr>
        <p:txBody>
          <a:bodyPr lIns="0" tIns="0" rIns="0" bIns="0"/>
          <a:lstStyle>
            <a:lvl1pPr>
              <a:lnSpc>
                <a:spcPts val="1400"/>
              </a:lnSpc>
              <a:spcAft>
                <a:spcPts val="0"/>
              </a:spcAft>
              <a:defRPr sz="11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Title Here</a:t>
            </a:r>
          </a:p>
          <a:p>
            <a:pPr lvl="0"/>
            <a:r>
              <a:rPr lang="en-US" dirty="0"/>
              <a:t>Type in Title Here</a:t>
            </a:r>
          </a:p>
          <a:p>
            <a:pPr lvl="0"/>
            <a:r>
              <a:rPr lang="en-US" dirty="0"/>
              <a:t>Type in Title Here</a:t>
            </a:r>
          </a:p>
          <a:p>
            <a:pPr lvl="0"/>
            <a:r>
              <a:rPr lang="en-US" dirty="0"/>
              <a:t>Type in Title Here</a:t>
            </a:r>
          </a:p>
        </p:txBody>
      </p:sp>
    </p:spTree>
    <p:extLst>
      <p:ext uri="{BB962C8B-B14F-4D97-AF65-F5344CB8AC3E}">
        <p14:creationId xmlns:p14="http://schemas.microsoft.com/office/powerpoint/2010/main" val="164848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Message and Imag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sp>
        <p:nvSpPr>
          <p:cNvPr id="6" name="Picture Placeholder 5">
            <a:extLst>
              <a:ext uri="{FF2B5EF4-FFF2-40B4-BE49-F238E27FC236}">
                <a16:creationId xmlns:a16="http://schemas.microsoft.com/office/drawing/2014/main" id="{F575EF42-48E3-E042-9F86-2CC464CCBE51}"/>
              </a:ext>
            </a:extLst>
          </p:cNvPr>
          <p:cNvSpPr>
            <a:spLocks noGrp="1"/>
          </p:cNvSpPr>
          <p:nvPr>
            <p:ph type="pic" sz="quarter" idx="22" hasCustomPrompt="1"/>
          </p:nvPr>
        </p:nvSpPr>
        <p:spPr>
          <a:xfrm>
            <a:off x="2263770" y="2190750"/>
            <a:ext cx="5334000" cy="22098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
        <p:nvSpPr>
          <p:cNvPr id="7" name="Slide Number Placeholder 5">
            <a:extLst>
              <a:ext uri="{FF2B5EF4-FFF2-40B4-BE49-F238E27FC236}">
                <a16:creationId xmlns:a16="http://schemas.microsoft.com/office/drawing/2014/main" id="{B102C621-0825-7147-9415-ABBF3B02F135}"/>
              </a:ext>
            </a:extLst>
          </p:cNvPr>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4">
            <a:extLst>
              <a:ext uri="{FF2B5EF4-FFF2-40B4-BE49-F238E27FC236}">
                <a16:creationId xmlns:a16="http://schemas.microsoft.com/office/drawing/2014/main" id="{83CD64D0-D4F8-124C-A6EF-DCF53AD4A87B}"/>
              </a:ext>
            </a:extLst>
          </p:cNvPr>
          <p:cNvSpPr>
            <a:spLocks noGrp="1"/>
          </p:cNvSpPr>
          <p:nvPr>
            <p:ph type="ftr" sz="quarter" idx="23"/>
          </p:nvPr>
        </p:nvSpPr>
        <p:spPr>
          <a:xfrm>
            <a:off x="3344333" y="4656667"/>
            <a:ext cx="5342466" cy="300746"/>
          </a:xfrm>
        </p:spPr>
        <p:txBody>
          <a:bodyPr/>
          <a:lstStyle/>
          <a:p>
            <a:endParaRPr lang="en-US" dirty="0"/>
          </a:p>
        </p:txBody>
      </p:sp>
      <p:sp>
        <p:nvSpPr>
          <p:cNvPr id="10" name="Text Placeholder 9">
            <a:extLst>
              <a:ext uri="{FF2B5EF4-FFF2-40B4-BE49-F238E27FC236}">
                <a16:creationId xmlns:a16="http://schemas.microsoft.com/office/drawing/2014/main" id="{B9AAE706-4A8D-4D46-ACD2-05AA2870F90B}"/>
              </a:ext>
            </a:extLst>
          </p:cNvPr>
          <p:cNvSpPr>
            <a:spLocks noGrp="1"/>
          </p:cNvSpPr>
          <p:nvPr>
            <p:ph type="body" sz="quarter" idx="24" hasCustomPrompt="1"/>
          </p:nvPr>
        </p:nvSpPr>
        <p:spPr>
          <a:xfrm>
            <a:off x="921026" y="611072"/>
            <a:ext cx="8070574" cy="436678"/>
          </a:xfrm>
          <a:prstGeom prst="rect">
            <a:avLst/>
          </a:prstGeom>
        </p:spPr>
        <p:txBody>
          <a:bodyPr lIns="0" tIns="0" rIns="0" bIns="0"/>
          <a:lstStyle>
            <a:lvl1pPr marL="12700" indent="-12700" algn="ctr">
              <a:buFontTx/>
              <a:buNone/>
              <a:tabLst/>
              <a:defRPr sz="18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2700" indent="-12700" algn="ctr">
              <a:buFontTx/>
              <a:buNone/>
              <a:tabLst/>
              <a:defRPr b="1" i="0">
                <a:solidFill>
                  <a:srgbClr val="A71E23"/>
                </a:solidFill>
                <a:latin typeface="Effra" panose="020B0603020203020204" pitchFamily="34" charset="0"/>
              </a:defRPr>
            </a:lvl2pPr>
            <a:lvl3pPr marL="12700" indent="-12700" algn="ctr">
              <a:buFontTx/>
              <a:buNone/>
              <a:tabLst/>
              <a:defRPr sz="3200" b="1" i="0">
                <a:solidFill>
                  <a:schemeClr val="tx1"/>
                </a:solidFill>
                <a:latin typeface="Effra Medium" panose="020B0603020203020204" pitchFamily="34" charset="0"/>
              </a:defRPr>
            </a:lvl3pPr>
            <a:lvl4pPr marL="12700" indent="-12700" algn="ctr">
              <a:buFontTx/>
              <a:buNone/>
              <a:tabLst/>
              <a:defRPr sz="3200" b="0" i="0">
                <a:solidFill>
                  <a:schemeClr val="tx1"/>
                </a:solidFill>
                <a:latin typeface="Effra" panose="020B0603020203020204" pitchFamily="34" charset="0"/>
              </a:defRPr>
            </a:lvl4pPr>
            <a:lvl5pPr marL="12700" indent="-12700" algn="ctr">
              <a:buFontTx/>
              <a:buNone/>
              <a:tabLst/>
              <a:defRPr sz="3200" b="0" i="0">
                <a:solidFill>
                  <a:schemeClr val="tx1"/>
                </a:solidFill>
                <a:latin typeface="Effra" panose="020B0603020203020204" pitchFamily="34" charset="0"/>
              </a:defRPr>
            </a:lvl5pPr>
          </a:lstStyle>
          <a:p>
            <a:pPr lvl="0"/>
            <a:r>
              <a:rPr lang="en-US" dirty="0"/>
              <a:t>TYPE IN ALL CAPS: INFORMATION AND APPOINTMENTS</a:t>
            </a:r>
          </a:p>
        </p:txBody>
      </p:sp>
      <p:sp>
        <p:nvSpPr>
          <p:cNvPr id="12" name="Text Placeholder 11">
            <a:extLst>
              <a:ext uri="{FF2B5EF4-FFF2-40B4-BE49-F238E27FC236}">
                <a16:creationId xmlns:a16="http://schemas.microsoft.com/office/drawing/2014/main" id="{38CD0C52-9548-4A45-ACD4-8D2DE42FAC5A}"/>
              </a:ext>
            </a:extLst>
          </p:cNvPr>
          <p:cNvSpPr>
            <a:spLocks noGrp="1"/>
          </p:cNvSpPr>
          <p:nvPr>
            <p:ph type="body" sz="quarter" idx="25" hasCustomPrompt="1"/>
          </p:nvPr>
        </p:nvSpPr>
        <p:spPr>
          <a:xfrm>
            <a:off x="921026" y="929594"/>
            <a:ext cx="8077200" cy="500792"/>
          </a:xfrm>
          <a:prstGeom prst="rect">
            <a:avLst/>
          </a:prstGeom>
        </p:spPr>
        <p:txBody>
          <a:bodyPr lIns="0" tIns="0" rIns="0" bIns="0"/>
          <a:lstStyle>
            <a:lvl1pPr algn="ctr">
              <a:defRPr sz="28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Phone number: (631) 444-0000</a:t>
            </a:r>
          </a:p>
          <a:p>
            <a:pPr lvl="1"/>
            <a:r>
              <a:rPr lang="en-US" dirty="0"/>
              <a:t>Second level</a:t>
            </a:r>
          </a:p>
        </p:txBody>
      </p:sp>
      <p:sp>
        <p:nvSpPr>
          <p:cNvPr id="14" name="Text Placeholder 11">
            <a:extLst>
              <a:ext uri="{FF2B5EF4-FFF2-40B4-BE49-F238E27FC236}">
                <a16:creationId xmlns:a16="http://schemas.microsoft.com/office/drawing/2014/main" id="{1B56269B-0DAF-F44A-9D60-CCD01177D2A2}"/>
              </a:ext>
            </a:extLst>
          </p:cNvPr>
          <p:cNvSpPr>
            <a:spLocks noGrp="1"/>
          </p:cNvSpPr>
          <p:nvPr>
            <p:ph type="body" sz="quarter" idx="26" hasCustomPrompt="1"/>
          </p:nvPr>
        </p:nvSpPr>
        <p:spPr>
          <a:xfrm>
            <a:off x="921026" y="1531342"/>
            <a:ext cx="8077200" cy="762000"/>
          </a:xfrm>
          <a:prstGeom prst="rect">
            <a:avLst/>
          </a:prstGeom>
        </p:spPr>
        <p:txBody>
          <a:bodyPr lIns="0" tIns="0" rIns="0" bIns="0"/>
          <a:lstStyle>
            <a:lvl1pPr algn="ctr">
              <a:lnSpc>
                <a:spcPct val="110000"/>
              </a:lnSpc>
              <a:spcAft>
                <a:spcPts val="400"/>
              </a:spcAft>
              <a:defRPr sz="2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10000"/>
              </a:lnSpc>
              <a:spcAft>
                <a:spcPts val="400"/>
              </a:spcAft>
              <a:defRPr sz="2400" b="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in </a:t>
            </a:r>
            <a:r>
              <a:rPr lang="en-US" dirty="0" err="1"/>
              <a:t>url</a:t>
            </a:r>
            <a:r>
              <a:rPr lang="en-US" dirty="0"/>
              <a:t>: </a:t>
            </a:r>
            <a:r>
              <a:rPr lang="en-US" dirty="0" err="1"/>
              <a:t>stonybrookmedicine.edu</a:t>
            </a:r>
            <a:br>
              <a:rPr lang="en-US" dirty="0"/>
            </a:br>
            <a:r>
              <a:rPr lang="en-US" dirty="0"/>
              <a:t>Second level</a:t>
            </a:r>
          </a:p>
        </p:txBody>
      </p:sp>
    </p:spTree>
    <p:extLst>
      <p:ext uri="{BB962C8B-B14F-4D97-AF65-F5344CB8AC3E}">
        <p14:creationId xmlns:p14="http://schemas.microsoft.com/office/powerpoint/2010/main" val="379678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2889197" y="4671366"/>
            <a:ext cx="5797602" cy="277152"/>
          </a:xfrm>
        </p:spPr>
        <p:txBody>
          <a:bodyPr/>
          <a:lstStyle/>
          <a:p>
            <a:endParaRPr lang="en-US" dirty="0"/>
          </a:p>
        </p:txBody>
      </p:sp>
      <p:sp>
        <p:nvSpPr>
          <p:cNvPr id="12" name="Title 11">
            <a:extLst>
              <a:ext uri="{FF2B5EF4-FFF2-40B4-BE49-F238E27FC236}">
                <a16:creationId xmlns:a16="http://schemas.microsoft.com/office/drawing/2014/main" id="{7AD797FC-7CAF-1841-89ED-F7FD6C484E7A}"/>
              </a:ext>
            </a:extLst>
          </p:cNvPr>
          <p:cNvSpPr>
            <a:spLocks noGrp="1"/>
          </p:cNvSpPr>
          <p:nvPr>
            <p:ph type="title" hasCustomPrompt="1"/>
          </p:nvPr>
        </p:nvSpPr>
        <p:spPr>
          <a:xfrm>
            <a:off x="0" y="1123950"/>
            <a:ext cx="9144000" cy="590550"/>
          </a:xfrm>
        </p:spPr>
        <p:txBody>
          <a:bodyPr/>
          <a:lstStyle>
            <a:lvl1pPr algn="ct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Thank you. Questions?</a:t>
            </a:r>
          </a:p>
        </p:txBody>
      </p:sp>
      <p:sp>
        <p:nvSpPr>
          <p:cNvPr id="3" name="Picture Placeholder 2">
            <a:extLst>
              <a:ext uri="{FF2B5EF4-FFF2-40B4-BE49-F238E27FC236}">
                <a16:creationId xmlns:a16="http://schemas.microsoft.com/office/drawing/2014/main" id="{614E1647-A446-144B-AC92-E9FCF61A15CE}"/>
              </a:ext>
            </a:extLst>
          </p:cNvPr>
          <p:cNvSpPr>
            <a:spLocks noGrp="1"/>
          </p:cNvSpPr>
          <p:nvPr>
            <p:ph type="pic" sz="quarter" idx="24" hasCustomPrompt="1"/>
          </p:nvPr>
        </p:nvSpPr>
        <p:spPr>
          <a:xfrm>
            <a:off x="2019300" y="1865064"/>
            <a:ext cx="5105400" cy="2569018"/>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Tree>
    <p:extLst>
      <p:ext uri="{BB962C8B-B14F-4D97-AF65-F5344CB8AC3E}">
        <p14:creationId xmlns:p14="http://schemas.microsoft.com/office/powerpoint/2010/main" val="5498813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821236"/>
            <a:ext cx="4107853" cy="3879813"/>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8" name="Text Placeholder 12"/>
          <p:cNvSpPr>
            <a:spLocks noGrp="1"/>
          </p:cNvSpPr>
          <p:nvPr>
            <p:ph type="body" sz="quarter" idx="15"/>
          </p:nvPr>
        </p:nvSpPr>
        <p:spPr>
          <a:xfrm>
            <a:off x="0" y="4772025"/>
            <a:ext cx="9144000" cy="371475"/>
          </a:xfrm>
          <a:prstGeom prst="rect">
            <a:avLst/>
          </a:prstGeom>
        </p:spPr>
        <p:txBody>
          <a:bodyPr rIns="0"/>
          <a:lstStyle>
            <a:lvl1pPr algn="ctr">
              <a:buFontTx/>
              <a:buNone/>
              <a:defRPr sz="1500" baseline="0">
                <a:solidFill>
                  <a:srgbClr val="FFFFFF"/>
                </a:solidFill>
                <a:latin typeface="Helvetica"/>
                <a:cs typeface="Helvetica"/>
              </a:defRPr>
            </a:lvl1pPr>
          </a:lstStyle>
          <a:p>
            <a:pPr lvl="0"/>
            <a:r>
              <a:rPr lang="en-US" dirty="0"/>
              <a:t>Click to edit Master text styles</a:t>
            </a:r>
          </a:p>
        </p:txBody>
      </p:sp>
      <p:sp>
        <p:nvSpPr>
          <p:cNvPr id="7" name="Text Placeholder 13"/>
          <p:cNvSpPr>
            <a:spLocks noGrp="1"/>
          </p:cNvSpPr>
          <p:nvPr>
            <p:ph type="body" sz="quarter" idx="20"/>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dirty="0"/>
              <a:t>Click to edit Master text styles</a:t>
            </a:r>
          </a:p>
        </p:txBody>
      </p:sp>
      <p:sp>
        <p:nvSpPr>
          <p:cNvPr id="10" name="Content Placeholder 2"/>
          <p:cNvSpPr>
            <a:spLocks noGrp="1"/>
          </p:cNvSpPr>
          <p:nvPr>
            <p:ph idx="12"/>
          </p:nvPr>
        </p:nvSpPr>
        <p:spPr>
          <a:xfrm>
            <a:off x="457200" y="1034919"/>
            <a:ext cx="3723419" cy="3631289"/>
          </a:xfrm>
        </p:spPr>
        <p:txBody>
          <a:bodyPr tIns="0"/>
          <a:lstStyle>
            <a:lvl1pPr marL="0" indent="0">
              <a:buNone/>
              <a:defRPr sz="1950">
                <a:solidFill>
                  <a:srgbClr val="B60225"/>
                </a:solidFill>
              </a:defRPr>
            </a:lvl1pPr>
            <a:lvl2pPr marL="171450" indent="-171450" algn="l">
              <a:buClr>
                <a:srgbClr val="B60225"/>
              </a:buClr>
              <a:buFont typeface="Arial"/>
              <a:buChar char="•"/>
              <a:defRPr sz="165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8195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BM Left Bulleted Text">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a:xfrm>
            <a:off x="457200" y="998517"/>
            <a:ext cx="8229600" cy="3609689"/>
          </a:xfrm>
        </p:spPr>
        <p:txBody>
          <a:bodyPr tIns="0" rIns="0" bIns="0"/>
          <a:lstStyle>
            <a:lvl1pPr marL="274320" indent="-274320">
              <a:buFont typeface="Arial"/>
              <a:buChar char="•"/>
              <a:defRPr>
                <a:solidFill>
                  <a:schemeClr val="tx1"/>
                </a:solidFill>
              </a:defRPr>
            </a:lvl1pPr>
            <a:lvl2pPr marL="548640" indent="-274320">
              <a:buClr>
                <a:srgbClr val="B60225"/>
              </a:buClr>
              <a:buFont typeface="Courier New"/>
              <a:buChar char="o"/>
              <a:defRPr sz="1800" baseline="0"/>
            </a:lvl2pPr>
            <a:lvl3pPr marL="548640" indent="-274320">
              <a:buClr>
                <a:srgbClr val="B60225"/>
              </a:buClr>
              <a:buFont typeface="Courier New"/>
              <a:buChar char="o"/>
              <a:defRPr sz="1800" baseline="0"/>
            </a:lvl3pPr>
            <a:lvl4pPr marL="548640" indent="-274320">
              <a:buClr>
                <a:srgbClr val="B60225"/>
              </a:buClr>
              <a:buFont typeface="Courier New"/>
              <a:buChar char="o"/>
              <a:defRPr sz="1800" baseline="0"/>
            </a:lvl4pPr>
            <a:lvl5pPr marL="548640" indent="-274320">
              <a:buClr>
                <a:srgbClr val="B60225"/>
              </a:buClr>
              <a:buFont typeface="Courier New"/>
              <a:buChar char="o"/>
              <a:defRPr sz="1800" baseline="0"/>
            </a:lvl5pPr>
          </a:lstStyle>
          <a:p>
            <a:pPr lvl="0"/>
            <a:r>
              <a:rPr lang="en-US" dirty="0"/>
              <a:t>Click to edit Master text styles</a:t>
            </a:r>
          </a:p>
          <a:p>
            <a:pPr lvl="1"/>
            <a:r>
              <a:rPr lang="en-US" dirty="0"/>
              <a:t>Second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12"/>
          <p:cNvSpPr>
            <a:spLocks noGrp="1"/>
          </p:cNvSpPr>
          <p:nvPr>
            <p:ph type="body" sz="quarter" idx="14"/>
          </p:nvPr>
        </p:nvSpPr>
        <p:spPr>
          <a:xfrm>
            <a:off x="0" y="4785159"/>
            <a:ext cx="9144000" cy="352425"/>
          </a:xfrm>
          <a:prstGeom prst="rect">
            <a:avLst/>
          </a:prstGeom>
        </p:spPr>
        <p:txBody>
          <a:bodyPr anchor="ctr"/>
          <a:lstStyle>
            <a:lvl1pPr algn="ctr">
              <a:buFontTx/>
              <a:buNone/>
              <a:defRPr sz="1500" baseline="0">
                <a:solidFill>
                  <a:srgbClr val="FFFFFF"/>
                </a:solidFill>
                <a:latin typeface="Helvetica"/>
                <a:cs typeface="Helvetica"/>
              </a:defRPr>
            </a:lvl1pPr>
          </a:lstStyle>
          <a:p>
            <a:pPr lvl="0"/>
            <a:r>
              <a:rPr lang="en-US" dirty="0"/>
              <a:t>Click to edit Master text styles</a:t>
            </a:r>
          </a:p>
        </p:txBody>
      </p:sp>
    </p:spTree>
    <p:extLst>
      <p:ext uri="{BB962C8B-B14F-4D97-AF65-F5344CB8AC3E}">
        <p14:creationId xmlns:p14="http://schemas.microsoft.com/office/powerpoint/2010/main" val="845230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5629835" y="4706753"/>
            <a:ext cx="2133600" cy="273844"/>
          </a:xfrm>
          <a:prstGeom prst="rect">
            <a:avLst/>
          </a:prstGeom>
        </p:spPr>
        <p:txBody>
          <a:bodyPr/>
          <a:lstStyle>
            <a:lvl1pPr>
              <a:defRPr b="0" i="0">
                <a:latin typeface="Verdana" panose="020B0604030504040204" pitchFamily="34" charset="0"/>
              </a:defRPr>
            </a:lvl1pPr>
          </a:lstStyle>
          <a:p>
            <a:fld id="{F3E8C84C-ADCC-402F-ACA4-BC94B7FA31F3}" type="datetimeFigureOut">
              <a:rPr lang="en-US" smtClean="0"/>
              <a:pPr/>
              <a:t>10/7/22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897906" y="4706753"/>
            <a:ext cx="990600" cy="273844"/>
          </a:xfrm>
          <a:prstGeom prst="rect">
            <a:avLst/>
          </a:prstGeom>
        </p:spPr>
        <p:txBody>
          <a:bodyPr/>
          <a:lstStyle/>
          <a:p>
            <a:fld id="{776B5F2B-FA3D-4555-B059-314E1514E75F}" type="slidenum">
              <a:rPr lang="en-US" smtClean="0"/>
              <a:t>‹#›</a:t>
            </a:fld>
            <a:endParaRPr lang="en-US"/>
          </a:p>
        </p:txBody>
      </p:sp>
    </p:spTree>
    <p:extLst>
      <p:ext uri="{BB962C8B-B14F-4D97-AF65-F5344CB8AC3E}">
        <p14:creationId xmlns:p14="http://schemas.microsoft.com/office/powerpoint/2010/main" val="126808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BM Title Slide-2 Present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6539" y="666751"/>
            <a:ext cx="8477461" cy="4478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Verdana" panose="020B0604030504040204" pitchFamily="34" charset="0"/>
            </a:endParaRPr>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7223" y="1090737"/>
            <a:ext cx="6066378" cy="183357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8"/>
            <a:ext cx="3853157"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Verdana" panose="020B0604030504040204" pitchFamily="34" charset="0"/>
            </a:endParaRPr>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200" y="4400550"/>
            <a:ext cx="2581275" cy="457200"/>
          </a:xfrm>
          <a:prstGeom prst="rect">
            <a:avLst/>
          </a:prstGeom>
        </p:spPr>
      </p:pic>
      <p:sp>
        <p:nvSpPr>
          <p:cNvPr id="13" name="Text Placeholder 7">
            <a:extLst>
              <a:ext uri="{FF2B5EF4-FFF2-40B4-BE49-F238E27FC236}">
                <a16:creationId xmlns:a16="http://schemas.microsoft.com/office/drawing/2014/main" id="{30A46A5F-DB71-0140-B1FA-A9800D8A01F6}"/>
              </a:ext>
            </a:extLst>
          </p:cNvPr>
          <p:cNvSpPr>
            <a:spLocks noGrp="1"/>
          </p:cNvSpPr>
          <p:nvPr>
            <p:ph type="body" sz="quarter" idx="21" hasCustomPrompt="1"/>
          </p:nvPr>
        </p:nvSpPr>
        <p:spPr>
          <a:xfrm>
            <a:off x="5224757" y="3072368"/>
            <a:ext cx="3766843"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spTree>
    <p:extLst>
      <p:ext uri="{BB962C8B-B14F-4D97-AF65-F5344CB8AC3E}">
        <p14:creationId xmlns:p14="http://schemas.microsoft.com/office/powerpoint/2010/main" val="718601453"/>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tegory Slide - ALL CAP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CD39E2-285B-8D41-A2F0-E85E70BC7DAF}"/>
              </a:ext>
            </a:extLst>
          </p:cNvPr>
          <p:cNvSpPr/>
          <p:nvPr userDrawn="1"/>
        </p:nvSpPr>
        <p:spPr>
          <a:xfrm>
            <a:off x="0" y="0"/>
            <a:ext cx="9144000" cy="5143500"/>
          </a:xfrm>
          <a:prstGeom prst="rect">
            <a:avLst/>
          </a:prstGeom>
          <a:solidFill>
            <a:srgbClr val="A71E23"/>
          </a:solidFill>
          <a:ln>
            <a:solidFill>
              <a:srgbClr val="A7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Verdana" panose="020B0604030504040204" pitchFamily="34" charset="0"/>
            </a:endParaRPr>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219200" y="1135380"/>
            <a:ext cx="7086600" cy="3722370"/>
          </a:xfrm>
          <a:prstGeom prst="rect">
            <a:avLst/>
          </a:prstGeom>
          <a:ln>
            <a:noFill/>
          </a:ln>
        </p:spPr>
        <p:txBody>
          <a:bodyPr lIns="0" tIns="0" rIns="0" bIns="0"/>
          <a:lstStyle>
            <a:lvl1pPr>
              <a:lnSpc>
                <a:spcPts val="4000"/>
              </a:lnSpc>
              <a:defRPr sz="4000" b="1"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THIS IS A TOPIC / </a:t>
            </a:r>
            <a:br>
              <a:rPr lang="en-US" dirty="0"/>
            </a:br>
            <a:r>
              <a:rPr lang="en-US" dirty="0"/>
              <a:t>CATEGORY SLIDE. TYPE IN ALL CAPS, VERDANA BOLD, 40 POINT SIZE.</a:t>
            </a:r>
          </a:p>
        </p:txBody>
      </p:sp>
    </p:spTree>
    <p:extLst>
      <p:ext uri="{BB962C8B-B14F-4D97-AF65-F5344CB8AC3E}">
        <p14:creationId xmlns:p14="http://schemas.microsoft.com/office/powerpoint/2010/main" val="594964690"/>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ssage Slide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69511F-C066-8140-8352-80E189325B30}"/>
              </a:ext>
            </a:extLst>
          </p:cNvPr>
          <p:cNvSpPr/>
          <p:nvPr userDrawn="1"/>
        </p:nvSpPr>
        <p:spPr>
          <a:xfrm>
            <a:off x="914400" y="1428300"/>
            <a:ext cx="8077200" cy="2438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04800"/>
            <a:ext cx="8077200" cy="104730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438400"/>
          </a:xfrm>
          <a:prstGeom prst="rect">
            <a:avLst/>
          </a:prstGeom>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6946903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sage Slide White Backgrou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883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514600"/>
          </a:xfrm>
          <a:prstGeom prst="rect">
            <a:avLst/>
          </a:prstGeom>
          <a:ln>
            <a:noFill/>
          </a:ln>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15033916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Verdana Tex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48150"/>
            <a:ext cx="41910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082" y="313267"/>
            <a:ext cx="8069517" cy="1039284"/>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22083" y="1390810"/>
            <a:ext cx="5859717" cy="2544376"/>
          </a:xfrm>
          <a:prstGeom prst="rect">
            <a:avLst/>
          </a:prstGeom>
        </p:spPr>
        <p:txBody>
          <a:bodyPr lIns="0" tIns="0" rIns="0" bIns="0"/>
          <a:lstStyle>
            <a:lvl1pPr>
              <a:lnSpc>
                <a:spcPct val="110000"/>
              </a:lnSpc>
              <a:spcBef>
                <a:spcPts val="0"/>
              </a:spcBef>
              <a:spcAft>
                <a:spcPts val="40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Text here. Use ”Shift return” within paragraph, “return” to make paragraph two.</a:t>
            </a:r>
          </a:p>
          <a:p>
            <a:pPr lvl="0"/>
            <a:r>
              <a:rPr lang="en-US" dirty="0"/>
              <a:t>This begins paragraph two.</a:t>
            </a:r>
          </a:p>
          <a:p>
            <a:pPr lvl="0"/>
            <a:r>
              <a:rPr lang="en-US" dirty="0"/>
              <a:t>Text</a:t>
            </a:r>
          </a:p>
          <a:p>
            <a:pPr lvl="1"/>
            <a:r>
              <a:rPr lang="en-US" dirty="0"/>
              <a:t>Bullet Text</a:t>
            </a:r>
          </a:p>
          <a:p>
            <a:pPr lvl="1"/>
            <a:r>
              <a:rPr lang="en-US" dirty="0"/>
              <a:t>Bullet Text </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027126" y="1"/>
            <a:ext cx="1964474"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018375" y="1428750"/>
            <a:ext cx="19732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61F90839-51C7-F742-B30F-7C2EFD6DD6B1}"/>
              </a:ext>
            </a:extLst>
          </p:cNvPr>
          <p:cNvSpPr>
            <a:spLocks noGrp="1"/>
          </p:cNvSpPr>
          <p:nvPr>
            <p:ph type="body" sz="quarter" idx="35" hasCustomPrompt="1"/>
          </p:nvPr>
        </p:nvSpPr>
        <p:spPr>
          <a:xfrm>
            <a:off x="914399" y="4248150"/>
            <a:ext cx="41910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1869433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Verdana Reg,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181600" y="4248150"/>
            <a:ext cx="3810000" cy="175864"/>
          </a:xfrm>
          <a:prstGeom prst="rect">
            <a:avLst/>
          </a:prstGeom>
        </p:spPr>
        <p:txBody>
          <a:bodyPr lIns="0" tIns="0" rIns="0" bIns="0" anchor="b"/>
          <a:lstStyle>
            <a:lvl1pPr algn="r">
              <a:lnSpc>
                <a:spcPct val="100000"/>
              </a:lnSpc>
              <a:defRPr sz="900" b="0" i="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390200"/>
            <a:ext cx="5410200" cy="2476950"/>
          </a:xfrm>
          <a:prstGeom prst="rect">
            <a:avLst/>
          </a:prstGeom>
        </p:spPr>
        <p:txBody>
          <a:bodyPr lIns="0" tIns="0" rIns="0" bIns="0"/>
          <a:lstStyle>
            <a:lvl1pPr>
              <a:lnSpc>
                <a:spcPct val="110000"/>
              </a:lnSpc>
              <a:spcBef>
                <a:spcPts val="0"/>
              </a:spcBef>
              <a:spcAft>
                <a:spcPts val="400"/>
              </a:spcAft>
              <a:defRPr sz="16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350" indent="0">
              <a:lnSpc>
                <a:spcPct val="110000"/>
              </a:lnSpc>
              <a:spcBef>
                <a:spcPts val="30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6350" indent="-6350">
              <a:lnSpc>
                <a:spcPct val="110000"/>
              </a:lnSpc>
              <a:spcBef>
                <a:spcPts val="300"/>
              </a:spcBef>
              <a:spcAft>
                <a:spcPts val="6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7938" indent="0">
              <a:buFont typeface="Arial" panose="020B0604020202020204" pitchFamily="34" charset="0"/>
              <a:buChar char="•"/>
              <a:tabLst/>
              <a:defRPr>
                <a:latin typeface="Verdana" panose="020B0604030504040204" pitchFamily="34" charset="0"/>
                <a:ea typeface="Verdana" panose="020B0604030504040204" pitchFamily="34" charset="0"/>
                <a:cs typeface="Verdana" panose="020B0604030504040204" pitchFamily="34" charset="0"/>
              </a:defRPr>
            </a:lvl6pPr>
          </a:lstStyle>
          <a:p>
            <a:pPr lvl="0"/>
            <a:r>
              <a:rPr lang="en-US" dirty="0"/>
              <a:t>Text here. Use ”Shift return” within paragraph, “return” to make paragraph two.</a:t>
            </a:r>
          </a:p>
          <a:p>
            <a:pPr lvl="3"/>
            <a:r>
              <a:rPr lang="en-US" dirty="0"/>
              <a:t>Text here. </a:t>
            </a:r>
            <a:br>
              <a:rPr lang="en-US" dirty="0"/>
            </a:br>
            <a:r>
              <a:rPr lang="en-US" dirty="0"/>
              <a:t>Text here.</a:t>
            </a:r>
          </a:p>
          <a:p>
            <a:pPr lvl="3"/>
            <a:r>
              <a:rPr lang="en-US" dirty="0"/>
              <a:t>Text here. </a:t>
            </a:r>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lvl="1"/>
            <a:endParaRPr lang="en-US" dirty="0"/>
          </a:p>
          <a:p>
            <a:pPr lvl="0"/>
            <a:r>
              <a:rPr lang="en-US" dirty="0"/>
              <a:t> </a:t>
            </a:r>
            <a:br>
              <a:rPr lang="en-US" dirty="0"/>
            </a:br>
            <a:endParaRPr lang="en-US" dirty="0"/>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6629583" y="18425"/>
            <a:ext cx="2361836"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6629401" y="1447175"/>
            <a:ext cx="23590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34B406A6-2D52-7B48-8636-5EEDB575AB44}"/>
              </a:ext>
            </a:extLst>
          </p:cNvPr>
          <p:cNvSpPr>
            <a:spLocks noGrp="1"/>
          </p:cNvSpPr>
          <p:nvPr>
            <p:ph type="body" sz="quarter" idx="35" hasCustomPrompt="1"/>
          </p:nvPr>
        </p:nvSpPr>
        <p:spPr>
          <a:xfrm>
            <a:off x="918116" y="4248150"/>
            <a:ext cx="3425283"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3293881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Bullet Lis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408341" y="4248150"/>
            <a:ext cx="3583259"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394575" y="1424568"/>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394575" y="2861702"/>
            <a:ext cx="1597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6324600" cy="2667000"/>
          </a:xfrm>
          <a:prstGeom prst="rect">
            <a:avLst/>
          </a:prstGeom>
        </p:spPr>
        <p:txBody>
          <a:bodyPr lIns="0" tIns="0" rIns="0" bIns="0"/>
          <a:lstStyle>
            <a:lvl1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90513" indent="-171450">
              <a:lnSpc>
                <a:spcPct val="110000"/>
              </a:lnSpc>
              <a:spcBef>
                <a:spcPts val="0"/>
              </a:spcBef>
              <a:spcAft>
                <a:spcPts val="400"/>
              </a:spcAft>
              <a:buFont typeface="Courier New" panose="02070309020205020404" pitchFamily="49" charset="0"/>
              <a:buChar char="o"/>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bulleted list here</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394575" y="4842"/>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6" name="Text Placeholder 6">
            <a:extLst>
              <a:ext uri="{FF2B5EF4-FFF2-40B4-BE49-F238E27FC236}">
                <a16:creationId xmlns:a16="http://schemas.microsoft.com/office/drawing/2014/main" id="{9931B1CA-4605-414B-9526-0941F30DF661}"/>
              </a:ext>
            </a:extLst>
          </p:cNvPr>
          <p:cNvSpPr>
            <a:spLocks noGrp="1"/>
          </p:cNvSpPr>
          <p:nvPr>
            <p:ph type="body" sz="quarter" idx="37" hasCustomPrompt="1"/>
          </p:nvPr>
        </p:nvSpPr>
        <p:spPr>
          <a:xfrm>
            <a:off x="912540" y="4248150"/>
            <a:ext cx="3583259"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0459279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7"/>
          <a:srcRect/>
          <a:stretch/>
        </p:blipFill>
        <p:spPr>
          <a:xfrm>
            <a:off x="914400" y="4619063"/>
            <a:ext cx="2065022" cy="365760"/>
          </a:xfrm>
          <a:prstGeom prst="rect">
            <a:avLst/>
          </a:prstGeom>
        </p:spPr>
      </p:pic>
      <p:cxnSp>
        <p:nvCxnSpPr>
          <p:cNvPr id="13" name="Straight Connector 12"/>
          <p:cNvCxnSpPr>
            <a:cxnSpLocks/>
          </p:cNvCxnSpPr>
          <p:nvPr userDrawn="1"/>
        </p:nvCxnSpPr>
        <p:spPr>
          <a:xfrm>
            <a:off x="914400" y="4457700"/>
            <a:ext cx="8077200" cy="0"/>
          </a:xfrm>
          <a:prstGeom prst="line">
            <a:avLst/>
          </a:prstGeom>
          <a:ln w="12700">
            <a:solidFill>
              <a:srgbClr val="C0C0C0"/>
            </a:solidFill>
          </a:ln>
        </p:spPr>
        <p:style>
          <a:lnRef idx="1">
            <a:schemeClr val="dk1"/>
          </a:lnRef>
          <a:fillRef idx="0">
            <a:schemeClr val="dk1"/>
          </a:fillRef>
          <a:effectRef idx="0">
            <a:schemeClr val="dk1"/>
          </a:effectRef>
          <a:fontRef idx="minor">
            <a:schemeClr val="tx1"/>
          </a:fontRef>
        </p:style>
      </p:cxnSp>
      <p:sp>
        <p:nvSpPr>
          <p:cNvPr id="15" name="Slide Number Placeholder 5"/>
          <p:cNvSpPr>
            <a:spLocks noGrp="1"/>
          </p:cNvSpPr>
          <p:nvPr>
            <p:ph type="sldNum" sz="quarter" idx="4"/>
          </p:nvPr>
        </p:nvSpPr>
        <p:spPr>
          <a:xfrm>
            <a:off x="8686800" y="4512564"/>
            <a:ext cx="304800" cy="630936"/>
          </a:xfrm>
          <a:prstGeom prst="rect">
            <a:avLst/>
          </a:prstGeom>
        </p:spPr>
        <p:txBody>
          <a:bodyPr lIns="0" tIns="0" rIns="0" bIns="0"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pic>
        <p:nvPicPr>
          <p:cNvPr id="3" name="Picture 2">
            <a:extLst>
              <a:ext uri="{FF2B5EF4-FFF2-40B4-BE49-F238E27FC236}">
                <a16:creationId xmlns:a16="http://schemas.microsoft.com/office/drawing/2014/main" id="{41E134BA-F668-D34A-96D6-F0D0E1BAB9F7}"/>
              </a:ext>
            </a:extLst>
          </p:cNvPr>
          <p:cNvPicPr>
            <a:picLocks noChangeAspect="1"/>
          </p:cNvPicPr>
          <p:nvPr userDrawn="1"/>
        </p:nvPicPr>
        <p:blipFill>
          <a:blip r:embed="rId28"/>
          <a:srcRect/>
          <a:stretch/>
        </p:blipFill>
        <p:spPr>
          <a:xfrm>
            <a:off x="0" y="1"/>
            <a:ext cx="663787" cy="666750"/>
          </a:xfrm>
          <a:prstGeom prst="rect">
            <a:avLst/>
          </a:prstGeom>
        </p:spPr>
      </p:pic>
      <p:sp>
        <p:nvSpPr>
          <p:cNvPr id="11" name="Footer Placeholder 10">
            <a:extLst>
              <a:ext uri="{FF2B5EF4-FFF2-40B4-BE49-F238E27FC236}">
                <a16:creationId xmlns:a16="http://schemas.microsoft.com/office/drawing/2014/main" id="{1CC34D90-AED6-114D-90B1-0CDF7287D80A}"/>
              </a:ext>
            </a:extLst>
          </p:cNvPr>
          <p:cNvSpPr>
            <a:spLocks noGrp="1"/>
          </p:cNvSpPr>
          <p:nvPr>
            <p:ph type="ftr" sz="quarter" idx="3"/>
          </p:nvPr>
        </p:nvSpPr>
        <p:spPr>
          <a:xfrm>
            <a:off x="3200400" y="4665021"/>
            <a:ext cx="5486400" cy="273844"/>
          </a:xfrm>
          <a:prstGeom prst="rect">
            <a:avLst/>
          </a:prstGeom>
        </p:spPr>
        <p:txBody>
          <a:bodyPr vert="horz" lIns="0" tIns="0" rIns="0" bIns="0" rtlCol="0" anchor="ctr"/>
          <a:lstStyle>
            <a:lvl1pPr algn="r">
              <a:defRPr sz="1100" b="0" i="0">
                <a:solidFill>
                  <a:srgbClr val="A71E2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Approved Sub Brand Name Here</a:t>
            </a:r>
            <a:endParaRPr lang="en-US" sz="1100" dirty="0"/>
          </a:p>
        </p:txBody>
      </p:sp>
      <p:sp>
        <p:nvSpPr>
          <p:cNvPr id="10" name="Title Placeholder 9">
            <a:extLst>
              <a:ext uri="{FF2B5EF4-FFF2-40B4-BE49-F238E27FC236}">
                <a16:creationId xmlns:a16="http://schemas.microsoft.com/office/drawing/2014/main" id="{5812F3B1-5C07-F14B-84F7-1CF91363343E}"/>
              </a:ext>
            </a:extLst>
          </p:cNvPr>
          <p:cNvSpPr>
            <a:spLocks noGrp="1"/>
          </p:cNvSpPr>
          <p:nvPr>
            <p:ph type="title"/>
          </p:nvPr>
        </p:nvSpPr>
        <p:spPr>
          <a:xfrm>
            <a:off x="922866" y="304800"/>
            <a:ext cx="8077200" cy="1199966"/>
          </a:xfrm>
          <a:prstGeom prst="rect">
            <a:avLst/>
          </a:prstGeom>
        </p:spPr>
        <p:txBody>
          <a:bodyPr vert="horz" lIns="0" tIns="0" rIns="0" bIns="0" rtlCol="0" anchor="t" anchorCtr="0">
            <a:normAutofit/>
          </a:bodyPr>
          <a:lstStyle/>
          <a:p>
            <a:r>
              <a:rPr lang="en-US"/>
              <a:t>Click to edit Master title style</a:t>
            </a:r>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71" r:id="rId1"/>
    <p:sldLayoutId id="2147483692" r:id="rId2"/>
    <p:sldLayoutId id="2147483707" r:id="rId3"/>
    <p:sldLayoutId id="2147483693" r:id="rId4"/>
    <p:sldLayoutId id="2147483722" r:id="rId5"/>
    <p:sldLayoutId id="2147483723" r:id="rId6"/>
    <p:sldLayoutId id="2147483720" r:id="rId7"/>
    <p:sldLayoutId id="2147483719" r:id="rId8"/>
    <p:sldLayoutId id="2147483718" r:id="rId9"/>
    <p:sldLayoutId id="2147483721" r:id="rId10"/>
    <p:sldLayoutId id="2147483716" r:id="rId11"/>
    <p:sldLayoutId id="2147483713" r:id="rId12"/>
    <p:sldLayoutId id="2147483717" r:id="rId13"/>
    <p:sldLayoutId id="2147483715" r:id="rId14"/>
    <p:sldLayoutId id="2147483706" r:id="rId15"/>
    <p:sldLayoutId id="2147483665" r:id="rId16"/>
    <p:sldLayoutId id="2147483687" r:id="rId17"/>
    <p:sldLayoutId id="2147483675" r:id="rId18"/>
    <p:sldLayoutId id="2147483679" r:id="rId19"/>
    <p:sldLayoutId id="2147483709" r:id="rId20"/>
    <p:sldLayoutId id="2147483681" r:id="rId21"/>
    <p:sldLayoutId id="2147483663" r:id="rId22"/>
    <p:sldLayoutId id="2147483724" r:id="rId23"/>
    <p:sldLayoutId id="2147483725" r:id="rId24"/>
    <p:sldLayoutId id="2147483727" r:id="rId25"/>
  </p:sldLayoutIdLst>
  <p:hf hdr="0" dt="0"/>
  <p:txStyles>
    <p:title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708" userDrawn="1">
          <p15:clr>
            <a:srgbClr val="F26B43"/>
          </p15:clr>
        </p15:guide>
        <p15:guide id="6" orient="horz" pos="420" userDrawn="1">
          <p15:clr>
            <a:srgbClr val="F26B43"/>
          </p15:clr>
        </p15:guide>
        <p15:guide id="9" orient="horz" pos="3060" userDrawn="1">
          <p15:clr>
            <a:srgbClr val="F26B43"/>
          </p15:clr>
        </p15:guide>
        <p15:guide id="11" orient="horz" pos="900" userDrawn="1">
          <p15:clr>
            <a:srgbClr val="F26B43"/>
          </p15:clr>
        </p15:guide>
        <p15:guide id="12" pos="576" userDrawn="1">
          <p15:clr>
            <a:srgbClr val="F26B43"/>
          </p15:clr>
        </p15:guide>
        <p15:guide id="13" pos="5664" userDrawn="1">
          <p15:clr>
            <a:srgbClr val="F26B43"/>
          </p15:clr>
        </p15:guide>
        <p15:guide id="14" pos="54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tonybrookmedicine.edu/LGBTQ"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2"/>
          </p:nvPr>
        </p:nvSpPr>
        <p:spPr>
          <a:xfrm>
            <a:off x="842962" y="775243"/>
            <a:ext cx="7458075" cy="2025107"/>
          </a:xfrm>
        </p:spPr>
        <p:txBody>
          <a:bodyPr/>
          <a:lstStyle/>
          <a:p>
            <a:pPr algn="ctr"/>
            <a:r>
              <a:rPr lang="en-US" sz="3200" b="1"/>
              <a:t>Creating an LGBTQ</a:t>
            </a:r>
            <a:r>
              <a:rPr lang="en-US" sz="3200" b="1" dirty="0"/>
              <a:t>* Affirming Environment</a:t>
            </a:r>
          </a:p>
        </p:txBody>
      </p:sp>
      <p:sp>
        <p:nvSpPr>
          <p:cNvPr id="2" name="TextBox 1">
            <a:extLst>
              <a:ext uri="{FF2B5EF4-FFF2-40B4-BE49-F238E27FC236}">
                <a16:creationId xmlns:a16="http://schemas.microsoft.com/office/drawing/2014/main" id="{75C33FDD-71C0-C847-9B57-C57AD5FA62C8}"/>
              </a:ext>
            </a:extLst>
          </p:cNvPr>
          <p:cNvSpPr txBox="1"/>
          <p:nvPr/>
        </p:nvSpPr>
        <p:spPr>
          <a:xfrm>
            <a:off x="1541536" y="3402713"/>
            <a:ext cx="6259342" cy="346249"/>
          </a:xfrm>
          <a:prstGeom prst="rect">
            <a:avLst/>
          </a:prstGeom>
          <a:noFill/>
        </p:spPr>
        <p:txBody>
          <a:bodyPr wrap="none" rtlCol="0">
            <a:spAutoFit/>
          </a:bodyPr>
          <a:lstStyle/>
          <a:p>
            <a:r>
              <a:rPr lang="en-US" sz="1650" dirty="0">
                <a:latin typeface="Verdana" panose="020B0604030504040204" pitchFamily="34" charset="0"/>
              </a:rPr>
              <a:t>*We support all sexual orientations and gender identities</a:t>
            </a:r>
          </a:p>
        </p:txBody>
      </p:sp>
      <p:pic>
        <p:nvPicPr>
          <p:cNvPr id="5" name="Picture 4">
            <a:extLst>
              <a:ext uri="{FF2B5EF4-FFF2-40B4-BE49-F238E27FC236}">
                <a16:creationId xmlns:a16="http://schemas.microsoft.com/office/drawing/2014/main" id="{25C3D1EF-9ECF-4540-AEEB-EAAF5E81C369}"/>
              </a:ext>
            </a:extLst>
          </p:cNvPr>
          <p:cNvPicPr>
            <a:picLocks noChangeAspect="1"/>
          </p:cNvPicPr>
          <p:nvPr/>
        </p:nvPicPr>
        <p:blipFill>
          <a:blip r:embed="rId2"/>
          <a:stretch>
            <a:fillRect/>
          </a:stretch>
        </p:blipFill>
        <p:spPr>
          <a:xfrm>
            <a:off x="1885949" y="1414224"/>
            <a:ext cx="5372100" cy="1994592"/>
          </a:xfrm>
          <a:prstGeom prst="rect">
            <a:avLst/>
          </a:prstGeom>
        </p:spPr>
      </p:pic>
    </p:spTree>
    <p:extLst>
      <p:ext uri="{BB962C8B-B14F-4D97-AF65-F5344CB8AC3E}">
        <p14:creationId xmlns:p14="http://schemas.microsoft.com/office/powerpoint/2010/main" val="1510472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5626"/>
            <a:ext cx="7543800" cy="542925"/>
          </a:xfrm>
        </p:spPr>
        <p:txBody>
          <a:bodyPr>
            <a:noAutofit/>
          </a:bodyPr>
          <a:lstStyle/>
          <a:p>
            <a:r>
              <a:rPr lang="en-US" sz="2200" dirty="0" err="1">
                <a:solidFill>
                  <a:srgbClr val="C03137"/>
                </a:solidFill>
              </a:rPr>
              <a:t>Powerchart</a:t>
            </a:r>
            <a:r>
              <a:rPr lang="en-US" sz="2200" dirty="0">
                <a:solidFill>
                  <a:srgbClr val="C03137"/>
                </a:solidFill>
              </a:rPr>
              <a:t> Updates</a:t>
            </a:r>
          </a:p>
        </p:txBody>
      </p:sp>
      <p:sp>
        <p:nvSpPr>
          <p:cNvPr id="5" name="Content Placeholder 4"/>
          <p:cNvSpPr>
            <a:spLocks noGrp="1"/>
          </p:cNvSpPr>
          <p:nvPr>
            <p:ph type="body" sz="quarter" idx="14"/>
          </p:nvPr>
        </p:nvSpPr>
        <p:spPr/>
        <p:txBody>
          <a:bodyPr/>
          <a:lstStyle/>
          <a:p>
            <a:pPr algn="ctr"/>
            <a:endParaRPr lang="en-US" sz="900" dirty="0"/>
          </a:p>
        </p:txBody>
      </p:sp>
      <p:pic>
        <p:nvPicPr>
          <p:cNvPr id="6" name="Picture 5">
            <a:extLst>
              <a:ext uri="{FF2B5EF4-FFF2-40B4-BE49-F238E27FC236}">
                <a16:creationId xmlns:a16="http://schemas.microsoft.com/office/drawing/2014/main" id="{5618EDB8-FEF3-5646-9285-622E9DA3B1A5}"/>
              </a:ext>
            </a:extLst>
          </p:cNvPr>
          <p:cNvPicPr>
            <a:picLocks noChangeAspect="1"/>
          </p:cNvPicPr>
          <p:nvPr/>
        </p:nvPicPr>
        <p:blipFill rotWithShape="1">
          <a:blip r:embed="rId2"/>
          <a:srcRect t="6340" r="22301" b="60056"/>
          <a:stretch/>
        </p:blipFill>
        <p:spPr>
          <a:xfrm>
            <a:off x="-15471" y="1643498"/>
            <a:ext cx="9178175" cy="2495227"/>
          </a:xfrm>
          <a:prstGeom prst="rect">
            <a:avLst/>
          </a:prstGeom>
        </p:spPr>
      </p:pic>
      <p:sp>
        <p:nvSpPr>
          <p:cNvPr id="8" name="TextBox 7">
            <a:extLst>
              <a:ext uri="{FF2B5EF4-FFF2-40B4-BE49-F238E27FC236}">
                <a16:creationId xmlns:a16="http://schemas.microsoft.com/office/drawing/2014/main" id="{EDF01126-4372-A74D-93A4-3AC3A62C4A7D}"/>
              </a:ext>
            </a:extLst>
          </p:cNvPr>
          <p:cNvSpPr txBox="1"/>
          <p:nvPr/>
        </p:nvSpPr>
        <p:spPr>
          <a:xfrm>
            <a:off x="4052332" y="1033515"/>
            <a:ext cx="2095445" cy="369332"/>
          </a:xfrm>
          <a:prstGeom prst="rect">
            <a:avLst/>
          </a:prstGeom>
          <a:solidFill>
            <a:schemeClr val="accent2">
              <a:lumMod val="20000"/>
              <a:lumOff val="80000"/>
            </a:schemeClr>
          </a:solidFill>
        </p:spPr>
        <p:txBody>
          <a:bodyPr wrap="none" rtlCol="0">
            <a:spAutoFit/>
          </a:bodyPr>
          <a:lstStyle/>
          <a:p>
            <a:r>
              <a:rPr lang="en-US" dirty="0"/>
              <a:t>Administrative Sex</a:t>
            </a:r>
          </a:p>
        </p:txBody>
      </p:sp>
      <p:sp>
        <p:nvSpPr>
          <p:cNvPr id="9" name="TextBox 8">
            <a:extLst>
              <a:ext uri="{FF2B5EF4-FFF2-40B4-BE49-F238E27FC236}">
                <a16:creationId xmlns:a16="http://schemas.microsoft.com/office/drawing/2014/main" id="{2DED8FA0-AF67-6747-A8BB-31A5C9298AEE}"/>
              </a:ext>
            </a:extLst>
          </p:cNvPr>
          <p:cNvSpPr txBox="1"/>
          <p:nvPr/>
        </p:nvSpPr>
        <p:spPr>
          <a:xfrm>
            <a:off x="4252355" y="4413753"/>
            <a:ext cx="2377639" cy="369332"/>
          </a:xfrm>
          <a:prstGeom prst="rect">
            <a:avLst/>
          </a:prstGeom>
          <a:solidFill>
            <a:schemeClr val="accent2">
              <a:lumMod val="20000"/>
              <a:lumOff val="80000"/>
            </a:schemeClr>
          </a:solidFill>
        </p:spPr>
        <p:txBody>
          <a:bodyPr wrap="none" rtlCol="0">
            <a:spAutoFit/>
          </a:bodyPr>
          <a:lstStyle/>
          <a:p>
            <a:r>
              <a:rPr lang="en-US" dirty="0"/>
              <a:t>Sex Assigned at Birth</a:t>
            </a:r>
          </a:p>
        </p:txBody>
      </p:sp>
      <p:sp>
        <p:nvSpPr>
          <p:cNvPr id="10" name="Right Arrow 9">
            <a:extLst>
              <a:ext uri="{FF2B5EF4-FFF2-40B4-BE49-F238E27FC236}">
                <a16:creationId xmlns:a16="http://schemas.microsoft.com/office/drawing/2014/main" id="{461CA250-8264-F446-AF39-1A835D512005}"/>
              </a:ext>
            </a:extLst>
          </p:cNvPr>
          <p:cNvSpPr/>
          <p:nvPr/>
        </p:nvSpPr>
        <p:spPr>
          <a:xfrm rot="19501405">
            <a:off x="6741100" y="4095071"/>
            <a:ext cx="659370" cy="335288"/>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E15EB9-5662-834B-B81B-F89D7D6DC012}"/>
              </a:ext>
            </a:extLst>
          </p:cNvPr>
          <p:cNvSpPr/>
          <p:nvPr/>
        </p:nvSpPr>
        <p:spPr>
          <a:xfrm rot="1924665">
            <a:off x="5116826" y="1969859"/>
            <a:ext cx="2310601" cy="727556"/>
          </a:xfrm>
          <a:prstGeom prst="rightArrow">
            <a:avLst>
              <a:gd name="adj1" fmla="val 44302"/>
              <a:gd name="adj2" fmla="val 50000"/>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9DF020-F4E8-BB46-AF4F-E5F48B6E4076}"/>
              </a:ext>
            </a:extLst>
          </p:cNvPr>
          <p:cNvSpPr/>
          <p:nvPr/>
        </p:nvSpPr>
        <p:spPr>
          <a:xfrm>
            <a:off x="7577475" y="3022848"/>
            <a:ext cx="464949" cy="37195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6A00A7-58B2-5944-81E4-0D07279A24D5}"/>
              </a:ext>
            </a:extLst>
          </p:cNvPr>
          <p:cNvSpPr/>
          <p:nvPr/>
        </p:nvSpPr>
        <p:spPr>
          <a:xfrm>
            <a:off x="-1" y="2759377"/>
            <a:ext cx="2386739" cy="3434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BF31240-8469-C744-BF9A-A539F29C321C}"/>
              </a:ext>
            </a:extLst>
          </p:cNvPr>
          <p:cNvSpPr/>
          <p:nvPr/>
        </p:nvSpPr>
        <p:spPr>
          <a:xfrm>
            <a:off x="4166288" y="3155447"/>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8B45EB-E924-1747-A45E-3FF1FD950427}"/>
              </a:ext>
            </a:extLst>
          </p:cNvPr>
          <p:cNvSpPr/>
          <p:nvPr/>
        </p:nvSpPr>
        <p:spPr>
          <a:xfrm>
            <a:off x="5710019" y="3148349"/>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CA89B1-70E6-EF49-A9B4-E65DE7C7B3F5}"/>
              </a:ext>
            </a:extLst>
          </p:cNvPr>
          <p:cNvSpPr txBox="1"/>
          <p:nvPr/>
        </p:nvSpPr>
        <p:spPr>
          <a:xfrm flipH="1">
            <a:off x="246182" y="819150"/>
            <a:ext cx="2774390" cy="369332"/>
          </a:xfrm>
          <a:prstGeom prst="rect">
            <a:avLst/>
          </a:prstGeom>
          <a:solidFill>
            <a:schemeClr val="accent2">
              <a:lumMod val="20000"/>
              <a:lumOff val="80000"/>
            </a:schemeClr>
          </a:solidFill>
        </p:spPr>
        <p:txBody>
          <a:bodyPr wrap="square" rtlCol="0">
            <a:spAutoFit/>
          </a:bodyPr>
          <a:lstStyle/>
          <a:p>
            <a:r>
              <a:rPr lang="en-US" dirty="0"/>
              <a:t>Chosen/Preferred Name</a:t>
            </a:r>
          </a:p>
        </p:txBody>
      </p:sp>
      <p:pic>
        <p:nvPicPr>
          <p:cNvPr id="17" name="Picture 16">
            <a:extLst>
              <a:ext uri="{FF2B5EF4-FFF2-40B4-BE49-F238E27FC236}">
                <a16:creationId xmlns:a16="http://schemas.microsoft.com/office/drawing/2014/main" id="{4EB87DB4-2CF3-0C47-95E0-833C3451A2D2}"/>
              </a:ext>
            </a:extLst>
          </p:cNvPr>
          <p:cNvPicPr>
            <a:picLocks noChangeAspect="1"/>
          </p:cNvPicPr>
          <p:nvPr/>
        </p:nvPicPr>
        <p:blipFill rotWithShape="1">
          <a:blip r:embed="rId3"/>
          <a:srcRect l="4207" t="4982" r="78004" b="91117"/>
          <a:stretch/>
        </p:blipFill>
        <p:spPr>
          <a:xfrm>
            <a:off x="769715" y="3133832"/>
            <a:ext cx="1727324" cy="222329"/>
          </a:xfrm>
          <a:prstGeom prst="rect">
            <a:avLst/>
          </a:prstGeom>
        </p:spPr>
      </p:pic>
      <p:sp>
        <p:nvSpPr>
          <p:cNvPr id="18" name="Right Arrow 17">
            <a:extLst>
              <a:ext uri="{FF2B5EF4-FFF2-40B4-BE49-F238E27FC236}">
                <a16:creationId xmlns:a16="http://schemas.microsoft.com/office/drawing/2014/main" id="{8FBACA7B-9CE8-0840-8790-90B35DBE939A}"/>
              </a:ext>
            </a:extLst>
          </p:cNvPr>
          <p:cNvSpPr/>
          <p:nvPr/>
        </p:nvSpPr>
        <p:spPr>
          <a:xfrm rot="5400000">
            <a:off x="1480940" y="1936057"/>
            <a:ext cx="1566127" cy="499708"/>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BF338C-A50D-B041-A5E4-8762FDA1F35C}"/>
              </a:ext>
            </a:extLst>
          </p:cNvPr>
          <p:cNvSpPr/>
          <p:nvPr/>
        </p:nvSpPr>
        <p:spPr>
          <a:xfrm>
            <a:off x="8946489" y="3133832"/>
            <a:ext cx="395021" cy="1830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78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687" y="114842"/>
            <a:ext cx="7543800" cy="542925"/>
          </a:xfrm>
        </p:spPr>
        <p:txBody>
          <a:bodyPr>
            <a:noAutofit/>
          </a:bodyPr>
          <a:lstStyle/>
          <a:p>
            <a:r>
              <a:rPr lang="en-US" sz="2200" dirty="0" err="1">
                <a:solidFill>
                  <a:srgbClr val="C03137"/>
                </a:solidFill>
              </a:rPr>
              <a:t>Powerchart</a:t>
            </a:r>
            <a:r>
              <a:rPr lang="en-US" sz="2200" dirty="0">
                <a:solidFill>
                  <a:srgbClr val="C03137"/>
                </a:solidFill>
              </a:rPr>
              <a:t> Updates</a:t>
            </a:r>
          </a:p>
        </p:txBody>
      </p:sp>
      <p:sp>
        <p:nvSpPr>
          <p:cNvPr id="5" name="Content Placeholder 4"/>
          <p:cNvSpPr>
            <a:spLocks noGrp="1"/>
          </p:cNvSpPr>
          <p:nvPr>
            <p:ph type="body" sz="quarter" idx="14"/>
          </p:nvPr>
        </p:nvSpPr>
        <p:spPr/>
        <p:txBody>
          <a:bodyPr/>
          <a:lstStyle/>
          <a:p>
            <a:pPr algn="ctr"/>
            <a:endParaRPr lang="en-US" sz="900" dirty="0"/>
          </a:p>
        </p:txBody>
      </p:sp>
      <p:pic>
        <p:nvPicPr>
          <p:cNvPr id="20" name="Picture 19">
            <a:extLst>
              <a:ext uri="{FF2B5EF4-FFF2-40B4-BE49-F238E27FC236}">
                <a16:creationId xmlns:a16="http://schemas.microsoft.com/office/drawing/2014/main" id="{3AF35AE1-64BE-4147-8346-7B8D8D5DE318}"/>
              </a:ext>
            </a:extLst>
          </p:cNvPr>
          <p:cNvPicPr>
            <a:picLocks noChangeAspect="1"/>
          </p:cNvPicPr>
          <p:nvPr/>
        </p:nvPicPr>
        <p:blipFill rotWithShape="1">
          <a:blip r:embed="rId2"/>
          <a:srcRect t="6340" r="22301" b="60056"/>
          <a:stretch/>
        </p:blipFill>
        <p:spPr>
          <a:xfrm>
            <a:off x="21500" y="666750"/>
            <a:ext cx="9178175" cy="2495227"/>
          </a:xfrm>
          <a:prstGeom prst="rect">
            <a:avLst/>
          </a:prstGeom>
        </p:spPr>
      </p:pic>
      <p:sp>
        <p:nvSpPr>
          <p:cNvPr id="21" name="Oval 20">
            <a:extLst>
              <a:ext uri="{FF2B5EF4-FFF2-40B4-BE49-F238E27FC236}">
                <a16:creationId xmlns:a16="http://schemas.microsoft.com/office/drawing/2014/main" id="{89A0431F-D412-4D46-AC44-BC894057E015}"/>
              </a:ext>
            </a:extLst>
          </p:cNvPr>
          <p:cNvSpPr/>
          <p:nvPr/>
        </p:nvSpPr>
        <p:spPr>
          <a:xfrm>
            <a:off x="7552241" y="2105629"/>
            <a:ext cx="464949" cy="37195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0F31EDF-4738-6742-BCD1-7090F325A817}"/>
              </a:ext>
            </a:extLst>
          </p:cNvPr>
          <p:cNvSpPr/>
          <p:nvPr/>
        </p:nvSpPr>
        <p:spPr>
          <a:xfrm>
            <a:off x="0" y="1885831"/>
            <a:ext cx="2386739" cy="3434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1E645CC-8424-674B-B464-8D1AB98FA284}"/>
              </a:ext>
            </a:extLst>
          </p:cNvPr>
          <p:cNvSpPr/>
          <p:nvPr/>
        </p:nvSpPr>
        <p:spPr>
          <a:xfrm>
            <a:off x="4224349" y="2180443"/>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7C94C98-4E05-8B40-9571-407660F9FDC2}"/>
              </a:ext>
            </a:extLst>
          </p:cNvPr>
          <p:cNvSpPr/>
          <p:nvPr/>
        </p:nvSpPr>
        <p:spPr>
          <a:xfrm>
            <a:off x="5775199" y="2188459"/>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67DDE76-51BD-FA4F-AD1A-843C4AF18BE8}"/>
              </a:ext>
            </a:extLst>
          </p:cNvPr>
          <p:cNvPicPr>
            <a:picLocks noChangeAspect="1"/>
          </p:cNvPicPr>
          <p:nvPr/>
        </p:nvPicPr>
        <p:blipFill rotWithShape="1">
          <a:blip r:embed="rId3"/>
          <a:srcRect l="4207" t="4982" r="78004" b="91117"/>
          <a:stretch/>
        </p:blipFill>
        <p:spPr>
          <a:xfrm>
            <a:off x="785213" y="2180443"/>
            <a:ext cx="1727324" cy="222329"/>
          </a:xfrm>
          <a:prstGeom prst="rect">
            <a:avLst/>
          </a:prstGeom>
        </p:spPr>
      </p:pic>
      <p:pic>
        <p:nvPicPr>
          <p:cNvPr id="26" name="Picture 25">
            <a:extLst>
              <a:ext uri="{FF2B5EF4-FFF2-40B4-BE49-F238E27FC236}">
                <a16:creationId xmlns:a16="http://schemas.microsoft.com/office/drawing/2014/main" id="{397DE628-1C54-624B-BFAB-3BF65BDB2C83}"/>
              </a:ext>
            </a:extLst>
          </p:cNvPr>
          <p:cNvPicPr>
            <a:picLocks noChangeAspect="1"/>
          </p:cNvPicPr>
          <p:nvPr/>
        </p:nvPicPr>
        <p:blipFill rotWithShape="1">
          <a:blip r:embed="rId4"/>
          <a:srcRect l="31299" t="23252" r="31180" b="28866"/>
          <a:stretch/>
        </p:blipFill>
        <p:spPr>
          <a:xfrm>
            <a:off x="2384111" y="2523871"/>
            <a:ext cx="4928461" cy="3535974"/>
          </a:xfrm>
          <a:prstGeom prst="rect">
            <a:avLst/>
          </a:prstGeom>
        </p:spPr>
      </p:pic>
      <p:pic>
        <p:nvPicPr>
          <p:cNvPr id="27" name="Picture 26">
            <a:extLst>
              <a:ext uri="{FF2B5EF4-FFF2-40B4-BE49-F238E27FC236}">
                <a16:creationId xmlns:a16="http://schemas.microsoft.com/office/drawing/2014/main" id="{B91BF520-474E-6D41-8EF0-F9F21DC05760}"/>
              </a:ext>
            </a:extLst>
          </p:cNvPr>
          <p:cNvPicPr>
            <a:picLocks noChangeAspect="1"/>
          </p:cNvPicPr>
          <p:nvPr/>
        </p:nvPicPr>
        <p:blipFill rotWithShape="1">
          <a:blip r:embed="rId3"/>
          <a:srcRect l="4207" t="4982" r="78004" b="91117"/>
          <a:stretch/>
        </p:blipFill>
        <p:spPr>
          <a:xfrm>
            <a:off x="2692338" y="2939648"/>
            <a:ext cx="1727324" cy="222329"/>
          </a:xfrm>
          <a:prstGeom prst="rect">
            <a:avLst/>
          </a:prstGeom>
        </p:spPr>
      </p:pic>
      <p:sp>
        <p:nvSpPr>
          <p:cNvPr id="28" name="Rectangle 27">
            <a:extLst>
              <a:ext uri="{FF2B5EF4-FFF2-40B4-BE49-F238E27FC236}">
                <a16:creationId xmlns:a16="http://schemas.microsoft.com/office/drawing/2014/main" id="{BA62BD53-8580-7A4A-95DA-87745DC50C87}"/>
              </a:ext>
            </a:extLst>
          </p:cNvPr>
          <p:cNvSpPr/>
          <p:nvPr/>
        </p:nvSpPr>
        <p:spPr>
          <a:xfrm>
            <a:off x="4269466" y="3107441"/>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D005601-5245-A148-A5ED-EBCCAA390999}"/>
              </a:ext>
            </a:extLst>
          </p:cNvPr>
          <p:cNvSpPr/>
          <p:nvPr/>
        </p:nvSpPr>
        <p:spPr>
          <a:xfrm>
            <a:off x="5355691" y="3110118"/>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85D891B-1801-0D4D-A9B2-F9AAFCCFC937}"/>
              </a:ext>
            </a:extLst>
          </p:cNvPr>
          <p:cNvSpPr/>
          <p:nvPr/>
        </p:nvSpPr>
        <p:spPr>
          <a:xfrm>
            <a:off x="3311533" y="3107441"/>
            <a:ext cx="682242" cy="198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DCC18D7-C6FF-D347-8ED3-4D9DFDB4270B}"/>
              </a:ext>
            </a:extLst>
          </p:cNvPr>
          <p:cNvSpPr/>
          <p:nvPr/>
        </p:nvSpPr>
        <p:spPr>
          <a:xfrm>
            <a:off x="8995602" y="2168093"/>
            <a:ext cx="395021" cy="1830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7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7478"/>
            <a:ext cx="7543800" cy="542925"/>
          </a:xfrm>
        </p:spPr>
        <p:txBody>
          <a:bodyPr>
            <a:noAutofit/>
          </a:bodyPr>
          <a:lstStyle/>
          <a:p>
            <a:r>
              <a:rPr lang="en-US" sz="2200" dirty="0" err="1">
                <a:solidFill>
                  <a:srgbClr val="C03137"/>
                </a:solidFill>
              </a:rPr>
              <a:t>Powerchart</a:t>
            </a:r>
            <a:r>
              <a:rPr lang="en-US" sz="2200" dirty="0">
                <a:solidFill>
                  <a:srgbClr val="C03137"/>
                </a:solidFill>
              </a:rPr>
              <a:t> Updates</a:t>
            </a:r>
          </a:p>
        </p:txBody>
      </p:sp>
      <p:pic>
        <p:nvPicPr>
          <p:cNvPr id="3" name="Picture 2">
            <a:extLst>
              <a:ext uri="{FF2B5EF4-FFF2-40B4-BE49-F238E27FC236}">
                <a16:creationId xmlns:a16="http://schemas.microsoft.com/office/drawing/2014/main" id="{4699698A-DD19-EB4C-94A0-E8F67CBD1E59}"/>
              </a:ext>
            </a:extLst>
          </p:cNvPr>
          <p:cNvPicPr>
            <a:picLocks noChangeAspect="1"/>
          </p:cNvPicPr>
          <p:nvPr/>
        </p:nvPicPr>
        <p:blipFill>
          <a:blip r:embed="rId2"/>
          <a:stretch>
            <a:fillRect/>
          </a:stretch>
        </p:blipFill>
        <p:spPr>
          <a:xfrm>
            <a:off x="1676400" y="590550"/>
            <a:ext cx="6090307" cy="3808828"/>
          </a:xfrm>
          <a:prstGeom prst="rect">
            <a:avLst/>
          </a:prstGeom>
        </p:spPr>
      </p:pic>
    </p:spTree>
    <p:extLst>
      <p:ext uri="{BB962C8B-B14F-4D97-AF65-F5344CB8AC3E}">
        <p14:creationId xmlns:p14="http://schemas.microsoft.com/office/powerpoint/2010/main" val="1918848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92A1D7E-4AA7-F547-8359-393C78D86F12}"/>
              </a:ext>
            </a:extLst>
          </p:cNvPr>
          <p:cNvPicPr>
            <a:picLocks noChangeAspect="1"/>
          </p:cNvPicPr>
          <p:nvPr/>
        </p:nvPicPr>
        <p:blipFill>
          <a:blip r:embed="rId2"/>
          <a:stretch>
            <a:fillRect/>
          </a:stretch>
        </p:blipFill>
        <p:spPr>
          <a:xfrm>
            <a:off x="4800600" y="0"/>
            <a:ext cx="3545650" cy="4762500"/>
          </a:xfrm>
          <a:prstGeom prst="rect">
            <a:avLst/>
          </a:prstGeom>
        </p:spPr>
      </p:pic>
      <p:sp>
        <p:nvSpPr>
          <p:cNvPr id="21" name="Right Arrow 20">
            <a:extLst>
              <a:ext uri="{FF2B5EF4-FFF2-40B4-BE49-F238E27FC236}">
                <a16:creationId xmlns:a16="http://schemas.microsoft.com/office/drawing/2014/main" id="{C2F89570-DE28-5E47-96DA-7B5C679B301B}"/>
              </a:ext>
            </a:extLst>
          </p:cNvPr>
          <p:cNvSpPr/>
          <p:nvPr/>
        </p:nvSpPr>
        <p:spPr>
          <a:xfrm>
            <a:off x="4174791" y="3527511"/>
            <a:ext cx="533400" cy="2389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2" name="Right Arrow 21">
            <a:extLst>
              <a:ext uri="{FF2B5EF4-FFF2-40B4-BE49-F238E27FC236}">
                <a16:creationId xmlns:a16="http://schemas.microsoft.com/office/drawing/2014/main" id="{F4D971A9-8C05-764A-979D-0988FCD63206}"/>
              </a:ext>
            </a:extLst>
          </p:cNvPr>
          <p:cNvSpPr/>
          <p:nvPr/>
        </p:nvSpPr>
        <p:spPr>
          <a:xfrm>
            <a:off x="4191000" y="4237850"/>
            <a:ext cx="533400" cy="2389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5" name="Title 1">
            <a:extLst>
              <a:ext uri="{FF2B5EF4-FFF2-40B4-BE49-F238E27FC236}">
                <a16:creationId xmlns:a16="http://schemas.microsoft.com/office/drawing/2014/main" id="{5CE6B0C9-589E-0F47-AC7C-8003A301168D}"/>
              </a:ext>
            </a:extLst>
          </p:cNvPr>
          <p:cNvSpPr txBox="1">
            <a:spLocks/>
          </p:cNvSpPr>
          <p:nvPr/>
        </p:nvSpPr>
        <p:spPr>
          <a:xfrm>
            <a:off x="800100" y="133350"/>
            <a:ext cx="7543800" cy="542925"/>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sz="2200">
                <a:solidFill>
                  <a:srgbClr val="C03137"/>
                </a:solidFill>
              </a:rPr>
              <a:t>Powerchart Updates</a:t>
            </a:r>
            <a:endParaRPr lang="en-US" sz="2200" dirty="0">
              <a:solidFill>
                <a:srgbClr val="C03137"/>
              </a:solidFill>
            </a:endParaRPr>
          </a:p>
        </p:txBody>
      </p:sp>
    </p:spTree>
    <p:extLst>
      <p:ext uri="{BB962C8B-B14F-4D97-AF65-F5344CB8AC3E}">
        <p14:creationId xmlns:p14="http://schemas.microsoft.com/office/powerpoint/2010/main" val="98953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3350"/>
            <a:ext cx="7543800" cy="542925"/>
          </a:xfrm>
        </p:spPr>
        <p:txBody>
          <a:bodyPr>
            <a:noAutofit/>
          </a:bodyPr>
          <a:lstStyle/>
          <a:p>
            <a:r>
              <a:rPr lang="en-US" sz="2200" dirty="0" err="1">
                <a:solidFill>
                  <a:srgbClr val="C03137"/>
                </a:solidFill>
              </a:rPr>
              <a:t>Powerchart</a:t>
            </a:r>
            <a:r>
              <a:rPr lang="en-US" sz="2200" dirty="0">
                <a:solidFill>
                  <a:srgbClr val="C03137"/>
                </a:solidFill>
              </a:rPr>
              <a:t> Updates</a:t>
            </a:r>
          </a:p>
        </p:txBody>
      </p:sp>
      <p:pic>
        <p:nvPicPr>
          <p:cNvPr id="3" name="Picture 2">
            <a:extLst>
              <a:ext uri="{FF2B5EF4-FFF2-40B4-BE49-F238E27FC236}">
                <a16:creationId xmlns:a16="http://schemas.microsoft.com/office/drawing/2014/main" id="{ABE4DDD0-8F89-A642-829C-D026BAE01156}"/>
              </a:ext>
            </a:extLst>
          </p:cNvPr>
          <p:cNvPicPr>
            <a:picLocks noChangeAspect="1"/>
          </p:cNvPicPr>
          <p:nvPr/>
        </p:nvPicPr>
        <p:blipFill>
          <a:blip r:embed="rId2"/>
          <a:stretch>
            <a:fillRect/>
          </a:stretch>
        </p:blipFill>
        <p:spPr>
          <a:xfrm>
            <a:off x="2133600" y="765419"/>
            <a:ext cx="5715000" cy="3447288"/>
          </a:xfrm>
          <a:prstGeom prst="rect">
            <a:avLst/>
          </a:prstGeom>
        </p:spPr>
      </p:pic>
    </p:spTree>
    <p:extLst>
      <p:ext uri="{BB962C8B-B14F-4D97-AF65-F5344CB8AC3E}">
        <p14:creationId xmlns:p14="http://schemas.microsoft.com/office/powerpoint/2010/main" val="1901583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3350"/>
            <a:ext cx="7543800" cy="542925"/>
          </a:xfrm>
        </p:spPr>
        <p:txBody>
          <a:bodyPr>
            <a:noAutofit/>
          </a:bodyPr>
          <a:lstStyle/>
          <a:p>
            <a:r>
              <a:rPr lang="en-US" sz="2200" dirty="0">
                <a:solidFill>
                  <a:srgbClr val="C03137"/>
                </a:solidFill>
              </a:rPr>
              <a:t>Ambulatory Schedule Example</a:t>
            </a:r>
          </a:p>
        </p:txBody>
      </p:sp>
      <p:sp>
        <p:nvSpPr>
          <p:cNvPr id="5" name="Content Placeholder 4"/>
          <p:cNvSpPr>
            <a:spLocks noGrp="1"/>
          </p:cNvSpPr>
          <p:nvPr>
            <p:ph type="body" sz="quarter" idx="14"/>
          </p:nvPr>
        </p:nvSpPr>
        <p:spPr/>
        <p:txBody>
          <a:bodyPr/>
          <a:lstStyle/>
          <a:p>
            <a:pPr algn="ctr"/>
            <a:endParaRPr lang="en-US" sz="900" dirty="0"/>
          </a:p>
        </p:txBody>
      </p:sp>
      <p:pic>
        <p:nvPicPr>
          <p:cNvPr id="7" name="Picture 6" descr="Graphical user interface, application&#10;&#10;Description automatically generated">
            <a:extLst>
              <a:ext uri="{FF2B5EF4-FFF2-40B4-BE49-F238E27FC236}">
                <a16:creationId xmlns:a16="http://schemas.microsoft.com/office/drawing/2014/main" id="{DC925B00-7293-D141-8DB7-477945A54DAE}"/>
              </a:ext>
            </a:extLst>
          </p:cNvPr>
          <p:cNvPicPr>
            <a:picLocks noChangeAspect="1"/>
          </p:cNvPicPr>
          <p:nvPr/>
        </p:nvPicPr>
        <p:blipFill>
          <a:blip r:embed="rId2"/>
          <a:stretch>
            <a:fillRect/>
          </a:stretch>
        </p:blipFill>
        <p:spPr>
          <a:xfrm>
            <a:off x="228600" y="1267931"/>
            <a:ext cx="11001946" cy="2607638"/>
          </a:xfrm>
          <a:prstGeom prst="rect">
            <a:avLst/>
          </a:prstGeom>
        </p:spPr>
      </p:pic>
    </p:spTree>
    <p:extLst>
      <p:ext uri="{BB962C8B-B14F-4D97-AF65-F5344CB8AC3E}">
        <p14:creationId xmlns:p14="http://schemas.microsoft.com/office/powerpoint/2010/main" val="1190846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103" y="86878"/>
            <a:ext cx="5388194" cy="542925"/>
          </a:xfrm>
        </p:spPr>
        <p:txBody>
          <a:bodyPr>
            <a:noAutofit/>
          </a:bodyPr>
          <a:lstStyle/>
          <a:p>
            <a:pPr algn="ctr"/>
            <a:r>
              <a:rPr lang="en-US" sz="2200" dirty="0">
                <a:solidFill>
                  <a:srgbClr val="C03137"/>
                </a:solidFill>
              </a:rPr>
              <a:t>LGBTQ* Care Providers Brochure</a:t>
            </a:r>
          </a:p>
        </p:txBody>
      </p:sp>
      <p:sp>
        <p:nvSpPr>
          <p:cNvPr id="5" name="Content Placeholder 4"/>
          <p:cNvSpPr>
            <a:spLocks noGrp="1"/>
          </p:cNvSpPr>
          <p:nvPr>
            <p:ph type="body" sz="quarter" idx="14"/>
          </p:nvPr>
        </p:nvSpPr>
        <p:spPr/>
        <p:txBody>
          <a:bodyPr/>
          <a:lstStyle/>
          <a:p>
            <a:pPr algn="ctr"/>
            <a:endParaRPr lang="en-US" sz="900" dirty="0"/>
          </a:p>
        </p:txBody>
      </p:sp>
      <p:pic>
        <p:nvPicPr>
          <p:cNvPr id="4" name="Picture 3">
            <a:extLst>
              <a:ext uri="{FF2B5EF4-FFF2-40B4-BE49-F238E27FC236}">
                <a16:creationId xmlns:a16="http://schemas.microsoft.com/office/drawing/2014/main" id="{1E25C56B-7AAE-0D4C-84BC-AD22A181FD17}"/>
              </a:ext>
            </a:extLst>
          </p:cNvPr>
          <p:cNvPicPr>
            <a:picLocks noChangeAspect="1"/>
          </p:cNvPicPr>
          <p:nvPr/>
        </p:nvPicPr>
        <p:blipFill>
          <a:blip r:embed="rId2"/>
          <a:stretch>
            <a:fillRect/>
          </a:stretch>
        </p:blipFill>
        <p:spPr>
          <a:xfrm>
            <a:off x="609600" y="779118"/>
            <a:ext cx="2812084" cy="3585264"/>
          </a:xfrm>
          <a:prstGeom prst="rect">
            <a:avLst/>
          </a:prstGeom>
        </p:spPr>
      </p:pic>
      <p:pic>
        <p:nvPicPr>
          <p:cNvPr id="6" name="Picture 5">
            <a:extLst>
              <a:ext uri="{FF2B5EF4-FFF2-40B4-BE49-F238E27FC236}">
                <a16:creationId xmlns:a16="http://schemas.microsoft.com/office/drawing/2014/main" id="{96592C54-07D3-1E42-A6AA-CCCC298E90F9}"/>
              </a:ext>
            </a:extLst>
          </p:cNvPr>
          <p:cNvPicPr>
            <a:picLocks noChangeAspect="1"/>
          </p:cNvPicPr>
          <p:nvPr/>
        </p:nvPicPr>
        <p:blipFill>
          <a:blip r:embed="rId3"/>
          <a:stretch>
            <a:fillRect/>
          </a:stretch>
        </p:blipFill>
        <p:spPr>
          <a:xfrm>
            <a:off x="3505200" y="727265"/>
            <a:ext cx="5503496" cy="3637117"/>
          </a:xfrm>
          <a:prstGeom prst="rect">
            <a:avLst/>
          </a:prstGeom>
        </p:spPr>
      </p:pic>
    </p:spTree>
    <p:extLst>
      <p:ext uri="{BB962C8B-B14F-4D97-AF65-F5344CB8AC3E}">
        <p14:creationId xmlns:p14="http://schemas.microsoft.com/office/powerpoint/2010/main" val="1772072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4"/>
          </p:nvPr>
        </p:nvSpPr>
        <p:spPr/>
        <p:txBody>
          <a:bodyPr/>
          <a:lstStyle/>
          <a:p>
            <a:pPr algn="ctr"/>
            <a:endParaRPr lang="en-US" sz="900" dirty="0"/>
          </a:p>
        </p:txBody>
      </p:sp>
      <p:sp>
        <p:nvSpPr>
          <p:cNvPr id="11" name="TextBox 10">
            <a:extLst>
              <a:ext uri="{FF2B5EF4-FFF2-40B4-BE49-F238E27FC236}">
                <a16:creationId xmlns:a16="http://schemas.microsoft.com/office/drawing/2014/main" id="{E74D84DF-5D2C-E84C-A666-6370E848D1E4}"/>
              </a:ext>
            </a:extLst>
          </p:cNvPr>
          <p:cNvSpPr txBox="1"/>
          <p:nvPr/>
        </p:nvSpPr>
        <p:spPr>
          <a:xfrm>
            <a:off x="821423" y="135007"/>
            <a:ext cx="6088526" cy="430887"/>
          </a:xfrm>
          <a:prstGeom prst="rect">
            <a:avLst/>
          </a:prstGeom>
          <a:noFill/>
        </p:spPr>
        <p:txBody>
          <a:bodyPr wrap="none" rtlCol="0">
            <a:spAutoFit/>
          </a:bodyPr>
          <a:lstStyle/>
          <a:p>
            <a:r>
              <a:rPr lang="en-US" sz="2200" b="1" dirty="0">
                <a:solidFill>
                  <a:srgbClr val="C00000"/>
                </a:solidFill>
                <a:latin typeface="Verdana" panose="020B0604030504040204" pitchFamily="34" charset="0"/>
              </a:rPr>
              <a:t>How would you like to be addressed?</a:t>
            </a:r>
          </a:p>
        </p:txBody>
      </p:sp>
      <p:pic>
        <p:nvPicPr>
          <p:cNvPr id="6" name="Picture 5">
            <a:extLst>
              <a:ext uri="{FF2B5EF4-FFF2-40B4-BE49-F238E27FC236}">
                <a16:creationId xmlns:a16="http://schemas.microsoft.com/office/drawing/2014/main" id="{CAE8DED2-C484-3D4C-8E35-E26F1C3AD0F0}"/>
              </a:ext>
            </a:extLst>
          </p:cNvPr>
          <p:cNvPicPr>
            <a:picLocks noChangeAspect="1"/>
          </p:cNvPicPr>
          <p:nvPr/>
        </p:nvPicPr>
        <p:blipFill>
          <a:blip r:embed="rId2"/>
          <a:stretch>
            <a:fillRect/>
          </a:stretch>
        </p:blipFill>
        <p:spPr>
          <a:xfrm>
            <a:off x="2514601" y="666750"/>
            <a:ext cx="4429508" cy="3724624"/>
          </a:xfrm>
          <a:prstGeom prst="rect">
            <a:avLst/>
          </a:prstGeom>
        </p:spPr>
      </p:pic>
    </p:spTree>
    <p:extLst>
      <p:ext uri="{BB962C8B-B14F-4D97-AF65-F5344CB8AC3E}">
        <p14:creationId xmlns:p14="http://schemas.microsoft.com/office/powerpoint/2010/main" val="112460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4"/>
          </p:nvPr>
        </p:nvSpPr>
        <p:spPr/>
        <p:txBody>
          <a:bodyPr/>
          <a:lstStyle/>
          <a:p>
            <a:pPr algn="ctr"/>
            <a:endParaRPr lang="en-US" sz="900" dirty="0"/>
          </a:p>
        </p:txBody>
      </p:sp>
      <p:sp>
        <p:nvSpPr>
          <p:cNvPr id="11" name="TextBox 10">
            <a:extLst>
              <a:ext uri="{FF2B5EF4-FFF2-40B4-BE49-F238E27FC236}">
                <a16:creationId xmlns:a16="http://schemas.microsoft.com/office/drawing/2014/main" id="{E74D84DF-5D2C-E84C-A666-6370E848D1E4}"/>
              </a:ext>
            </a:extLst>
          </p:cNvPr>
          <p:cNvSpPr txBox="1"/>
          <p:nvPr/>
        </p:nvSpPr>
        <p:spPr>
          <a:xfrm>
            <a:off x="838200" y="153511"/>
            <a:ext cx="6657592" cy="430887"/>
          </a:xfrm>
          <a:prstGeom prst="rect">
            <a:avLst/>
          </a:prstGeom>
          <a:noFill/>
        </p:spPr>
        <p:txBody>
          <a:bodyPr wrap="none" rtlCol="0">
            <a:spAutoFit/>
          </a:bodyPr>
          <a:lstStyle/>
          <a:p>
            <a:r>
              <a:rPr lang="en-US" sz="2200" b="1" dirty="0">
                <a:solidFill>
                  <a:srgbClr val="C00000"/>
                </a:solidFill>
                <a:latin typeface="Verdana" panose="020B0604030504040204" pitchFamily="34" charset="0"/>
              </a:rPr>
              <a:t>How to handle questions about the sign?</a:t>
            </a:r>
          </a:p>
        </p:txBody>
      </p:sp>
      <p:pic>
        <p:nvPicPr>
          <p:cNvPr id="6" name="Picture 5">
            <a:extLst>
              <a:ext uri="{FF2B5EF4-FFF2-40B4-BE49-F238E27FC236}">
                <a16:creationId xmlns:a16="http://schemas.microsoft.com/office/drawing/2014/main" id="{CAE8DED2-C484-3D4C-8E35-E26F1C3AD0F0}"/>
              </a:ext>
            </a:extLst>
          </p:cNvPr>
          <p:cNvPicPr>
            <a:picLocks noChangeAspect="1"/>
          </p:cNvPicPr>
          <p:nvPr/>
        </p:nvPicPr>
        <p:blipFill>
          <a:blip r:embed="rId2"/>
          <a:stretch>
            <a:fillRect/>
          </a:stretch>
        </p:blipFill>
        <p:spPr>
          <a:xfrm>
            <a:off x="5715000" y="971550"/>
            <a:ext cx="3102060" cy="2608417"/>
          </a:xfrm>
          <a:prstGeom prst="rect">
            <a:avLst/>
          </a:prstGeom>
        </p:spPr>
      </p:pic>
      <p:sp>
        <p:nvSpPr>
          <p:cNvPr id="7" name="Text Placeholder 1">
            <a:extLst>
              <a:ext uri="{FF2B5EF4-FFF2-40B4-BE49-F238E27FC236}">
                <a16:creationId xmlns:a16="http://schemas.microsoft.com/office/drawing/2014/main" id="{295E8157-CF2F-984C-B8EE-A9DC18E0CE88}"/>
              </a:ext>
            </a:extLst>
          </p:cNvPr>
          <p:cNvSpPr>
            <a:spLocks noGrp="1"/>
          </p:cNvSpPr>
          <p:nvPr>
            <p:ph type="body" sz="quarter" idx="15"/>
          </p:nvPr>
        </p:nvSpPr>
        <p:spPr>
          <a:xfrm>
            <a:off x="533400" y="971550"/>
            <a:ext cx="5029200" cy="4812919"/>
          </a:xfrm>
        </p:spPr>
        <p:txBody>
          <a:bodyPr/>
          <a:lstStyle/>
          <a:p>
            <a:pPr marL="0" indent="0">
              <a:buNone/>
            </a:pPr>
            <a:r>
              <a:rPr lang="en-US" sz="1800" b="1" dirty="0">
                <a:latin typeface="Verdana" panose="020B0604030504040204" pitchFamily="34" charset="0"/>
                <a:ea typeface="Verdana" panose="020B0604030504040204" pitchFamily="34" charset="0"/>
                <a:cs typeface="Verdana" panose="020B0604030504040204" pitchFamily="34" charset="0"/>
              </a:rPr>
              <a:t>Proposed scripting for waiting room questions about the sign </a:t>
            </a:r>
          </a:p>
          <a:p>
            <a:pPr marL="0" indent="0">
              <a:buNone/>
            </a:pPr>
            <a:endParaRPr lang="en-US" dirty="0"/>
          </a:p>
          <a:p>
            <a:pPr marL="0" indent="0">
              <a:buNone/>
            </a:pPr>
            <a:r>
              <a:rPr lang="en-US" sz="1800" dirty="0">
                <a:latin typeface="Verdana" panose="020B0604030504040204" pitchFamily="34" charset="0"/>
                <a:ea typeface="Verdana" panose="020B0604030504040204" pitchFamily="34" charset="0"/>
                <a:cs typeface="Verdana" panose="020B0604030504040204" pitchFamily="34" charset="0"/>
              </a:rPr>
              <a:t>“We want everyone who needs our help to feel welcomed and respected. Addressing people by their chosen or preferred name and pronoun is one way we do that.”</a:t>
            </a:r>
          </a:p>
          <a:p>
            <a:endParaRPr lang="en-US" dirty="0"/>
          </a:p>
        </p:txBody>
      </p:sp>
    </p:spTree>
    <p:extLst>
      <p:ext uri="{BB962C8B-B14F-4D97-AF65-F5344CB8AC3E}">
        <p14:creationId xmlns:p14="http://schemas.microsoft.com/office/powerpoint/2010/main" val="3633825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4"/>
          </p:nvPr>
        </p:nvSpPr>
        <p:spPr/>
        <p:txBody>
          <a:bodyPr/>
          <a:lstStyle/>
          <a:p>
            <a:pPr algn="ctr"/>
            <a:endParaRPr lang="en-US" sz="900" dirty="0"/>
          </a:p>
        </p:txBody>
      </p:sp>
      <p:sp>
        <p:nvSpPr>
          <p:cNvPr id="11" name="TextBox 10">
            <a:extLst>
              <a:ext uri="{FF2B5EF4-FFF2-40B4-BE49-F238E27FC236}">
                <a16:creationId xmlns:a16="http://schemas.microsoft.com/office/drawing/2014/main" id="{E74D84DF-5D2C-E84C-A666-6370E848D1E4}"/>
              </a:ext>
            </a:extLst>
          </p:cNvPr>
          <p:cNvSpPr txBox="1"/>
          <p:nvPr/>
        </p:nvSpPr>
        <p:spPr>
          <a:xfrm>
            <a:off x="693925" y="95089"/>
            <a:ext cx="4591321" cy="523220"/>
          </a:xfrm>
          <a:prstGeom prst="rect">
            <a:avLst/>
          </a:prstGeom>
          <a:noFill/>
        </p:spPr>
        <p:txBody>
          <a:bodyPr wrap="none" rtlCol="0">
            <a:spAutoFit/>
          </a:bodyPr>
          <a:lstStyle/>
          <a:p>
            <a:r>
              <a:rPr lang="en-US" sz="2800" b="1" dirty="0">
                <a:solidFill>
                  <a:srgbClr val="C00000"/>
                </a:solidFill>
                <a:latin typeface="Verdana" panose="020B0604030504040204" pitchFamily="34" charset="0"/>
              </a:rPr>
              <a:t>Creating a Safe Space</a:t>
            </a:r>
          </a:p>
        </p:txBody>
      </p:sp>
      <p:sp>
        <p:nvSpPr>
          <p:cNvPr id="7" name="TextBox 6">
            <a:extLst>
              <a:ext uri="{FF2B5EF4-FFF2-40B4-BE49-F238E27FC236}">
                <a16:creationId xmlns:a16="http://schemas.microsoft.com/office/drawing/2014/main" id="{A32E0A03-BD06-7A4F-8CC5-09D828DADAB5}"/>
              </a:ext>
            </a:extLst>
          </p:cNvPr>
          <p:cNvSpPr txBox="1"/>
          <p:nvPr/>
        </p:nvSpPr>
        <p:spPr>
          <a:xfrm>
            <a:off x="2897221" y="209551"/>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C252C0ED-449F-D248-BCD9-F04C9C2F84D8}"/>
              </a:ext>
            </a:extLst>
          </p:cNvPr>
          <p:cNvSpPr txBox="1"/>
          <p:nvPr/>
        </p:nvSpPr>
        <p:spPr>
          <a:xfrm>
            <a:off x="9565105" y="3296291"/>
            <a:ext cx="184731" cy="369332"/>
          </a:xfrm>
          <a:prstGeom prst="rect">
            <a:avLst/>
          </a:prstGeom>
          <a:noFill/>
        </p:spPr>
        <p:txBody>
          <a:bodyPr wrap="none" rtlCol="0">
            <a:spAutoFit/>
          </a:bodyPr>
          <a:lstStyle/>
          <a:p>
            <a:endParaRPr lang="en-US" dirty="0"/>
          </a:p>
        </p:txBody>
      </p:sp>
      <p:sp>
        <p:nvSpPr>
          <p:cNvPr id="9" name="Shape 625">
            <a:extLst>
              <a:ext uri="{FF2B5EF4-FFF2-40B4-BE49-F238E27FC236}">
                <a16:creationId xmlns:a16="http://schemas.microsoft.com/office/drawing/2014/main" id="{96CFBBA4-6419-D445-BE0F-40E52DAE8637}"/>
              </a:ext>
            </a:extLst>
          </p:cNvPr>
          <p:cNvSpPr txBox="1">
            <a:spLocks/>
          </p:cNvSpPr>
          <p:nvPr/>
        </p:nvSpPr>
        <p:spPr>
          <a:xfrm>
            <a:off x="-85178" y="927741"/>
            <a:ext cx="8415867" cy="4737099"/>
          </a:xfrm>
          <a:prstGeom prst="rect">
            <a:avLst/>
          </a:prstGeom>
        </p:spPr>
        <p:txBody>
          <a:bodyPr>
            <a:normAutofit/>
          </a:bodyPr>
          <a:lstStyle>
            <a:lvl1pPr marL="365760" indent="-365760" algn="l" defTabSz="457200" rtl="0" eaLnBrk="0" fontAlgn="base" hangingPunct="0">
              <a:spcBef>
                <a:spcPct val="20000"/>
              </a:spcBef>
              <a:spcAft>
                <a:spcPct val="0"/>
              </a:spcAft>
              <a:buClr>
                <a:srgbClr val="B60225"/>
              </a:buClr>
              <a:buFont typeface="Arial"/>
              <a:buChar char="•"/>
              <a:defRPr sz="3200" kern="1200" baseline="0">
                <a:solidFill>
                  <a:schemeClr val="tx1"/>
                </a:solidFill>
                <a:latin typeface="Helvetica"/>
                <a:ea typeface="ＭＳ Ｐゴシック" pitchFamily="-112" charset="-128"/>
                <a:cs typeface="Helvetica"/>
              </a:defRPr>
            </a:lvl1pPr>
            <a:lvl2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57300" lvl="2" indent="-342900">
              <a:buFont typeface="Arial" panose="020B0604020202020204" pitchFamily="34" charset="0"/>
              <a:buChar char="•"/>
            </a:pPr>
            <a:r>
              <a:rPr lang="en-US" dirty="0"/>
              <a:t>Rainbow stickers for ID badge and pins</a:t>
            </a:r>
          </a:p>
          <a:p>
            <a:pPr lvl="1">
              <a:buFont typeface="Arial" panose="020B0604020202020204" pitchFamily="34" charset="0"/>
              <a:buChar char="•"/>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FFCCBAE6-8226-8148-AF56-F5B5BF8E6E3F}"/>
              </a:ext>
            </a:extLst>
          </p:cNvPr>
          <p:cNvPicPr>
            <a:picLocks noChangeAspect="1"/>
          </p:cNvPicPr>
          <p:nvPr/>
        </p:nvPicPr>
        <p:blipFill>
          <a:blip r:embed="rId2"/>
          <a:stretch>
            <a:fillRect/>
          </a:stretch>
        </p:blipFill>
        <p:spPr>
          <a:xfrm>
            <a:off x="6819085" y="666750"/>
            <a:ext cx="1024325" cy="1024325"/>
          </a:xfrm>
          <a:prstGeom prst="rect">
            <a:avLst/>
          </a:prstGeom>
        </p:spPr>
      </p:pic>
      <p:pic>
        <p:nvPicPr>
          <p:cNvPr id="12" name="Picture 11">
            <a:extLst>
              <a:ext uri="{FF2B5EF4-FFF2-40B4-BE49-F238E27FC236}">
                <a16:creationId xmlns:a16="http://schemas.microsoft.com/office/drawing/2014/main" id="{4E05BA72-817C-5342-8059-7F8EBD4D709D}"/>
              </a:ext>
            </a:extLst>
          </p:cNvPr>
          <p:cNvPicPr>
            <a:picLocks noChangeAspect="1"/>
          </p:cNvPicPr>
          <p:nvPr/>
        </p:nvPicPr>
        <p:blipFill>
          <a:blip r:embed="rId3"/>
          <a:stretch>
            <a:fillRect/>
          </a:stretch>
        </p:blipFill>
        <p:spPr>
          <a:xfrm>
            <a:off x="8145533" y="919242"/>
            <a:ext cx="617467" cy="617467"/>
          </a:xfrm>
          <a:prstGeom prst="rect">
            <a:avLst/>
          </a:prstGeom>
        </p:spPr>
      </p:pic>
      <p:sp>
        <p:nvSpPr>
          <p:cNvPr id="14" name="TextBox 13">
            <a:extLst>
              <a:ext uri="{FF2B5EF4-FFF2-40B4-BE49-F238E27FC236}">
                <a16:creationId xmlns:a16="http://schemas.microsoft.com/office/drawing/2014/main" id="{2A0E1F70-BECC-CF42-8394-8505A308129C}"/>
              </a:ext>
            </a:extLst>
          </p:cNvPr>
          <p:cNvSpPr txBox="1"/>
          <p:nvPr/>
        </p:nvSpPr>
        <p:spPr>
          <a:xfrm>
            <a:off x="489696" y="1869490"/>
            <a:ext cx="8458201" cy="2523768"/>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“A 22yo female came in for a checkup who was new to me as a provider.  When I asked her if she had any concerns or complaints she wanted to discuss, she hesitantly </a:t>
            </a:r>
            <a:r>
              <a:rPr lang="en-US" sz="1400" b="1" dirty="0">
                <a:latin typeface="Verdana" panose="020B0604030504040204" pitchFamily="34" charset="0"/>
                <a:ea typeface="Verdana" panose="020B0604030504040204" pitchFamily="34" charset="0"/>
                <a:cs typeface="Verdana" panose="020B0604030504040204" pitchFamily="34" charset="0"/>
              </a:rPr>
              <a:t>started talking about depression and her suicidal thoughts and a near attempt a few years ago</a:t>
            </a:r>
            <a:r>
              <a:rPr lang="en-US" sz="1400" dirty="0">
                <a:latin typeface="Verdana" panose="020B0604030504040204" pitchFamily="34" charset="0"/>
                <a:ea typeface="Verdana" panose="020B0604030504040204" pitchFamily="34" charset="0"/>
                <a:cs typeface="Verdana" panose="020B0604030504040204" pitchFamily="34" charset="0"/>
              </a:rPr>
              <a:t>.  She said she never talked to anyone else about these issues but was really struggling.  Towards the end of the discussion, I asked her why she decided to discuss it today.  She said she came to the appt and wasn't sure she was going to talk about it, she even left the office before her appt and almost didn't come back.  Then she said </a:t>
            </a:r>
            <a:r>
              <a:rPr lang="en-US" sz="1400" b="1" dirty="0">
                <a:latin typeface="Verdana" panose="020B0604030504040204" pitchFamily="34" charset="0"/>
                <a:ea typeface="Verdana" panose="020B0604030504040204" pitchFamily="34" charset="0"/>
                <a:cs typeface="Verdana" panose="020B0604030504040204" pitchFamily="34" charset="0"/>
              </a:rPr>
              <a:t>she saw a rainbow pin on my ID string and thought I'd be open to talking about it and nonjudgmental.  She said it's such a small thing but it really helped her feel comfortable. ” </a:t>
            </a:r>
          </a:p>
          <a:p>
            <a:endParaRPr lang="en-US" dirty="0"/>
          </a:p>
        </p:txBody>
      </p:sp>
    </p:spTree>
    <p:extLst>
      <p:ext uri="{BB962C8B-B14F-4D97-AF65-F5344CB8AC3E}">
        <p14:creationId xmlns:p14="http://schemas.microsoft.com/office/powerpoint/2010/main" val="29057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74B7F-8F1F-3745-BF9B-68D120C741A5}"/>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B14F78A5-1EAE-E24D-8B0D-591D07B4B7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1468F-A0E8-E345-82D0-71ABE84DF7F7}"/>
              </a:ext>
            </a:extLst>
          </p:cNvPr>
          <p:cNvSpPr>
            <a:spLocks noGrp="1"/>
          </p:cNvSpPr>
          <p:nvPr>
            <p:ph type="sldNum" sz="quarter" idx="12"/>
          </p:nvPr>
        </p:nvSpPr>
        <p:spPr/>
        <p:txBody>
          <a:bodyPr/>
          <a:lstStyle/>
          <a:p>
            <a:fld id="{776B5F2B-FA3D-4555-B059-314E1514E75F}" type="slidenum">
              <a:rPr lang="en-US" smtClean="0"/>
              <a:t>2</a:t>
            </a:fld>
            <a:endParaRPr lang="en-US"/>
          </a:p>
        </p:txBody>
      </p:sp>
      <p:sp>
        <p:nvSpPr>
          <p:cNvPr id="6" name="Content Placeholder 4">
            <a:extLst>
              <a:ext uri="{FF2B5EF4-FFF2-40B4-BE49-F238E27FC236}">
                <a16:creationId xmlns:a16="http://schemas.microsoft.com/office/drawing/2014/main" id="{07D2EEEE-69D0-8F40-B051-DCBC3E867686}"/>
              </a:ext>
            </a:extLst>
          </p:cNvPr>
          <p:cNvSpPr txBox="1">
            <a:spLocks/>
          </p:cNvSpPr>
          <p:nvPr/>
        </p:nvSpPr>
        <p:spPr bwMode="auto">
          <a:xfrm>
            <a:off x="914401" y="590550"/>
            <a:ext cx="4800600" cy="251824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B60225"/>
              </a:buClr>
              <a:buFont typeface="Arial"/>
              <a:buNone/>
              <a:defRPr sz="2600" kern="1200" baseline="0">
                <a:solidFill>
                  <a:srgbClr val="B60225"/>
                </a:solidFill>
                <a:latin typeface="Helvetica"/>
                <a:ea typeface="ＭＳ Ｐゴシック" pitchFamily="-112" charset="-128"/>
                <a:cs typeface="Helvetica"/>
              </a:defRPr>
            </a:lvl1pPr>
            <a:lvl2pPr marL="228600" indent="-228600" algn="l" defTabSz="457200" rtl="0" eaLnBrk="0" fontAlgn="base" hangingPunct="0">
              <a:spcBef>
                <a:spcPct val="20000"/>
              </a:spcBef>
              <a:spcAft>
                <a:spcPct val="0"/>
              </a:spcAft>
              <a:buClr>
                <a:srgbClr val="B60225"/>
              </a:buClr>
              <a:buFont typeface="Arial"/>
              <a:buChar char="•"/>
              <a:defRPr sz="22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tx1"/>
                </a:solidFill>
                <a:latin typeface="Verdana" panose="020B0604030504040204" pitchFamily="34" charset="0"/>
                <a:ea typeface="Verdana" panose="020B0604030504040204" pitchFamily="34" charset="0"/>
                <a:cs typeface="Verdana" panose="020B0604030504040204" pitchFamily="34" charset="0"/>
              </a:rPr>
              <a:t>Cultural Humility: </a:t>
            </a:r>
            <a:r>
              <a:rPr lang="en-US" sz="1800" dirty="0">
                <a:latin typeface="Verdana" panose="020B0604030504040204" pitchFamily="34" charset="0"/>
                <a:ea typeface="Verdana" panose="020B0604030504040204" pitchFamily="34" charset="0"/>
                <a:cs typeface="Verdana" panose="020B0604030504040204" pitchFamily="34" charset="0"/>
              </a:rPr>
              <a:t>Lifelong process of self-reflection and self-critique whereby the individual not only learns about another’s culture - but starts with an examination of their own beliefs and cultural identities. </a:t>
            </a:r>
          </a:p>
          <a:p>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1800" b="1" dirty="0">
                <a:solidFill>
                  <a:schemeClr val="tx1"/>
                </a:solidFill>
                <a:latin typeface="Verdana" panose="020B0604030504040204" pitchFamily="34" charset="0"/>
                <a:ea typeface="Verdana" panose="020B0604030504040204" pitchFamily="34" charset="0"/>
                <a:cs typeface="Verdana" panose="020B0604030504040204" pitchFamily="34" charset="0"/>
              </a:rPr>
              <a:t>Cultural Sensitivity: </a:t>
            </a:r>
            <a:r>
              <a:rPr lang="en-US" sz="1800" dirty="0">
                <a:latin typeface="Verdana" panose="020B0604030504040204" pitchFamily="34" charset="0"/>
                <a:ea typeface="Verdana" panose="020B0604030504040204" pitchFamily="34" charset="0"/>
                <a:cs typeface="Verdana" panose="020B0604030504040204" pitchFamily="34" charset="0"/>
              </a:rPr>
              <a:t>Learning about and understanding people who are different from ourselves, thereby becoming better able to serve them within their own communities</a:t>
            </a:r>
          </a:p>
          <a:p>
            <a:endParaRPr lang="en-US" sz="3200" dirty="0">
              <a:cs typeface="Calibri"/>
            </a:endParaRPr>
          </a:p>
          <a:p>
            <a:endParaRPr lang="en-US" sz="3200" dirty="0">
              <a:solidFill>
                <a:schemeClr val="tx1"/>
              </a:solidFill>
              <a:latin typeface="+mn-lt"/>
            </a:endParaRPr>
          </a:p>
          <a:p>
            <a:pPr marL="457200" indent="-457200">
              <a:buFont typeface="Arial" charset="0"/>
              <a:buChar char="•"/>
            </a:pPr>
            <a:endParaRPr lang="en-US" sz="1800" u="sng" dirty="0">
              <a:solidFill>
                <a:schemeClr val="tx1"/>
              </a:solidFill>
              <a:latin typeface="+mn-lt"/>
            </a:endParaRPr>
          </a:p>
        </p:txBody>
      </p:sp>
      <p:pic>
        <p:nvPicPr>
          <p:cNvPr id="7" name="Picture 6">
            <a:extLst>
              <a:ext uri="{FF2B5EF4-FFF2-40B4-BE49-F238E27FC236}">
                <a16:creationId xmlns:a16="http://schemas.microsoft.com/office/drawing/2014/main" id="{5EE350F0-258F-AD40-9527-F903B2C4DD9D}"/>
              </a:ext>
            </a:extLst>
          </p:cNvPr>
          <p:cNvPicPr>
            <a:picLocks noChangeAspect="1"/>
          </p:cNvPicPr>
          <p:nvPr/>
        </p:nvPicPr>
        <p:blipFill>
          <a:blip r:embed="rId2"/>
          <a:stretch>
            <a:fillRect/>
          </a:stretch>
        </p:blipFill>
        <p:spPr>
          <a:xfrm>
            <a:off x="5597346" y="1504950"/>
            <a:ext cx="3291160" cy="1645580"/>
          </a:xfrm>
          <a:prstGeom prst="rect">
            <a:avLst/>
          </a:prstGeom>
        </p:spPr>
      </p:pic>
    </p:spTree>
    <p:extLst>
      <p:ext uri="{BB962C8B-B14F-4D97-AF65-F5344CB8AC3E}">
        <p14:creationId xmlns:p14="http://schemas.microsoft.com/office/powerpoint/2010/main" val="312442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D48D-F572-D64E-A198-FDE5318C5BFF}"/>
              </a:ext>
            </a:extLst>
          </p:cNvPr>
          <p:cNvSpPr>
            <a:spLocks noGrp="1"/>
          </p:cNvSpPr>
          <p:nvPr>
            <p:ph type="title"/>
          </p:nvPr>
        </p:nvSpPr>
        <p:spPr>
          <a:xfrm>
            <a:off x="762000" y="1428750"/>
            <a:ext cx="8077200" cy="1199966"/>
          </a:xfrm>
        </p:spPr>
        <p:txBody>
          <a:bodyPr/>
          <a:lstStyle/>
          <a:p>
            <a:pPr algn="ctr"/>
            <a:r>
              <a:rPr lang="en-US" dirty="0"/>
              <a:t>What are we doing at </a:t>
            </a:r>
            <a:br>
              <a:rPr lang="en-US" dirty="0"/>
            </a:br>
            <a:r>
              <a:rPr lang="en-US" dirty="0"/>
              <a:t>Stony Brook Medicine?</a:t>
            </a:r>
          </a:p>
        </p:txBody>
      </p:sp>
      <p:sp>
        <p:nvSpPr>
          <p:cNvPr id="3" name="Content Placeholder 2">
            <a:extLst>
              <a:ext uri="{FF2B5EF4-FFF2-40B4-BE49-F238E27FC236}">
                <a16:creationId xmlns:a16="http://schemas.microsoft.com/office/drawing/2014/main" id="{1C2AD3B1-DB6F-AA4C-9B36-BADB7CEFFB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A6773D5-4AB8-444D-847E-9683EEAF39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52B494-3FC1-8D44-AD3A-87899AB0B88F}"/>
              </a:ext>
            </a:extLst>
          </p:cNvPr>
          <p:cNvSpPr>
            <a:spLocks noGrp="1"/>
          </p:cNvSpPr>
          <p:nvPr>
            <p:ph type="sldNum" sz="quarter" idx="12"/>
          </p:nvPr>
        </p:nvSpPr>
        <p:spPr/>
        <p:txBody>
          <a:bodyPr/>
          <a:lstStyle/>
          <a:p>
            <a:fld id="{776B5F2B-FA3D-4555-B059-314E1514E75F}" type="slidenum">
              <a:rPr lang="en-US" smtClean="0"/>
              <a:t>3</a:t>
            </a:fld>
            <a:endParaRPr lang="en-US"/>
          </a:p>
        </p:txBody>
      </p:sp>
    </p:spTree>
    <p:extLst>
      <p:ext uri="{BB962C8B-B14F-4D97-AF65-F5344CB8AC3E}">
        <p14:creationId xmlns:p14="http://schemas.microsoft.com/office/powerpoint/2010/main" val="360533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DBA2FB-51EC-DB48-8890-596FD413A6ED}"/>
              </a:ext>
            </a:extLst>
          </p:cNvPr>
          <p:cNvSpPr>
            <a:spLocks noGrp="1"/>
          </p:cNvSpPr>
          <p:nvPr>
            <p:ph type="body" sz="quarter" idx="14"/>
          </p:nvPr>
        </p:nvSpPr>
        <p:spPr/>
        <p:txBody>
          <a:bodyPr/>
          <a:lstStyle/>
          <a:p>
            <a:endParaRPr lang="en-US"/>
          </a:p>
        </p:txBody>
      </p:sp>
      <p:sp>
        <p:nvSpPr>
          <p:cNvPr id="6" name="Content Placeholder 2">
            <a:extLst>
              <a:ext uri="{FF2B5EF4-FFF2-40B4-BE49-F238E27FC236}">
                <a16:creationId xmlns:a16="http://schemas.microsoft.com/office/drawing/2014/main" id="{C7DCCF51-64ED-6943-BA35-4935ED1CD33C}"/>
              </a:ext>
            </a:extLst>
          </p:cNvPr>
          <p:cNvSpPr txBox="1">
            <a:spLocks/>
          </p:cNvSpPr>
          <p:nvPr/>
        </p:nvSpPr>
        <p:spPr>
          <a:xfrm>
            <a:off x="1143000" y="209550"/>
            <a:ext cx="7812742" cy="440054"/>
          </a:xfrm>
          <a:prstGeom prst="rect">
            <a:avLst/>
          </a:prstGeom>
        </p:spPr>
        <p:txBody>
          <a:bodyPr/>
          <a:lstStyle>
            <a:lvl1pPr marL="365760" indent="-365760" algn="l" defTabSz="457200" rtl="0" eaLnBrk="0" fontAlgn="base" hangingPunct="0">
              <a:spcBef>
                <a:spcPct val="20000"/>
              </a:spcBef>
              <a:spcAft>
                <a:spcPct val="0"/>
              </a:spcAft>
              <a:buClr>
                <a:srgbClr val="B60225"/>
              </a:buClr>
              <a:buFont typeface="Arial"/>
              <a:buChar char="•"/>
              <a:defRPr sz="3200" kern="1200" baseline="0">
                <a:solidFill>
                  <a:schemeClr val="tx1"/>
                </a:solidFill>
                <a:latin typeface="Helvetica"/>
                <a:ea typeface="ＭＳ Ｐゴシック" pitchFamily="-112" charset="-128"/>
                <a:cs typeface="Helvetica"/>
              </a:defRPr>
            </a:lvl1pPr>
            <a:lvl2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Verdana" panose="020B0604030504040204" pitchFamily="34" charset="0"/>
              </a:rPr>
              <a:t>All Stony Brook Medicine Hospitals Receive Human Rights Campaign Designation: Health Care Equality Leader 2022-2024 </a:t>
            </a:r>
          </a:p>
        </p:txBody>
      </p:sp>
      <p:pic>
        <p:nvPicPr>
          <p:cNvPr id="3" name="Picture 2">
            <a:extLst>
              <a:ext uri="{FF2B5EF4-FFF2-40B4-BE49-F238E27FC236}">
                <a16:creationId xmlns:a16="http://schemas.microsoft.com/office/drawing/2014/main" id="{615F52E9-6A9A-BC42-B8EA-36008816360C}"/>
              </a:ext>
            </a:extLst>
          </p:cNvPr>
          <p:cNvPicPr>
            <a:picLocks noChangeAspect="1"/>
          </p:cNvPicPr>
          <p:nvPr/>
        </p:nvPicPr>
        <p:blipFill>
          <a:blip r:embed="rId2"/>
          <a:stretch>
            <a:fillRect/>
          </a:stretch>
        </p:blipFill>
        <p:spPr>
          <a:xfrm>
            <a:off x="4914901" y="1047750"/>
            <a:ext cx="2696759" cy="3242729"/>
          </a:xfrm>
          <a:prstGeom prst="rect">
            <a:avLst/>
          </a:prstGeom>
        </p:spPr>
      </p:pic>
      <p:pic>
        <p:nvPicPr>
          <p:cNvPr id="7" name="Picture 6">
            <a:extLst>
              <a:ext uri="{FF2B5EF4-FFF2-40B4-BE49-F238E27FC236}">
                <a16:creationId xmlns:a16="http://schemas.microsoft.com/office/drawing/2014/main" id="{2E1FF951-86D9-E44E-BC30-87EDCF1D75F7}"/>
              </a:ext>
            </a:extLst>
          </p:cNvPr>
          <p:cNvPicPr>
            <a:picLocks noChangeAspect="1"/>
          </p:cNvPicPr>
          <p:nvPr/>
        </p:nvPicPr>
        <p:blipFill>
          <a:blip r:embed="rId3"/>
          <a:stretch>
            <a:fillRect/>
          </a:stretch>
        </p:blipFill>
        <p:spPr>
          <a:xfrm>
            <a:off x="1640067" y="1081621"/>
            <a:ext cx="2669716" cy="3242729"/>
          </a:xfrm>
          <a:prstGeom prst="rect">
            <a:avLst/>
          </a:prstGeom>
        </p:spPr>
      </p:pic>
    </p:spTree>
    <p:extLst>
      <p:ext uri="{BB962C8B-B14F-4D97-AF65-F5344CB8AC3E}">
        <p14:creationId xmlns:p14="http://schemas.microsoft.com/office/powerpoint/2010/main" val="413453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DBA2FB-51EC-DB48-8890-596FD413A6ED}"/>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468C59B6-1217-BF4D-AEBE-72E7901CD148}"/>
              </a:ext>
            </a:extLst>
          </p:cNvPr>
          <p:cNvSpPr>
            <a:spLocks noGrp="1"/>
          </p:cNvSpPr>
          <p:nvPr>
            <p:ph type="title"/>
          </p:nvPr>
        </p:nvSpPr>
        <p:spPr>
          <a:xfrm>
            <a:off x="1704975" y="210334"/>
            <a:ext cx="6172200" cy="609601"/>
          </a:xfrm>
        </p:spPr>
        <p:txBody>
          <a:bodyPr>
            <a:noAutofit/>
          </a:bodyPr>
          <a:lstStyle/>
          <a:p>
            <a:r>
              <a:rPr lang="en-US" sz="2200" dirty="0">
                <a:solidFill>
                  <a:srgbClr val="C00000"/>
                </a:solidFill>
              </a:rPr>
              <a:t>Health Equality Index 2022 National Participants</a:t>
            </a:r>
          </a:p>
        </p:txBody>
      </p:sp>
      <p:pic>
        <p:nvPicPr>
          <p:cNvPr id="2" name="Picture 1">
            <a:extLst>
              <a:ext uri="{FF2B5EF4-FFF2-40B4-BE49-F238E27FC236}">
                <a16:creationId xmlns:a16="http://schemas.microsoft.com/office/drawing/2014/main" id="{BD40DAB5-9160-234F-9044-590156243045}"/>
              </a:ext>
            </a:extLst>
          </p:cNvPr>
          <p:cNvPicPr>
            <a:picLocks noChangeAspect="1"/>
          </p:cNvPicPr>
          <p:nvPr/>
        </p:nvPicPr>
        <p:blipFill>
          <a:blip r:embed="rId2"/>
          <a:stretch>
            <a:fillRect/>
          </a:stretch>
        </p:blipFill>
        <p:spPr>
          <a:xfrm>
            <a:off x="1143000" y="742950"/>
            <a:ext cx="6858000" cy="3664324"/>
          </a:xfrm>
          <a:prstGeom prst="rect">
            <a:avLst/>
          </a:prstGeom>
        </p:spPr>
      </p:pic>
    </p:spTree>
    <p:extLst>
      <p:ext uri="{BB962C8B-B14F-4D97-AF65-F5344CB8AC3E}">
        <p14:creationId xmlns:p14="http://schemas.microsoft.com/office/powerpoint/2010/main" val="2390768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4019676"/>
            <a:ext cx="5757538" cy="380873"/>
          </a:xfrm>
          <a:prstGeom prst="rect">
            <a:avLst/>
          </a:prstGeom>
          <a:noFill/>
        </p:spPr>
        <p:txBody>
          <a:bodyPr wrap="none" rtlCol="0">
            <a:spAutoFit/>
          </a:bodyPr>
          <a:lstStyle/>
          <a:p>
            <a:r>
              <a:rPr lang="en-US" sz="1875" dirty="0">
                <a:latin typeface="Verdana" panose="020B0604030504040204" pitchFamily="34" charset="0"/>
                <a:hlinkClick r:id="rId2"/>
              </a:rPr>
              <a:t>https://www.stonybrookmedicine.edu/LGBTQ</a:t>
            </a:r>
            <a:r>
              <a:rPr lang="en-US" sz="1875" dirty="0">
                <a:latin typeface="Verdana" panose="020B0604030504040204" pitchFamily="34" charset="0"/>
              </a:rPr>
              <a:t> </a:t>
            </a:r>
          </a:p>
        </p:txBody>
      </p:sp>
      <p:sp>
        <p:nvSpPr>
          <p:cNvPr id="6" name="Title 1">
            <a:extLst>
              <a:ext uri="{FF2B5EF4-FFF2-40B4-BE49-F238E27FC236}">
                <a16:creationId xmlns:a16="http://schemas.microsoft.com/office/drawing/2014/main" id="{47865D46-DBF4-324F-8C59-6A079E7AB2B1}"/>
              </a:ext>
            </a:extLst>
          </p:cNvPr>
          <p:cNvSpPr>
            <a:spLocks noGrp="1"/>
          </p:cNvSpPr>
          <p:nvPr>
            <p:ph type="title"/>
          </p:nvPr>
        </p:nvSpPr>
        <p:spPr>
          <a:xfrm>
            <a:off x="1143000" y="222494"/>
            <a:ext cx="7239000" cy="542925"/>
          </a:xfrm>
        </p:spPr>
        <p:txBody>
          <a:bodyPr>
            <a:noAutofit/>
          </a:bodyPr>
          <a:lstStyle/>
          <a:p>
            <a:r>
              <a:rPr lang="en-US" sz="2200" dirty="0">
                <a:solidFill>
                  <a:srgbClr val="C03137"/>
                </a:solidFill>
              </a:rPr>
              <a:t>Stony Brook Medicine LGBTQ* Care Website</a:t>
            </a:r>
          </a:p>
        </p:txBody>
      </p:sp>
      <p:pic>
        <p:nvPicPr>
          <p:cNvPr id="7" name="Picture 6">
            <a:extLst>
              <a:ext uri="{FF2B5EF4-FFF2-40B4-BE49-F238E27FC236}">
                <a16:creationId xmlns:a16="http://schemas.microsoft.com/office/drawing/2014/main" id="{5A2953EC-13F2-7045-BB7B-5AE27D98C8EF}"/>
              </a:ext>
            </a:extLst>
          </p:cNvPr>
          <p:cNvPicPr>
            <a:picLocks noChangeAspect="1"/>
          </p:cNvPicPr>
          <p:nvPr/>
        </p:nvPicPr>
        <p:blipFill>
          <a:blip r:embed="rId3"/>
          <a:stretch>
            <a:fillRect/>
          </a:stretch>
        </p:blipFill>
        <p:spPr>
          <a:xfrm>
            <a:off x="1828800" y="742951"/>
            <a:ext cx="6172200" cy="3266204"/>
          </a:xfrm>
          <a:prstGeom prst="rect">
            <a:avLst/>
          </a:prstGeom>
        </p:spPr>
      </p:pic>
    </p:spTree>
    <p:extLst>
      <p:ext uri="{BB962C8B-B14F-4D97-AF65-F5344CB8AC3E}">
        <p14:creationId xmlns:p14="http://schemas.microsoft.com/office/powerpoint/2010/main" val="68107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510CC-A81D-494C-8C91-C484D7A9771A}"/>
              </a:ext>
            </a:extLst>
          </p:cNvPr>
          <p:cNvPicPr>
            <a:picLocks noChangeAspect="1"/>
          </p:cNvPicPr>
          <p:nvPr/>
        </p:nvPicPr>
        <p:blipFill>
          <a:blip r:embed="rId2"/>
          <a:stretch>
            <a:fillRect/>
          </a:stretch>
        </p:blipFill>
        <p:spPr>
          <a:xfrm>
            <a:off x="1340043" y="810375"/>
            <a:ext cx="6463913" cy="3522749"/>
          </a:xfrm>
          <a:prstGeom prst="rect">
            <a:avLst/>
          </a:prstGeom>
        </p:spPr>
      </p:pic>
      <p:sp>
        <p:nvSpPr>
          <p:cNvPr id="7" name="Title 1">
            <a:extLst>
              <a:ext uri="{FF2B5EF4-FFF2-40B4-BE49-F238E27FC236}">
                <a16:creationId xmlns:a16="http://schemas.microsoft.com/office/drawing/2014/main" id="{70F4A7BC-D9BF-6443-8529-C9E6FFB5EE5F}"/>
              </a:ext>
            </a:extLst>
          </p:cNvPr>
          <p:cNvSpPr>
            <a:spLocks noGrp="1"/>
          </p:cNvSpPr>
          <p:nvPr>
            <p:ph type="title"/>
          </p:nvPr>
        </p:nvSpPr>
        <p:spPr>
          <a:xfrm>
            <a:off x="1143000" y="222494"/>
            <a:ext cx="7239000" cy="542925"/>
          </a:xfrm>
        </p:spPr>
        <p:txBody>
          <a:bodyPr>
            <a:noAutofit/>
          </a:bodyPr>
          <a:lstStyle/>
          <a:p>
            <a:r>
              <a:rPr lang="en-US" sz="2200" dirty="0">
                <a:solidFill>
                  <a:srgbClr val="C03137"/>
                </a:solidFill>
              </a:rPr>
              <a:t>Stony Brook Medicine LGBTQ* Care Website</a:t>
            </a:r>
          </a:p>
        </p:txBody>
      </p:sp>
    </p:spTree>
    <p:extLst>
      <p:ext uri="{BB962C8B-B14F-4D97-AF65-F5344CB8AC3E}">
        <p14:creationId xmlns:p14="http://schemas.microsoft.com/office/powerpoint/2010/main" val="146189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F7FBF-5E00-5C4D-8A97-CF7D7F15DEB0}"/>
              </a:ext>
            </a:extLst>
          </p:cNvPr>
          <p:cNvPicPr>
            <a:picLocks noChangeAspect="1"/>
          </p:cNvPicPr>
          <p:nvPr/>
        </p:nvPicPr>
        <p:blipFill>
          <a:blip r:embed="rId2"/>
          <a:stretch>
            <a:fillRect/>
          </a:stretch>
        </p:blipFill>
        <p:spPr>
          <a:xfrm>
            <a:off x="1508426" y="697399"/>
            <a:ext cx="6127148" cy="3711331"/>
          </a:xfrm>
          <a:prstGeom prst="rect">
            <a:avLst/>
          </a:prstGeom>
        </p:spPr>
      </p:pic>
      <p:sp>
        <p:nvSpPr>
          <p:cNvPr id="7" name="Title 1">
            <a:extLst>
              <a:ext uri="{FF2B5EF4-FFF2-40B4-BE49-F238E27FC236}">
                <a16:creationId xmlns:a16="http://schemas.microsoft.com/office/drawing/2014/main" id="{97313D12-7C9E-5940-BED7-6CD2BE03B545}"/>
              </a:ext>
            </a:extLst>
          </p:cNvPr>
          <p:cNvSpPr>
            <a:spLocks noGrp="1"/>
          </p:cNvSpPr>
          <p:nvPr>
            <p:ph type="title"/>
          </p:nvPr>
        </p:nvSpPr>
        <p:spPr>
          <a:xfrm>
            <a:off x="1143000" y="222494"/>
            <a:ext cx="7239000" cy="542925"/>
          </a:xfrm>
        </p:spPr>
        <p:txBody>
          <a:bodyPr>
            <a:noAutofit/>
          </a:bodyPr>
          <a:lstStyle/>
          <a:p>
            <a:r>
              <a:rPr lang="en-US" sz="2200" dirty="0">
                <a:solidFill>
                  <a:srgbClr val="C03137"/>
                </a:solidFill>
              </a:rPr>
              <a:t>Stony Brook Medicine LGBTQ* Care Website</a:t>
            </a:r>
          </a:p>
        </p:txBody>
      </p:sp>
    </p:spTree>
    <p:extLst>
      <p:ext uri="{BB962C8B-B14F-4D97-AF65-F5344CB8AC3E}">
        <p14:creationId xmlns:p14="http://schemas.microsoft.com/office/powerpoint/2010/main" val="29973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2494"/>
            <a:ext cx="7543800" cy="542925"/>
          </a:xfrm>
        </p:spPr>
        <p:txBody>
          <a:bodyPr>
            <a:noAutofit/>
          </a:bodyPr>
          <a:lstStyle/>
          <a:p>
            <a:r>
              <a:rPr lang="en-US" sz="2200" dirty="0">
                <a:solidFill>
                  <a:srgbClr val="C03137"/>
                </a:solidFill>
              </a:rPr>
              <a:t>Additional LGBTQ* Updates: </a:t>
            </a:r>
          </a:p>
        </p:txBody>
      </p:sp>
      <p:sp>
        <p:nvSpPr>
          <p:cNvPr id="5" name="Content Placeholder 4"/>
          <p:cNvSpPr>
            <a:spLocks noGrp="1"/>
          </p:cNvSpPr>
          <p:nvPr>
            <p:ph type="body" sz="quarter" idx="14"/>
          </p:nvPr>
        </p:nvSpPr>
        <p:spPr/>
        <p:txBody>
          <a:bodyPr/>
          <a:lstStyle/>
          <a:p>
            <a:pPr algn="ctr"/>
            <a:endParaRPr lang="en-US" sz="900" dirty="0"/>
          </a:p>
        </p:txBody>
      </p:sp>
      <p:sp>
        <p:nvSpPr>
          <p:cNvPr id="3" name="Content Placeholder 4">
            <a:extLst>
              <a:ext uri="{FF2B5EF4-FFF2-40B4-BE49-F238E27FC236}">
                <a16:creationId xmlns:a16="http://schemas.microsoft.com/office/drawing/2014/main" id="{92077011-0F61-234B-984B-5BD2830EA670}"/>
              </a:ext>
            </a:extLst>
          </p:cNvPr>
          <p:cNvSpPr txBox="1">
            <a:spLocks/>
          </p:cNvSpPr>
          <p:nvPr/>
        </p:nvSpPr>
        <p:spPr bwMode="auto">
          <a:xfrm>
            <a:off x="762000" y="742950"/>
            <a:ext cx="8153400" cy="363128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68580" bIns="34290" numCol="1" anchor="t" anchorCtr="0" compatLnSpc="1">
            <a:prstTxWarp prst="textNoShape">
              <a:avLst/>
            </a:prstTxWarp>
          </a:bodyPr>
          <a:lstStyle>
            <a:lvl1pPr marL="0" indent="0" algn="l" defTabSz="457200" rtl="0" eaLnBrk="0" fontAlgn="base" hangingPunct="0">
              <a:spcBef>
                <a:spcPct val="20000"/>
              </a:spcBef>
              <a:spcAft>
                <a:spcPct val="0"/>
              </a:spcAft>
              <a:buClr>
                <a:srgbClr val="B60225"/>
              </a:buClr>
              <a:buFont typeface="Arial"/>
              <a:buNone/>
              <a:defRPr sz="2600" kern="1200" baseline="0">
                <a:solidFill>
                  <a:srgbClr val="B60225"/>
                </a:solidFill>
                <a:latin typeface="Helvetica"/>
                <a:ea typeface="ＭＳ Ｐゴシック" pitchFamily="-112" charset="-128"/>
                <a:cs typeface="Helvetica"/>
              </a:defRPr>
            </a:lvl1pPr>
            <a:lvl2pPr marL="228600" indent="-228600" algn="l" defTabSz="457200" rtl="0" eaLnBrk="0" fontAlgn="base" hangingPunct="0">
              <a:spcBef>
                <a:spcPct val="20000"/>
              </a:spcBef>
              <a:spcAft>
                <a:spcPct val="0"/>
              </a:spcAft>
              <a:buClr>
                <a:srgbClr val="B60225"/>
              </a:buClr>
              <a:buFont typeface="Arial"/>
              <a:buChar char="•"/>
              <a:defRPr sz="22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600"/>
              </a:spcBef>
              <a:spcAft>
                <a:spcPts val="600"/>
              </a:spcAft>
              <a:buFont typeface="Arial" charset="0"/>
              <a:buChar char="•"/>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Ongoing LGBTQ* Cultural Sensitivity Trainings</a:t>
            </a:r>
          </a:p>
          <a:p>
            <a:pPr marL="342900" indent="-342900">
              <a:spcBef>
                <a:spcPts val="600"/>
              </a:spcBef>
              <a:spcAft>
                <a:spcPts val="600"/>
              </a:spcAft>
              <a:buFont typeface="Arial" charset="0"/>
              <a:buChar char="•"/>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Collaboration with HR and Patient Experience teams to address employee and patient complaints</a:t>
            </a:r>
          </a:p>
          <a:p>
            <a:pPr marL="342900" indent="-342900">
              <a:spcBef>
                <a:spcPts val="600"/>
              </a:spcBef>
              <a:spcAft>
                <a:spcPts val="600"/>
              </a:spcAft>
              <a:buFont typeface="Arial" charset="0"/>
              <a:buChar char="•"/>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Development of LGBTQ* Adolescents and Older Adults Websites</a:t>
            </a:r>
          </a:p>
          <a:p>
            <a:pPr marL="342900" indent="-342900">
              <a:spcBef>
                <a:spcPts val="600"/>
              </a:spcBef>
              <a:spcAft>
                <a:spcPts val="600"/>
              </a:spcAft>
              <a:buFont typeface="Arial" charset="0"/>
              <a:buChar char="•"/>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Employee Resource page on </a:t>
            </a:r>
            <a:r>
              <a:rPr lang="en-US" sz="1400" i="1" dirty="0">
                <a:solidFill>
                  <a:schemeClr val="tx1"/>
                </a:solidFill>
                <a:latin typeface="Verdana" panose="020B0604030504040204" pitchFamily="34" charset="0"/>
                <a:ea typeface="Verdana" panose="020B0604030504040204" pitchFamily="34" charset="0"/>
                <a:cs typeface="Verdana" panose="020B0604030504040204" pitchFamily="34" charset="0"/>
              </a:rPr>
              <a:t>Pulse</a:t>
            </a:r>
          </a:p>
          <a:p>
            <a:pPr marL="342900" indent="-342900">
              <a:spcBef>
                <a:spcPts val="600"/>
              </a:spcBef>
              <a:spcAft>
                <a:spcPts val="600"/>
              </a:spcAft>
              <a:buFont typeface="Arial" charset="0"/>
              <a:buChar char="•"/>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Collaborative work across hospitals for LGBTQ* pride and health fair events</a:t>
            </a:r>
          </a:p>
          <a:p>
            <a:pPr marL="342900" indent="-342900">
              <a:spcBef>
                <a:spcPts val="600"/>
              </a:spcBef>
              <a:spcAft>
                <a:spcPts val="600"/>
              </a:spcAft>
              <a:buFont typeface="Arial" charset="0"/>
              <a:buChar char="•"/>
            </a:pPr>
            <a:r>
              <a:rPr lang="en-US"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Powerchart</a:t>
            </a: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 Updates</a:t>
            </a:r>
          </a:p>
          <a:p>
            <a:pPr marL="342900" indent="-342900">
              <a:spcBef>
                <a:spcPts val="600"/>
              </a:spcBef>
              <a:spcAft>
                <a:spcPts val="600"/>
              </a:spcAft>
              <a:buFont typeface="Arial" charset="0"/>
              <a:buChar char="•"/>
            </a:pP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Chosen Name added to Ambulatory Schedule</a:t>
            </a:r>
          </a:p>
          <a:p>
            <a:pPr marL="342900" indent="-342900">
              <a:spcBef>
                <a:spcPts val="600"/>
              </a:spcBef>
              <a:spcAft>
                <a:spcPts val="600"/>
              </a:spcAft>
              <a:buFont typeface="Arial" charset="0"/>
              <a:buChar char="•"/>
            </a:pP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Edie Windsor Healthcare Center Updates</a:t>
            </a:r>
          </a:p>
          <a:p>
            <a:pPr>
              <a:spcBef>
                <a:spcPts val="600"/>
              </a:spcBef>
              <a:spcAft>
                <a:spcPts val="600"/>
              </a:spcAft>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          -Development of collaborative LGBTQ* Care Providers Brochure</a:t>
            </a:r>
          </a:p>
          <a:p>
            <a:pPr marL="285750" indent="-285750">
              <a:spcBef>
                <a:spcPts val="600"/>
              </a:spcBef>
              <a:spcAft>
                <a:spcPts val="600"/>
              </a:spcAft>
              <a:buFont typeface="Arial" panose="020B0604020202020204" pitchFamily="34" charset="0"/>
              <a:buChar char="•"/>
            </a:pP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Welcome Sign: How would you like to be addressed? </a:t>
            </a:r>
            <a:endPar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05721882"/>
      </p:ext>
    </p:extLst>
  </p:cSld>
  <p:clrMapOvr>
    <a:masterClrMapping/>
  </p:clrMapOvr>
</p:sld>
</file>

<file path=ppt/theme/theme1.xml><?xml version="1.0" encoding="utf-8"?>
<a:theme xmlns:a="http://schemas.openxmlformats.org/drawingml/2006/main" name="Stony Brook Medici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reat power point.potx" id="{748907D7-9C4E-4E4F-98A0-48267455CEFE}" vid="{FDA561E0-87AE-4756-BA86-7A98DE58CF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retreat power point</Template>
  <TotalTime>901</TotalTime>
  <Words>474</Words>
  <Application>Microsoft Macintosh PowerPoint</Application>
  <PresentationFormat>On-screen Show (16:9)</PresentationFormat>
  <Paragraphs>44</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Courier New</vt:lpstr>
      <vt:lpstr>Effra</vt:lpstr>
      <vt:lpstr>Effra Light</vt:lpstr>
      <vt:lpstr>Effra Medium</vt:lpstr>
      <vt:lpstr>Helvetica</vt:lpstr>
      <vt:lpstr>Museo Slab 900</vt:lpstr>
      <vt:lpstr>System Font Regular</vt:lpstr>
      <vt:lpstr>Verdana</vt:lpstr>
      <vt:lpstr>Stony Brook Medicine</vt:lpstr>
      <vt:lpstr>PowerPoint Presentation</vt:lpstr>
      <vt:lpstr>PowerPoint Presentation</vt:lpstr>
      <vt:lpstr>What are we doing at  Stony Brook Medicine?</vt:lpstr>
      <vt:lpstr>PowerPoint Presentation</vt:lpstr>
      <vt:lpstr>Health Equality Index 2022 National Participants</vt:lpstr>
      <vt:lpstr>Stony Brook Medicine LGBTQ* Care Website</vt:lpstr>
      <vt:lpstr>Stony Brook Medicine LGBTQ* Care Website</vt:lpstr>
      <vt:lpstr>Stony Brook Medicine LGBTQ* Care Website</vt:lpstr>
      <vt:lpstr>Additional LGBTQ* Updates: </vt:lpstr>
      <vt:lpstr>Powerchart Updates</vt:lpstr>
      <vt:lpstr>Powerchart Updates</vt:lpstr>
      <vt:lpstr>Powerchart Updates</vt:lpstr>
      <vt:lpstr>PowerPoint Presentation</vt:lpstr>
      <vt:lpstr>Powerchart Updates</vt:lpstr>
      <vt:lpstr>Ambulatory Schedule Example</vt:lpstr>
      <vt:lpstr>LGBTQ* Care Providers Brochure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Burdish, Jennifer</dc:creator>
  <cp:lastModifiedBy>Gonzalez, Adam</cp:lastModifiedBy>
  <cp:revision>29</cp:revision>
  <cp:lastPrinted>2020-09-25T13:52:36Z</cp:lastPrinted>
  <dcterms:created xsi:type="dcterms:W3CDTF">2022-03-17T15:45:59Z</dcterms:created>
  <dcterms:modified xsi:type="dcterms:W3CDTF">2022-10-07T20:47:32Z</dcterms:modified>
</cp:coreProperties>
</file>