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5.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6.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7.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8.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741" r:id="rId2"/>
    <p:sldMasterId id="2147484041" r:id="rId3"/>
    <p:sldMasterId id="2147483765" r:id="rId4"/>
    <p:sldMasterId id="2147483781" r:id="rId5"/>
    <p:sldMasterId id="2147483783" r:id="rId6"/>
    <p:sldMasterId id="2147483795" r:id="rId7"/>
    <p:sldMasterId id="2147483674" r:id="rId8"/>
    <p:sldMasterId id="2147483799" r:id="rId9"/>
    <p:sldMasterId id="2147483984" r:id="rId10"/>
    <p:sldMasterId id="2147483660" r:id="rId11"/>
    <p:sldMasterId id="2147483972" r:id="rId12"/>
    <p:sldMasterId id="2147483996" r:id="rId13"/>
    <p:sldMasterId id="2147484008" r:id="rId14"/>
    <p:sldMasterId id="2147483696" r:id="rId15"/>
    <p:sldMasterId id="2147484029" r:id="rId16"/>
    <p:sldMasterId id="2147483678" r:id="rId17"/>
    <p:sldMasterId id="2147483648" r:id="rId18"/>
    <p:sldMasterId id="2147483750" r:id="rId19"/>
  </p:sldMasterIdLst>
  <p:notesMasterIdLst>
    <p:notesMasterId r:id="rId75"/>
  </p:notesMasterIdLst>
  <p:sldIdLst>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308" r:id="rId53"/>
    <p:sldId id="309" r:id="rId54"/>
    <p:sldId id="310" r:id="rId55"/>
    <p:sldId id="311" r:id="rId56"/>
    <p:sldId id="290" r:id="rId57"/>
    <p:sldId id="291" r:id="rId58"/>
    <p:sldId id="292" r:id="rId59"/>
    <p:sldId id="293" r:id="rId60"/>
    <p:sldId id="294" r:id="rId61"/>
    <p:sldId id="295" r:id="rId62"/>
    <p:sldId id="296" r:id="rId63"/>
    <p:sldId id="297" r:id="rId64"/>
    <p:sldId id="298" r:id="rId65"/>
    <p:sldId id="299" r:id="rId66"/>
    <p:sldId id="300" r:id="rId67"/>
    <p:sldId id="301" r:id="rId68"/>
    <p:sldId id="302" r:id="rId69"/>
    <p:sldId id="303" r:id="rId70"/>
    <p:sldId id="304" r:id="rId71"/>
    <p:sldId id="305" r:id="rId72"/>
    <p:sldId id="306" r:id="rId73"/>
    <p:sldId id="307"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0" autoAdjust="0"/>
    <p:restoredTop sz="94660"/>
  </p:normalViewPr>
  <p:slideViewPr>
    <p:cSldViewPr snapToGrid="0">
      <p:cViewPr varScale="1">
        <p:scale>
          <a:sx n="92" d="100"/>
          <a:sy n="92" d="100"/>
        </p:scale>
        <p:origin x="84"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8EA-8B45-9748-81FA15A7E7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AD0D-5F4C-9E65-F200C85281BE}"/>
              </c:ext>
            </c:extLst>
          </c:dPt>
          <c:dLbls>
            <c:dLbl>
              <c:idx val="1"/>
              <c:layout>
                <c:manualLayout>
                  <c:x val="0.22826918745562294"/>
                  <c:y val="-0.2076397542744817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9093855240251193"/>
                      <c:h val="0.22860568219120372"/>
                    </c:manualLayout>
                  </c15:layout>
                </c:ext>
                <c:ext xmlns:c16="http://schemas.microsoft.com/office/drawing/2014/chart" uri="{C3380CC4-5D6E-409C-BE32-E72D297353CC}">
                  <c16:uniqueId val="{00000001-AD0D-5F4C-9E65-F200C85281B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Familial</c:v>
                </c:pt>
                <c:pt idx="1">
                  <c:v>Sporadic</c:v>
                </c:pt>
              </c:strCache>
            </c:strRef>
          </c:cat>
          <c:val>
            <c:numRef>
              <c:f>Sheet1!$B$2:$B$3</c:f>
              <c:numCache>
                <c:formatCode>0%</c:formatCode>
                <c:ptCount val="2"/>
                <c:pt idx="0">
                  <c:v>0.1</c:v>
                </c:pt>
                <c:pt idx="1">
                  <c:v>0.9</c:v>
                </c:pt>
              </c:numCache>
            </c:numRef>
          </c:val>
          <c:extLst>
            <c:ext xmlns:c16="http://schemas.microsoft.com/office/drawing/2014/chart" uri="{C3380CC4-5D6E-409C-BE32-E72D297353CC}">
              <c16:uniqueId val="{00000000-AD0D-5F4C-9E65-F200C85281B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FD12-734D-B17B-7224884A14FB}"/>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FD12-734D-B17B-7224884A14F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FD12-734D-B17B-7224884A14FB}"/>
              </c:ext>
            </c:extLst>
          </c:dPt>
          <c:dLbls>
            <c:dLbl>
              <c:idx val="0"/>
              <c:layout>
                <c:manualLayout>
                  <c:x val="-0.18975656623186357"/>
                  <c:y val="9.717770740616323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71572708790711"/>
                      <c:h val="0.11975759025659706"/>
                    </c:manualLayout>
                  </c15:layout>
                </c:ext>
                <c:ext xmlns:c16="http://schemas.microsoft.com/office/drawing/2014/chart" uri="{C3380CC4-5D6E-409C-BE32-E72D297353CC}">
                  <c16:uniqueId val="{00000001-FD12-734D-B17B-7224884A14FB}"/>
                </c:ext>
              </c:extLst>
            </c:dLbl>
            <c:dLbl>
              <c:idx val="2"/>
              <c:layout>
                <c:manualLayout>
                  <c:x val="0.20703334013771763"/>
                  <c:y val="-7.2436696221308286E-2"/>
                </c:manualLayout>
              </c:layout>
              <c:showLegendKey val="0"/>
              <c:showVal val="0"/>
              <c:showCatName val="1"/>
              <c:showSerName val="0"/>
              <c:showPercent val="1"/>
              <c:showBubbleSize val="0"/>
              <c:extLst>
                <c:ext xmlns:c15="http://schemas.microsoft.com/office/drawing/2012/chart" uri="{CE6537A1-D6FC-4f65-9D91-7224C49458BB}">
                  <c15:layout>
                    <c:manualLayout>
                      <c:w val="0.26153947779983827"/>
                      <c:h val="0.12306581098191742"/>
                    </c:manualLayout>
                  </c15:layout>
                </c:ext>
                <c:ext xmlns:c16="http://schemas.microsoft.com/office/drawing/2014/chart" uri="{C3380CC4-5D6E-409C-BE32-E72D297353CC}">
                  <c16:uniqueId val="{00000002-FD12-734D-B17B-7224884A14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Retrotransposons</c:v>
                </c:pt>
                <c:pt idx="1">
                  <c:v>DNA Transposons</c:v>
                </c:pt>
                <c:pt idx="2">
                  <c:v>Non-Transposons</c:v>
                </c:pt>
              </c:strCache>
            </c:strRef>
          </c:cat>
          <c:val>
            <c:numRef>
              <c:f>Sheet1!$B$2:$B$4</c:f>
              <c:numCache>
                <c:formatCode>0%</c:formatCode>
                <c:ptCount val="3"/>
                <c:pt idx="0">
                  <c:v>0.42</c:v>
                </c:pt>
                <c:pt idx="1">
                  <c:v>0.03</c:v>
                </c:pt>
                <c:pt idx="2">
                  <c:v>0.55000000000000004</c:v>
                </c:pt>
              </c:numCache>
            </c:numRef>
          </c:val>
          <c:extLst>
            <c:ext xmlns:c16="http://schemas.microsoft.com/office/drawing/2014/chart" uri="{C3380CC4-5D6E-409C-BE32-E72D297353CC}">
              <c16:uniqueId val="{00000000-FD12-734D-B17B-7224884A14F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16:14:44.237"/>
    </inkml:context>
    <inkml:brush xml:id="br0">
      <inkml:brushProperty name="width" value="0.35" units="cm"/>
      <inkml:brushProperty name="height" value="0.35" units="cm"/>
      <inkml:brushProperty name="color" value="#7F7F7F"/>
    </inkml:brush>
  </inkml:definitions>
  <inkml:trace contextRef="#ctx0" brushRef="#br0">119 0 24575,'-1'7'0,"-1"-1"0,1 1 0,-1-1 0,0 1 0,-1-1 0,1 0 0,-1 0 0,0 0 0,-1-1 0,0 1 0,0-1 0,0 0 0,-7 8 0,3-4 0,1 0 0,0 1 0,-7 12 0,-4 1 0,16-21 0,0 0 0,-1 1 0,1-1 0,0 1 0,0-1 0,1 1 0,-1 0 0,-1 3 0,3-6 0,0 0 0,0 0 0,0 0 0,0 0 0,0 0 0,0 1 0,0-1 0,0 0 0,0 0 0,0 0 0,0 0 0,0 0 0,0 0 0,0 0 0,0 1 0,0-1 0,0 0 0,1 0 0,-1 0 0,0 0 0,0 0 0,0 0 0,0 0 0,0 0 0,0 0 0,0 1 0,0-1 0,0 0 0,0 0 0,1 0 0,-1 0 0,0 0 0,0 0 0,0 0 0,0 0 0,0 0 0,0 0 0,0 0 0,1 0 0,-1 0 0,0 0 0,0 0 0,0 0 0,0 0 0,0 0 0,0 0 0,0 0 0,1 0 0,-1 0 0,0 0 0,0 0 0,0 0 0,0 0 0,0 0 0,13-4 0,9-5 0,-3 0 0,-2 0 0,1-2 0,-2 0 0,22-19 0,-36 30 0,-1-1 0,0 0 0,1 0 0,-1 0 0,0 0 0,0 0 0,0-1 0,0 1 0,0 0 0,0 0 0,0-1 0,0 1 0,-1-1 0,1 1 0,0-1 0,-1 1 0,1-1 0,-1 1 0,0-1 0,0 1 0,1-1 0,-1 1 0,0-1 0,0 0 0,0 1 0,0-1 0,-1-1 0,0 1 0,0 1 0,0 0 0,-1 0 0,1-1 0,0 1 0,-1 0 0,1 0 0,-1 0 0,1 0 0,-1 1 0,0-1 0,1 0 0,-1 1 0,0-1 0,1 1 0,-1-1 0,0 1 0,1 0 0,-1 0 0,0-1 0,0 1 0,0 1 0,1-1 0,-3 0 0,3 0 0,1 0 0,-1 0 0,1 1 0,-1-1 0,1 0 0,-1 0 0,1 0 0,-1 0 0,1 1 0,-1-1 0,1 0 0,-1 0 0,1 1 0,-1-1 0,1 0 0,-1 1 0,1-1 0,0 0 0,-1 1 0,1-1 0,0 1 0,-1-1 0,1 1 0,0-1 0,0 1 0,-1-1 0,1 1 0,0-1 0,0 1 0,0-1 0,0 1 0,-1-1 0,1 1 0,0-1 0,0 1 0,0-1 0,0 1 0,0 0 0,1-1 0,-1 1 0,0-1 0,0 1 0,10 33 0,-2-9 0,-7-18 0,-1-1 0,1 0 0,0 1 0,0-1 0,0 0 0,3 6 0,-3-11 0,-1 1 0,1-1 0,0 0 0,-1 0 0,1 0 0,0 1 0,0-1 0,0 0 0,0 0 0,0 0 0,0 0 0,0-1 0,0 1 0,0 0 0,0 0 0,1-1 0,-1 1 0,0 0 0,1-1 0,-1 1 0,0-1 0,1 0 0,-1 1 0,0-1 0,1 0 0,-1 0 0,3 0 0,48-6 0,-43 3 0,0 2 0,0 0 0,1 0 0,-1 0 0,0 1 0,0 1 0,12 1 0,-20-2 0,0 0 0,0 1 0,-1-1 0,1 1 0,0-1 0,0 1 0,-1-1 0,1 1 0,0-1 0,0 1 0,-1-1 0,1 1 0,-1 0 0,1-1 0,0 1 0,-1 0 0,0 0 0,1-1 0,-1 1 0,1 0 0,-1 0 0,0 0 0,0 0 0,1 0 0,-1-1 0,0 1 0,0 0 0,0 0 0,0 0 0,0 0 0,0 0 0,0 0 0,0 0 0,0-1 0,-1 1 0,1 0 0,0 0 0,0 0 0,-1 0 0,0 1 0,-21 40 0,16-31 0,-3 5 0,4-10 0,1 1 0,1 0 0,-1 0 0,1 0 0,0 1 0,-3 13 0,49-28 0,-39 6 0,1 0 0,-1 0 0,1 1 0,-1 0 0,1 0 0,-1 0 0,1 0 0,6 2 0,-10-2 0,0 1 0,1 0 0,-1 0 0,0-1 0,0 1 0,0 0 0,1 0 0,-1 0 0,0 0 0,0 0 0,0 0 0,0 1 0,-1-1 0,1 0 0,0 0 0,0 1 0,-1-1 0,1 0 0,-1 1 0,1-1 0,-1 1 0,0-1 0,1 1 0,-1-1 0,0 1 0,0-1 0,0 1 0,0-1 0,-1 2 0,1 15 0,0-16 0,-1 0 0,1 0 0,0 0 0,0 0 0,0 0 0,0 0 0,1 0 0,-1 0 0,0 0 0,2 3 0,-1-4 0,0-1 0,0 0 0,-1 1 0,1-1 0,0 0 0,0 1 0,0-1 0,0 0 0,0 0 0,0 0 0,0 0 0,0 0 0,-1 0 0,1 0 0,0 0 0,0 0 0,0 0 0,0-1 0,0 1 0,0 0 0,0-1 0,-1 1 0,1 0 0,0-1 0,0 1 0,-1-1 0,1 1 0,0-1 0,0-1 0,2 1 0,-1 0 0,0 0 0,0-1 0,1 1 0,-1 1 0,0-1 0,1 0 0,-1 0 0,1 1 0,2-1 0,0 8 0,-10 12 0,-1-4 0,1-1 0,21-24 0,-10 3 0,-5 6 0,0 1 0,-1-1 0,1 0 0,0 0 0,-1 0 0,1 1 0,0-1 0,0 0 0,0 1 0,0-1 0,0 1 0,-1-1 0,1 1 0,0-1 0,0 1 0,0-1 0,0 1 0,1 0 0,-1 0 0,0 0 0,0-1 0,0 1 0,0 0 0,0 0 0,0 0 0,2 1 0,-2-1 0,1 0 0,-1 0 0,1-1 0,-1 1 0,1 0 0,-1-1 0,1 1 0,-1-1 0,1 1 0,-1-1 0,0 1 0,2-2 0,13-3 0,-15 5 0,-1 1 0,0-1 0,1 1 0,-1-1 0,0 1 0,1 0 0,-1-1 0,0 1 0,0-1 0,0 1 0,0 0 0,0-1 0,0 1 0,0 0 0,0-1 0,0 1 0,0-1 0,0 1 0,0 0 0,0-1 0,0 1 0,-1 0 0,1-1 0,0 1 0,0-1 0,-1 1 0,1-1 0,0 1 0,-1-1 0,0 2 0,-4 14 0,12-26 0,-4 6 0,-1 0 0,1 0 0,0 0 0,0 0 0,1 1 0,-1 0 0,4-4 0,5 1 0,-1-1 0,0 0 0,0-1 0,-1 0 0,0-1 0,10-11 0,-45 61 0,19-35 0,8-6 0,15-12 0,13-9 0,-52 49 0,20-26 0,-1 1 0,1-1 0,-1 1 0,0-1 0,1 0 0,-1 0 0,0 0 0,-1 0 0,1-1 0,0 1 0,-7 1 0,71-34 0,-80 59 0,10-21 0,21-13 0,21-13 0,-59 27 0,30-12 0,-2 5 0,5 4 0,-6-3-97,1-1-1,-1 0 1,1 1-1,-1-1 1,1 1-1,-1 0 1,0-1-1,0 1 1,0 0-1,0 0 1,0 0-1,0 0 0,1 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16:14:44.240"/>
    </inkml:context>
    <inkml:brush xml:id="br0">
      <inkml:brushProperty name="width" value="0.05" units="cm"/>
      <inkml:brushProperty name="height" value="0.05" units="cm"/>
      <inkml:brushProperty name="color" value="#7F7F7F"/>
    </inkml:brush>
  </inkml:definitions>
  <inkml:trace contextRef="#ctx0" brushRef="#br0">0 13 24575,'1'-1'0,"-1"0"0,1 1 0,0-1 0,0 0 0,0 0 0,-1 0 0,1 0 0,0 1 0,0-1 0,0 0 0,0 1 0,0-1 0,0 1 0,0-1 0,0 1 0,1-1 0,-1 1 0,0 0 0,0 0 0,0-1 0,0 1 0,1 0 0,-1 0 0,0 0 0,0 0 0,0 1 0,2-1 0,36 3 0,30 6-1365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16:14:44.241"/>
    </inkml:context>
    <inkml:brush xml:id="br0">
      <inkml:brushProperty name="width" value="0.05" units="cm"/>
      <inkml:brushProperty name="height" value="0.05" units="cm"/>
      <inkml:brushProperty name="color" value="#7F7F7F"/>
    </inkml:brush>
  </inkml:definitions>
  <inkml:trace contextRef="#ctx0" brushRef="#br0">1 0 24575,'164'0'-1365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16:14:44.242"/>
    </inkml:context>
    <inkml:brush xml:id="br0">
      <inkml:brushProperty name="width" value="0.025" units="cm"/>
      <inkml:brushProperty name="height" value="0.025" units="cm"/>
      <inkml:brushProperty name="color" value="#FFFFFF"/>
    </inkml:brush>
  </inkml:definitions>
  <inkml:trace contextRef="#ctx0" brushRef="#br0">84 0 24575,'0'2'0,"0"0"0,0 0 0,0 0 0,-1-1 0,1 1 0,-1 0 0,1 0 0,-1-1 0,0 1 0,1 0 0,-1 0 0,0-1 0,0 1 0,0-1 0,0 1 0,0-1 0,-1 0 0,-1 3 0,-30 15 0,29-18 0,-2 3-96,-15 2-1173,17-6-5557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16:14:44.243"/>
    </inkml:context>
    <inkml:brush xml:id="br0">
      <inkml:brushProperty name="width" value="0.025" units="cm"/>
      <inkml:brushProperty name="height" value="0.025" units="cm"/>
      <inkml:brushProperty name="color" value="#FFFFFF"/>
    </inkml:brush>
  </inkml:definitions>
  <inkml:trace contextRef="#ctx0" brushRef="#br0">0 122 24575,'2'0'0,"-1"0"0,0-1 0,1 1 0,-1 0 0,0-1 0,1 1 0,-1-1 0,0 1 0,0-1 0,1 0 0,-1 1 0,0-1 0,0 0 0,0 0 0,0 0 0,0 0 0,0 0 0,0 0 0,0 0 0,-1 0 0,1 0 0,1-3 0,13-33 0,-10 22 0,-4 10-195,1 0 0,-1 0 0,0 0 0,0 0 0,-1 0 0,1-11 0,-1 12-6631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16:14:44.244"/>
    </inkml:context>
    <inkml:brush xml:id="br0">
      <inkml:brushProperty name="width" value="0.025" units="cm"/>
      <inkml:brushProperty name="height" value="0.025" units="cm"/>
      <inkml:brushProperty name="color" value="#7F7F7F"/>
    </inkml:brush>
  </inkml:definitions>
  <inkml:trace contextRef="#ctx0" brushRef="#br0">160 0 24575,'-19'40'0,"15"-24"0,12-27 0,11-27 0,-28 68 0,6-21 0,1 0 0,-1 0 0,-8 14 0,1-1 0,9-20 0,0 1 0,0-1 0,0 0 0,0 1 0,0-1 0,0 0 0,0 1 0,-1-1 0,1 0 0,-1 0 0,0 0 0,0 0 0,1-1 0,-1 1 0,0 0 0,0-1 0,-1 1 0,1-1 0,0 0 0,0 0 0,-1 0 0,1 0 0,-1 0 0,1 0 0,-1-1 0,1 1 0,-6-1 0,-19 6 0,23-5 0,-1 0 0,1 0 0,-1 0 0,0-1 0,1 0 0,-9 0 0,13 0 0,0 0 0,0 0 0,0 0 0,0 0 0,0 0 0,0 0 0,0 0 0,0 0 0,-1 0 0,1 0 0,0 0 0,0 0 0,0 0 0,0 0 0,0 0 0,0 0 0,0 0 0,0 0 0,0 0 0,0 0 0,0 0 0,-1 0 0,1 0 0,0 0 0,0 0 0,0 0 0,0 0 0,0 0 0,0 0 0,0 0 0,0-1 0,0 1 0,0 0 0,0 0 0,0 0 0,0 0 0,0 0 0,0 0 0,0 0 0,0 0 0,0 0 0,0 0 0,0-1 0,0 1 0,0 0 0,0 0 0,0 0 0,0 0 0,0 0 0,0 0 0,0 0 0,0 0 0,0 0 0,0 0 0,0-1 0,0 1 0,0 0 0,0 0 0,0 0 0,0 0 0,0 0 0,0 0 0,0 0 0,0 0 0,0 0 0,1 0 0,7-6 0,12-3 0,-18 9 0,0-1 0,0 1 0,0-1 0,1 1 0,-1-1 0,0 0 0,0 1 0,0-1 0,0 0 0,0-1 0,0 1 0,-1 0 0,1 0 0,0-1 0,-1 1 0,1-1 0,-1 0 0,1 1 0,-1-1 0,0 0 0,1 0 0,-1 0 0,1-3 0,0 1 0,15-15 0,-15 23 0,-10 12 0,0-5 0,12-21 0,7-6 0,-11 16 0,0 0 0,0 0 0,1-1 0,-1 1 0,0 0 0,0-1 0,1 1 0,-1 0 0,0 0 0,0 0 0,1-1 0,-1 1 0,0 0 0,1 0 0,-1 0 0,0 0 0,1-1 0,-1 1 0,0 0 0,1 0 0,-1 0 0,1 0 0,-1 0 0,0 0 0,1 0 0,-1 0 0,0 0 0,1 0 0,-1 0 0,0 0 0,1 1 0,-1-1 0,1 0 0,-1 2 0,0-1 0,0 1 0,0-1 0,0 1 0,-1-1 0,1 0 0,0 1 0,-1-1 0,1 1 0,-1-1 0,1 0 0,-1 1 0,0-1 0,0 0 0,-1 2 0,-2 3 0,13-22 0,21-23 0,-22 31 0,-1-1 0,-1 1 0,10-17 0,-15 21-1365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244F2-AA75-4B01-8474-DF3BDB73C989}" type="datetimeFigureOut">
              <a:rPr lang="en-US" smtClean="0"/>
              <a:t>8/24/2022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0B63D1-2D96-467C-BDD3-29C5B4C0DCD7}" type="slidenum">
              <a:rPr lang="en-US" smtClean="0"/>
              <a:t>‹#›</a:t>
            </a:fld>
            <a:endParaRPr lang="en-US"/>
          </a:p>
        </p:txBody>
      </p:sp>
    </p:spTree>
    <p:extLst>
      <p:ext uri="{BB962C8B-B14F-4D97-AF65-F5344CB8AC3E}">
        <p14:creationId xmlns:p14="http://schemas.microsoft.com/office/powerpoint/2010/main" val="3468482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ciencedirect.com/science/article/pii/S0304383521003050#bib154"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sciencedirect.com/science/article/pii/S0304383521003050#bib156" TargetMode="External"/><Relationship Id="rId4" Type="http://schemas.openxmlformats.org/officeDocument/2006/relationships/hyperlink" Target="https://www.sciencedirect.com/science/article/pii/S0304383521003050#bib155"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cbi.nlm.nih.gov/pmc/articles/PMC4995773/#R3"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0B63D1-2D96-467C-BDD3-29C5B4C0DCD7}" type="slidenum">
              <a:rPr lang="en-US" smtClean="0"/>
              <a:t>1</a:t>
            </a:fld>
            <a:endParaRPr lang="en-US"/>
          </a:p>
        </p:txBody>
      </p:sp>
    </p:spTree>
    <p:extLst>
      <p:ext uri="{BB962C8B-B14F-4D97-AF65-F5344CB8AC3E}">
        <p14:creationId xmlns:p14="http://schemas.microsoft.com/office/powerpoint/2010/main" val="1159829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0B63D1-2D96-467C-BDD3-29C5B4C0DCD7}" type="slidenum">
              <a:rPr lang="en-US" smtClean="0"/>
              <a:t>10</a:t>
            </a:fld>
            <a:endParaRPr lang="en-US"/>
          </a:p>
        </p:txBody>
      </p:sp>
    </p:spTree>
    <p:extLst>
      <p:ext uri="{BB962C8B-B14F-4D97-AF65-F5344CB8AC3E}">
        <p14:creationId xmlns:p14="http://schemas.microsoft.com/office/powerpoint/2010/main" val="546992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0B63D1-2D96-467C-BDD3-29C5B4C0DCD7}" type="slidenum">
              <a:rPr lang="en-US" smtClean="0"/>
              <a:t>11</a:t>
            </a:fld>
            <a:endParaRPr lang="en-US"/>
          </a:p>
        </p:txBody>
      </p:sp>
    </p:spTree>
    <p:extLst>
      <p:ext uri="{BB962C8B-B14F-4D97-AF65-F5344CB8AC3E}">
        <p14:creationId xmlns:p14="http://schemas.microsoft.com/office/powerpoint/2010/main" val="3531342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0B63D1-2D96-467C-BDD3-29C5B4C0DCD7}" type="slidenum">
              <a:rPr lang="en-US" smtClean="0"/>
              <a:t>12</a:t>
            </a:fld>
            <a:endParaRPr lang="en-US"/>
          </a:p>
        </p:txBody>
      </p:sp>
    </p:spTree>
    <p:extLst>
      <p:ext uri="{BB962C8B-B14F-4D97-AF65-F5344CB8AC3E}">
        <p14:creationId xmlns:p14="http://schemas.microsoft.com/office/powerpoint/2010/main" val="230278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combat replication stress, cells utilize a regulatory pathway known as the replication stress response. During replication, the replication machinery travels along the fork as it is being unwound. But on occasion, it is possible for the polymerase to become separated from the helicase. This can happen for a variety of reasons, such as physical blocks on the DNA, lack of replication factors, or shortage of dNTPs. If this happens, it is known as ‘uncoupling’, and the polymerase becomes stuck while the helicase continues to unzip the duplex DNA. However, this leaves ssDNA exposed, and ssDNA is fragile and susceptible to nucleolytic attack; therefore it is quickly coated by RPA. RPA-coated ssDNA is the activation signal for the kinase ATR, which then activates CHK1 with the help of ATRIP. A similar pathway exists for activation of CHK2 by double-strand breaks. CHK1 and CHK2 are effector kinases that go on to phosphorylate many downstream proteins in order to arrest the cell cycle, initiate DNA repair, block late origin firing, and stabilize the fork. In recent years, the replication stress response has also received attention as a potential point for therapeutic opportunities, where exacerbation of replication stress in cancer cells, which again, suffer from increased levels of replication stress, can be used to target them specifically.’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E9852C-096B-4A01-91E8-A686C33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042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zoom in to take a closer look at the replisome, we see what is called the replication fork protection complex, or FPC. This complex, primarily composed of the heterodimer TIMELESS-TIPIN, is largely responsible for keeping the helicase and polymerase tethered together during unperturbed replication and stabilizing the fork upon fork stalling. Recently, our lab has also shown that the protein SDE2 plays a role in FPC function.’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E9852C-096B-4A01-91E8-A686C33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653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0B42CC-780B-4945-89E4-9284919446EA}" type="slidenum">
              <a:rPr lang="en-US" smtClean="0"/>
              <a:t>15</a:t>
            </a:fld>
            <a:endParaRPr lang="en-US"/>
          </a:p>
        </p:txBody>
      </p:sp>
    </p:spTree>
    <p:extLst>
      <p:ext uri="{BB962C8B-B14F-4D97-AF65-F5344CB8AC3E}">
        <p14:creationId xmlns:p14="http://schemas.microsoft.com/office/powerpoint/2010/main" val="2198859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this strategy, despite the setbacks due to pandemic, we have been building a modular and systematic approach to study causal mechanisms of nutrient – gene interactions in cells, tissues and organisms. The conceptual framework is based on the epithelial – immune and microbial circuits that we identified to be perturbed by nutrients such as fatty acids, and have reciprocal interactions with physiology in the context of regeneration and disease states such as cancer. </a:t>
            </a:r>
          </a:p>
          <a:p>
            <a:r>
              <a:rPr lang="en-US" dirty="0"/>
              <a:t>-We study how nutrients affect cell fate by zooming to individual modules such as stem cells or immune cells  </a:t>
            </a:r>
          </a:p>
          <a:p>
            <a:r>
              <a:rPr lang="en-US" dirty="0"/>
              <a:t>-but also by evaluating the crosstalk between these modules or </a:t>
            </a:r>
          </a:p>
          <a:p>
            <a:r>
              <a:rPr lang="en-US" dirty="0"/>
              <a:t>-how these modules influence and are influenced by systemic organ interactions and complex organismal states. </a:t>
            </a:r>
          </a:p>
          <a:p>
            <a:endParaRPr lang="en-US" dirty="0"/>
          </a:p>
          <a:p>
            <a:r>
              <a:rPr lang="en-US" dirty="0"/>
              <a:t>We utilize several experimental approaches to answer our questions:</a:t>
            </a:r>
          </a:p>
          <a:p>
            <a:r>
              <a:rPr lang="en-US" dirty="0"/>
              <a:t>-we developed ex vivo assays to study specific effects of fatty acids in isolation or </a:t>
            </a:r>
          </a:p>
          <a:p>
            <a:r>
              <a:rPr lang="en-US" dirty="0"/>
              <a:t>-we developed co-culture assays to understand reciprocal interactions between different cellular modules.</a:t>
            </a:r>
          </a:p>
          <a:p>
            <a:r>
              <a:rPr lang="en-US" dirty="0"/>
              <a:t>-we also heavily utilize genetic models to study cell specificity, necessity, sufficiency and temporal aspects. Click</a:t>
            </a:r>
          </a:p>
          <a:p>
            <a:r>
              <a:rPr lang="en-US" dirty="0"/>
              <a:t>-we  developed engineered and isocaloric diet models that vary in fatty acid type, abundance and pattern to interrogate mechanisms of nutrient perturbations in cells, tissues, organ systems and organismal states. </a:t>
            </a:r>
          </a:p>
          <a:p>
            <a:r>
              <a:rPr lang="en-US" dirty="0"/>
              <a:t>-and finally we established human biobanks to study nutrient – gene interactions in human physiology and disease. These include studying mechanisms of obesity – cancer association in two cancer types that significantly associate with obesity such as colorectal cancer and endometrial cancer.</a:t>
            </a:r>
          </a:p>
          <a:p>
            <a:endParaRPr lang="en-US" dirty="0"/>
          </a:p>
        </p:txBody>
      </p:sp>
      <p:sp>
        <p:nvSpPr>
          <p:cNvPr id="4" name="Slide Number Placeholder 3"/>
          <p:cNvSpPr>
            <a:spLocks noGrp="1"/>
          </p:cNvSpPr>
          <p:nvPr>
            <p:ph type="sldNum" sz="quarter" idx="5"/>
          </p:nvPr>
        </p:nvSpPr>
        <p:spPr/>
        <p:txBody>
          <a:bodyPr/>
          <a:lstStyle/>
          <a:p>
            <a:fld id="{67056A4C-78FD-8043-9AF7-679CBA810B08}" type="slidenum">
              <a:rPr lang="en-US" smtClean="0"/>
              <a:t>23</a:t>
            </a:fld>
            <a:endParaRPr lang="en-US"/>
          </a:p>
        </p:txBody>
      </p:sp>
    </p:spTree>
    <p:extLst>
      <p:ext uri="{BB962C8B-B14F-4D97-AF65-F5344CB8AC3E}">
        <p14:creationId xmlns:p14="http://schemas.microsoft.com/office/powerpoint/2010/main" val="2063377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645A7-01D1-2E42-B519-AAF5C195E05E}" type="slidenum">
              <a:rPr lang="en-US" smtClean="0"/>
              <a:t>24</a:t>
            </a:fld>
            <a:endParaRPr lang="en-US"/>
          </a:p>
        </p:txBody>
      </p:sp>
    </p:spTree>
    <p:extLst>
      <p:ext uri="{BB962C8B-B14F-4D97-AF65-F5344CB8AC3E}">
        <p14:creationId xmlns:p14="http://schemas.microsoft.com/office/powerpoint/2010/main" val="372651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Cancer cells alter metabolic processes to sustain their characteristic uncontrolled growth and proliferation, one od the metabolic alterations include Polyamines pathway.</a:t>
            </a:r>
            <a:endParaRPr lang="en-US" dirty="0"/>
          </a:p>
        </p:txBody>
      </p:sp>
      <p:sp>
        <p:nvSpPr>
          <p:cNvPr id="4" name="Slide Number Placeholder 3"/>
          <p:cNvSpPr>
            <a:spLocks noGrp="1"/>
          </p:cNvSpPr>
          <p:nvPr>
            <p:ph type="sldNum" sz="quarter" idx="5"/>
          </p:nvPr>
        </p:nvSpPr>
        <p:spPr/>
        <p:txBody>
          <a:bodyPr/>
          <a:lstStyle/>
          <a:p>
            <a:fld id="{FCA5264B-9EB9-7F4A-83C7-8A74FB9589C5}" type="slidenum">
              <a:rPr lang="en-US" smtClean="0"/>
              <a:t>26</a:t>
            </a:fld>
            <a:endParaRPr lang="en-US"/>
          </a:p>
        </p:txBody>
      </p:sp>
    </p:spTree>
    <p:extLst>
      <p:ext uri="{BB962C8B-B14F-4D97-AF65-F5344CB8AC3E}">
        <p14:creationId xmlns:p14="http://schemas.microsoft.com/office/powerpoint/2010/main" val="1472994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0" i="0" u="none" strike="noStrike" kern="1200" dirty="0">
                <a:solidFill>
                  <a:schemeClr val="tx1"/>
                </a:solidFill>
                <a:effectLst/>
                <a:latin typeface="+mn-lt"/>
                <a:ea typeface="+mn-ea"/>
                <a:cs typeface="+mn-cs"/>
              </a:rPr>
              <a:t>analyzed the overall survival (OS) rates in patients with various types of cancers using a database from the online genomics analysis</a:t>
            </a:r>
          </a:p>
          <a:p>
            <a:pPr marL="285750" indent="-285750">
              <a:buFont typeface="Arial" panose="020B0604020202020204" pitchFamily="34" charset="0"/>
              <a:buChar char="•"/>
            </a:pPr>
            <a:r>
              <a:rPr lang="en-US" sz="1200" b="0" i="0" u="none" strike="noStrike" kern="1200" dirty="0">
                <a:solidFill>
                  <a:schemeClr val="tx1"/>
                </a:solidFill>
                <a:effectLst/>
                <a:latin typeface="+mn-lt"/>
                <a:ea typeface="+mn-ea"/>
                <a:cs typeface="+mn-cs"/>
              </a:rPr>
              <a:t>SAM486A/CGP48664, which has lower mitochondrial toxicity, was developed based on the structure of MGBG [</a:t>
            </a:r>
            <a:r>
              <a:rPr lang="en-US" sz="1200" b="0" i="0" u="none" strike="noStrike" kern="1200" dirty="0">
                <a:solidFill>
                  <a:schemeClr val="tx1"/>
                </a:solidFill>
                <a:effectLst/>
                <a:latin typeface="+mn-lt"/>
                <a:ea typeface="+mn-ea"/>
                <a:cs typeface="+mn-cs"/>
                <a:hlinkClick r:id="rId3"/>
              </a:rPr>
              <a:t>154</a:t>
            </a:r>
            <a:r>
              <a:rPr lang="en-US" sz="1200" b="0" i="0" u="none" strike="noStrike" kern="1200" dirty="0">
                <a:solidFill>
                  <a:schemeClr val="tx1"/>
                </a:solidFill>
                <a:effectLst/>
                <a:latin typeface="+mn-lt"/>
                <a:ea typeface="+mn-ea"/>
                <a:cs typeface="+mn-cs"/>
              </a:rPr>
              <a:t>] and evaluated in phase I and II clinical trials against melanoma and non-Hodgkin lymphoma [</a:t>
            </a:r>
            <a:r>
              <a:rPr lang="en-US" sz="1200" b="0" i="0" u="none" strike="noStrike" kern="1200" dirty="0">
                <a:solidFill>
                  <a:schemeClr val="tx1"/>
                </a:solidFill>
                <a:effectLst/>
                <a:latin typeface="+mn-lt"/>
                <a:ea typeface="+mn-ea"/>
                <a:cs typeface="+mn-cs"/>
                <a:hlinkClick r:id="rId4"/>
              </a:rPr>
              <a:t>155</a:t>
            </a:r>
            <a:r>
              <a:rPr lang="en-US" sz="1200" b="0" i="0" u="none" strike="noStrike"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5"/>
              </a:rPr>
              <a:t>156</a:t>
            </a:r>
            <a:r>
              <a:rPr lang="en-US" sz="1200" b="0" i="0" u="none" strike="noStrike" kern="1200" dirty="0">
                <a:solidFill>
                  <a:schemeClr val="tx1"/>
                </a:solidFill>
                <a:effectLst/>
                <a:latin typeface="+mn-lt"/>
                <a:ea typeface="+mn-ea"/>
                <a:cs typeface="+mn-cs"/>
              </a:rPr>
              <a:t>]. Despite having antitumor activity, SAM486A/CGP48664 remained severely toxic, suggesting that MGBG and SAM486A/CGP48664 not only interfere with polyamine metabolism but also have anti-mitochondrial and other off-target effects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cancer, polyamine metabolism is frequently elevated, and it’s necessary for transformation and tumor progression </a:t>
            </a:r>
          </a:p>
          <a:p>
            <a:pPr marL="285750" indent="-285750">
              <a:buFont typeface="Arial" panose="020B0604020202020204" pitchFamily="34" charset="0"/>
              <a:buChar char="•"/>
            </a:pPr>
            <a:r>
              <a:rPr lang="en-US" dirty="0"/>
              <a:t>One of the important signal pathway for polyamine pathway in cancer is mTOR pathway.</a:t>
            </a:r>
          </a:p>
          <a:p>
            <a:r>
              <a:rPr lang="en-US" sz="1200" b="0" kern="1200" dirty="0">
                <a:solidFill>
                  <a:schemeClr val="tx1"/>
                </a:solidFill>
                <a:effectLst/>
                <a:latin typeface="+mn-lt"/>
                <a:ea typeface="+mn-ea"/>
                <a:cs typeface="+mn-cs"/>
              </a:rPr>
              <a:t>mTOR complex 1 (mTORC1) can </a:t>
            </a:r>
            <a:r>
              <a:rPr lang="en-US" sz="1200" b="0" kern="1200" dirty="0" err="1">
                <a:solidFill>
                  <a:schemeClr val="tx1"/>
                </a:solidFill>
                <a:effectLst/>
                <a:latin typeface="+mn-lt"/>
                <a:ea typeface="+mn-ea"/>
                <a:cs typeface="+mn-cs"/>
              </a:rPr>
              <a:t>phyospho</a:t>
            </a:r>
            <a:r>
              <a:rPr lang="en-US" sz="1200" b="0" kern="1200" dirty="0">
                <a:solidFill>
                  <a:schemeClr val="tx1"/>
                </a:solidFill>
                <a:effectLst/>
                <a:latin typeface="+mn-lt"/>
                <a:ea typeface="+mn-ea"/>
                <a:cs typeface="+mn-cs"/>
              </a:rPr>
              <a:t> AMD1 to stabilizes AMD1, leading to increased </a:t>
            </a:r>
            <a:r>
              <a:rPr lang="en-US" sz="1200" b="0" kern="1200" dirty="0" err="1">
                <a:solidFill>
                  <a:schemeClr val="tx1"/>
                </a:solidFill>
                <a:effectLst/>
                <a:latin typeface="+mn-lt"/>
                <a:ea typeface="+mn-ea"/>
                <a:cs typeface="+mn-cs"/>
              </a:rPr>
              <a:t>AdoMetDC</a:t>
            </a:r>
            <a:r>
              <a:rPr lang="en-US" sz="1200" b="0" kern="1200" dirty="0">
                <a:solidFill>
                  <a:schemeClr val="tx1"/>
                </a:solidFill>
                <a:effectLst/>
                <a:latin typeface="+mn-lt"/>
                <a:ea typeface="+mn-ea"/>
                <a:cs typeface="+mn-cs"/>
              </a:rPr>
              <a:t> and increased polyamine biosynthesis in prostate cancer. And also activated mTORC1 indirectly blocks the </a:t>
            </a:r>
            <a:r>
              <a:rPr lang="en-US" sz="1200" b="0" kern="1200" dirty="0" err="1">
                <a:solidFill>
                  <a:schemeClr val="tx1"/>
                </a:solidFill>
                <a:effectLst/>
                <a:latin typeface="+mn-lt"/>
                <a:ea typeface="+mn-ea"/>
                <a:cs typeface="+mn-cs"/>
              </a:rPr>
              <a:t>proteasom</a:t>
            </a:r>
            <a:r>
              <a:rPr lang="en-US" sz="1200" b="0" kern="1200" dirty="0">
                <a:solidFill>
                  <a:schemeClr val="tx1"/>
                </a:solidFill>
                <a:effectLst/>
                <a:latin typeface="+mn-lt"/>
                <a:ea typeface="+mn-ea"/>
                <a:cs typeface="+mn-cs"/>
              </a:rPr>
              <a:t> degradation of pro-</a:t>
            </a:r>
            <a:r>
              <a:rPr lang="en-US" sz="1200" b="0" kern="1200" dirty="0" err="1">
                <a:solidFill>
                  <a:schemeClr val="tx1"/>
                </a:solidFill>
                <a:effectLst/>
                <a:latin typeface="+mn-lt"/>
                <a:ea typeface="+mn-ea"/>
                <a:cs typeface="+mn-cs"/>
              </a:rPr>
              <a:t>AdoMetDC</a:t>
            </a:r>
            <a:r>
              <a:rPr lang="en-US" sz="1200" b="0" kern="1200" dirty="0">
                <a:solidFill>
                  <a:schemeClr val="tx1"/>
                </a:solidFill>
                <a:effectLst/>
                <a:latin typeface="+mn-lt"/>
                <a:ea typeface="+mn-ea"/>
                <a:cs typeface="+mn-cs"/>
              </a:rPr>
              <a:t> and leads to phosphorylation of the proenzyme at S298</a:t>
            </a:r>
          </a:p>
          <a:p>
            <a:r>
              <a:rPr lang="en-US" dirty="0"/>
              <a:t>Because cancer cells are more sensitive to polyamine depletion than normal cells , so right now there are many inhibitors are target on the Polyamine metabolism in the clinic </a:t>
            </a:r>
            <a:r>
              <a:rPr lang="en-US" dirty="0" err="1"/>
              <a:t>tril</a:t>
            </a:r>
            <a:r>
              <a:rPr lang="en-US" dirty="0"/>
              <a:t>. Also some of them are target on the AMD1</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F21C059-1875-E14B-B711-90C9AE0D356A}" type="slidenum">
              <a:rPr lang="en-US" smtClean="0"/>
              <a:t>27</a:t>
            </a:fld>
            <a:endParaRPr lang="en-US"/>
          </a:p>
        </p:txBody>
      </p:sp>
    </p:spTree>
    <p:extLst>
      <p:ext uri="{BB962C8B-B14F-4D97-AF65-F5344CB8AC3E}">
        <p14:creationId xmlns:p14="http://schemas.microsoft.com/office/powerpoint/2010/main" val="2681667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0B63D1-2D96-467C-BDD3-29C5B4C0DCD7}" type="slidenum">
              <a:rPr lang="en-US" smtClean="0"/>
              <a:t>2</a:t>
            </a:fld>
            <a:endParaRPr lang="en-US"/>
          </a:p>
        </p:txBody>
      </p:sp>
    </p:spTree>
    <p:extLst>
      <p:ext uri="{BB962C8B-B14F-4D97-AF65-F5344CB8AC3E}">
        <p14:creationId xmlns:p14="http://schemas.microsoft.com/office/powerpoint/2010/main" val="2135973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DB7C89-337F-8F41-935C-8B99487117F4}" type="slidenum">
              <a:rPr lang="en-US" smtClean="0"/>
              <a:t>31</a:t>
            </a:fld>
            <a:endParaRPr lang="en-US"/>
          </a:p>
        </p:txBody>
      </p:sp>
    </p:spTree>
    <p:extLst>
      <p:ext uri="{BB962C8B-B14F-4D97-AF65-F5344CB8AC3E}">
        <p14:creationId xmlns:p14="http://schemas.microsoft.com/office/powerpoint/2010/main" val="1034474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Histone H3.3 is encoded by the noncanonical genes H3F3A and H3F3B</a:t>
            </a:r>
          </a:p>
          <a:p>
            <a:pPr marL="171450" indent="-171450">
              <a:buFontTx/>
              <a:buChar char="-"/>
            </a:pPr>
            <a:r>
              <a:rPr lang="en-US" dirty="0"/>
              <a:t>specifically, the mutation for H3 K27M is in H3F3A is located in exon 2</a:t>
            </a:r>
          </a:p>
          <a:p>
            <a:pPr marL="171450" indent="-171450">
              <a:buFontTx/>
              <a:buChar char="-"/>
            </a:pPr>
            <a:r>
              <a:rPr lang="en-US" dirty="0"/>
              <a:t>Exon 2 is the first and only exon to contain a start codon </a:t>
            </a:r>
          </a:p>
          <a:p>
            <a:pPr marL="171450" indent="-171450">
              <a:buFontTx/>
              <a:buChar char="-"/>
            </a:pPr>
            <a:endParaRPr lang="en-US" dirty="0"/>
          </a:p>
          <a:p>
            <a:pPr marL="171450" indent="-171450">
              <a:buFontTx/>
              <a:buChar char="-"/>
            </a:pPr>
            <a:r>
              <a:rPr lang="en-US" dirty="0"/>
              <a:t>H3.1 and H3.2 are canonical </a:t>
            </a:r>
          </a:p>
        </p:txBody>
      </p:sp>
      <p:sp>
        <p:nvSpPr>
          <p:cNvPr id="4" name="Slide Number Placeholder 3"/>
          <p:cNvSpPr>
            <a:spLocks noGrp="1"/>
          </p:cNvSpPr>
          <p:nvPr>
            <p:ph type="sldNum" sz="quarter" idx="10"/>
          </p:nvPr>
        </p:nvSpPr>
        <p:spPr/>
        <p:txBody>
          <a:bodyPr/>
          <a:lstStyle/>
          <a:p>
            <a:fld id="{3E981A6B-1B28-45BE-81B4-2ED5A38C1F1C}" type="slidenum">
              <a:rPr lang="en-US" smtClean="0"/>
              <a:t>32</a:t>
            </a:fld>
            <a:endParaRPr lang="en-US"/>
          </a:p>
        </p:txBody>
      </p:sp>
    </p:spTree>
    <p:extLst>
      <p:ext uri="{BB962C8B-B14F-4D97-AF65-F5344CB8AC3E}">
        <p14:creationId xmlns:p14="http://schemas.microsoft.com/office/powerpoint/2010/main" val="2020309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Two major methods are employed in RNA medicine: double stranded RNA-mediated interference (RNAi) and antisense oligonucleotides (ASO). Broadly speaking, RNAi operates sequence specifically and post-transcriptionally by activating ribonucleases which, along with other enzymes and complexes, coordinately degrade the RNA after the original RNA target has been cut into smaller pieces</a:t>
            </a:r>
            <a:r>
              <a:rPr lang="en-US" sz="1200" b="0" i="0" u="sng" strike="noStrike" kern="1200" baseline="30000" dirty="0">
                <a:solidFill>
                  <a:schemeClr val="tx1"/>
                </a:solidFill>
                <a:effectLst/>
                <a:latin typeface="+mn-lt"/>
                <a:ea typeface="+mn-ea"/>
                <a:cs typeface="+mn-cs"/>
                <a:hlinkClick r:id="rId3"/>
              </a:rPr>
              <a:t>3</a:t>
            </a:r>
            <a:r>
              <a:rPr lang="en-US" sz="1200" b="0" i="0" u="none" strike="noStrike" kern="1200" dirty="0">
                <a:solidFill>
                  <a:schemeClr val="tx1"/>
                </a:solidFill>
                <a:effectLst/>
                <a:latin typeface="+mn-lt"/>
                <a:ea typeface="+mn-ea"/>
                <a:cs typeface="+mn-cs"/>
              </a:rPr>
              <a:t>. Antisense oligonucleotides bind to their target nucleic acid via Watson-Crick base pairing, and inhibit or alter gene expression via steric hindrance, splicing alterations, initiation of target degradation, or other events.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1) inhibiting 5’cap formation, 2) steric blocking of protein translation, 3) inhibiting or altering RNA splicing, and 4) activation of RNase H, which degrades the target mRNA</a:t>
            </a:r>
            <a:endParaRPr lang="en-US" dirty="0"/>
          </a:p>
        </p:txBody>
      </p:sp>
      <p:sp>
        <p:nvSpPr>
          <p:cNvPr id="4" name="Slide Number Placeholder 3"/>
          <p:cNvSpPr>
            <a:spLocks noGrp="1"/>
          </p:cNvSpPr>
          <p:nvPr>
            <p:ph type="sldNum" sz="quarter" idx="10"/>
          </p:nvPr>
        </p:nvSpPr>
        <p:spPr/>
        <p:txBody>
          <a:bodyPr/>
          <a:lstStyle/>
          <a:p>
            <a:fld id="{3E981A6B-1B28-45BE-81B4-2ED5A38C1F1C}" type="slidenum">
              <a:rPr lang="en-US" smtClean="0"/>
              <a:t>33</a:t>
            </a:fld>
            <a:endParaRPr lang="en-US"/>
          </a:p>
        </p:txBody>
      </p:sp>
    </p:spTree>
    <p:extLst>
      <p:ext uri="{BB962C8B-B14F-4D97-AF65-F5344CB8AC3E}">
        <p14:creationId xmlns:p14="http://schemas.microsoft.com/office/powerpoint/2010/main" val="1963930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My name is Maryam Azmi and I am a 2</a:t>
            </a:r>
            <a:r>
              <a:rPr lang="en-US" baseline="30000" dirty="0"/>
              <a:t>nd</a:t>
            </a:r>
            <a:r>
              <a:rPr lang="en-US" dirty="0"/>
              <a:t> year student in the </a:t>
            </a:r>
            <a:r>
              <a:rPr lang="en-US" dirty="0" err="1"/>
              <a:t>Colognato</a:t>
            </a:r>
            <a:r>
              <a:rPr lang="en-US" dirty="0"/>
              <a:t> lab! I’ll quickly introduce myself and then jump into what I’ve been doing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FE2A050B-AA0E-46D6-8022-A6E4BB5718CB}" type="slidenum">
              <a:rPr lang="en-US" smtClean="0"/>
              <a:t>34</a:t>
            </a:fld>
            <a:endParaRPr lang="en-US"/>
          </a:p>
        </p:txBody>
      </p:sp>
    </p:spTree>
    <p:extLst>
      <p:ext uri="{BB962C8B-B14F-4D97-AF65-F5344CB8AC3E}">
        <p14:creationId xmlns:p14="http://schemas.microsoft.com/office/powerpoint/2010/main" val="799112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13D974-04B1-6848-A901-30F907B7428B}" type="slidenum">
              <a:rPr lang="en-US" smtClean="0"/>
              <a:t>44</a:t>
            </a:fld>
            <a:endParaRPr lang="en-US"/>
          </a:p>
        </p:txBody>
      </p:sp>
    </p:spTree>
    <p:extLst>
      <p:ext uri="{BB962C8B-B14F-4D97-AF65-F5344CB8AC3E}">
        <p14:creationId xmlns:p14="http://schemas.microsoft.com/office/powerpoint/2010/main" val="1736662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13D974-04B1-6848-A901-30F907B7428B}" type="slidenum">
              <a:rPr lang="en-US" smtClean="0"/>
              <a:t>45</a:t>
            </a:fld>
            <a:endParaRPr lang="en-US"/>
          </a:p>
        </p:txBody>
      </p:sp>
    </p:spTree>
    <p:extLst>
      <p:ext uri="{BB962C8B-B14F-4D97-AF65-F5344CB8AC3E}">
        <p14:creationId xmlns:p14="http://schemas.microsoft.com/office/powerpoint/2010/main" val="3556809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13D974-04B1-6848-A901-30F907B7428B}" type="slidenum">
              <a:rPr lang="en-US" smtClean="0"/>
              <a:t>46</a:t>
            </a:fld>
            <a:endParaRPr lang="en-US"/>
          </a:p>
        </p:txBody>
      </p:sp>
    </p:spTree>
    <p:extLst>
      <p:ext uri="{BB962C8B-B14F-4D97-AF65-F5344CB8AC3E}">
        <p14:creationId xmlns:p14="http://schemas.microsoft.com/office/powerpoint/2010/main" val="6277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2712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2465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359299-C6A1-4633-894C-C17CDD606310}" type="slidenum">
              <a:rPr lang="en-US" smtClean="0"/>
              <a:t>53</a:t>
            </a:fld>
            <a:endParaRPr lang="en-US"/>
          </a:p>
        </p:txBody>
      </p:sp>
    </p:spTree>
    <p:extLst>
      <p:ext uri="{BB962C8B-B14F-4D97-AF65-F5344CB8AC3E}">
        <p14:creationId xmlns:p14="http://schemas.microsoft.com/office/powerpoint/2010/main" val="2320333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0B63D1-2D96-467C-BDD3-29C5B4C0DCD7}" type="slidenum">
              <a:rPr lang="en-US" smtClean="0"/>
              <a:t>3</a:t>
            </a:fld>
            <a:endParaRPr lang="en-US"/>
          </a:p>
        </p:txBody>
      </p:sp>
    </p:spTree>
    <p:extLst>
      <p:ext uri="{BB962C8B-B14F-4D97-AF65-F5344CB8AC3E}">
        <p14:creationId xmlns:p14="http://schemas.microsoft.com/office/powerpoint/2010/main" val="2746828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359299-C6A1-4633-894C-C17CDD606310}" type="slidenum">
              <a:rPr lang="en-US" smtClean="0"/>
              <a:t>54</a:t>
            </a:fld>
            <a:endParaRPr lang="en-US"/>
          </a:p>
        </p:txBody>
      </p:sp>
    </p:spTree>
    <p:extLst>
      <p:ext uri="{BB962C8B-B14F-4D97-AF65-F5344CB8AC3E}">
        <p14:creationId xmlns:p14="http://schemas.microsoft.com/office/powerpoint/2010/main" val="681037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359299-C6A1-4633-894C-C17CDD606310}" type="slidenum">
              <a:rPr lang="en-US" smtClean="0"/>
              <a:t>55</a:t>
            </a:fld>
            <a:endParaRPr lang="en-US"/>
          </a:p>
        </p:txBody>
      </p:sp>
    </p:spTree>
    <p:extLst>
      <p:ext uri="{BB962C8B-B14F-4D97-AF65-F5344CB8AC3E}">
        <p14:creationId xmlns:p14="http://schemas.microsoft.com/office/powerpoint/2010/main" val="939286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0B63D1-2D96-467C-BDD3-29C5B4C0DCD7}" type="slidenum">
              <a:rPr lang="en-US" smtClean="0"/>
              <a:t>4</a:t>
            </a:fld>
            <a:endParaRPr lang="en-US"/>
          </a:p>
        </p:txBody>
      </p:sp>
    </p:spTree>
    <p:extLst>
      <p:ext uri="{BB962C8B-B14F-4D97-AF65-F5344CB8AC3E}">
        <p14:creationId xmlns:p14="http://schemas.microsoft.com/office/powerpoint/2010/main" val="1344822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0B63D1-2D96-467C-BDD3-29C5B4C0DCD7}" type="slidenum">
              <a:rPr lang="en-US" smtClean="0"/>
              <a:t>5</a:t>
            </a:fld>
            <a:endParaRPr lang="en-US"/>
          </a:p>
        </p:txBody>
      </p:sp>
    </p:spTree>
    <p:extLst>
      <p:ext uri="{BB962C8B-B14F-4D97-AF65-F5344CB8AC3E}">
        <p14:creationId xmlns:p14="http://schemas.microsoft.com/office/powerpoint/2010/main" val="216457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0B63D1-2D96-467C-BDD3-29C5B4C0DCD7}" type="slidenum">
              <a:rPr lang="en-US" smtClean="0"/>
              <a:t>6</a:t>
            </a:fld>
            <a:endParaRPr lang="en-US"/>
          </a:p>
        </p:txBody>
      </p:sp>
    </p:spTree>
    <p:extLst>
      <p:ext uri="{BB962C8B-B14F-4D97-AF65-F5344CB8AC3E}">
        <p14:creationId xmlns:p14="http://schemas.microsoft.com/office/powerpoint/2010/main" val="2066647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0B63D1-2D96-467C-BDD3-29C5B4C0DCD7}" type="slidenum">
              <a:rPr lang="en-US" smtClean="0"/>
              <a:t>7</a:t>
            </a:fld>
            <a:endParaRPr lang="en-US"/>
          </a:p>
        </p:txBody>
      </p:sp>
    </p:spTree>
    <p:extLst>
      <p:ext uri="{BB962C8B-B14F-4D97-AF65-F5344CB8AC3E}">
        <p14:creationId xmlns:p14="http://schemas.microsoft.com/office/powerpoint/2010/main" val="3417848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0B63D1-2D96-467C-BDD3-29C5B4C0DCD7}" type="slidenum">
              <a:rPr lang="en-US" smtClean="0"/>
              <a:t>8</a:t>
            </a:fld>
            <a:endParaRPr lang="en-US"/>
          </a:p>
        </p:txBody>
      </p:sp>
    </p:spTree>
    <p:extLst>
      <p:ext uri="{BB962C8B-B14F-4D97-AF65-F5344CB8AC3E}">
        <p14:creationId xmlns:p14="http://schemas.microsoft.com/office/powerpoint/2010/main" val="3969190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0B63D1-2D96-467C-BDD3-29C5B4C0DCD7}" type="slidenum">
              <a:rPr lang="en-US" smtClean="0"/>
              <a:t>9</a:t>
            </a:fld>
            <a:endParaRPr lang="en-US"/>
          </a:p>
        </p:txBody>
      </p:sp>
    </p:spTree>
    <p:extLst>
      <p:ext uri="{BB962C8B-B14F-4D97-AF65-F5344CB8AC3E}">
        <p14:creationId xmlns:p14="http://schemas.microsoft.com/office/powerpoint/2010/main" val="1259755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8/24/2022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0537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B564834-CFD0-4EA2-B897-6CBE456ECA1D}" type="datetimeFigureOut">
              <a:rPr lang="zh-CN" altLang="en-US" smtClean="0"/>
              <a:t>2022/8/24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B2848E-B02F-4498-8F59-A001DCCBE5F4}" type="slidenum">
              <a:rPr lang="zh-CN" altLang="en-US" smtClean="0"/>
              <a:t>‹#›</a:t>
            </a:fld>
            <a:endParaRPr lang="zh-CN" altLang="en-US"/>
          </a:p>
        </p:txBody>
      </p:sp>
    </p:spTree>
    <p:extLst>
      <p:ext uri="{BB962C8B-B14F-4D97-AF65-F5344CB8AC3E}">
        <p14:creationId xmlns:p14="http://schemas.microsoft.com/office/powerpoint/2010/main" val="7236786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8F52E2-1F95-5940-B9AF-3F8E95949004}"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DA35C-7976-744E-9234-52F20E2F6EDC}" type="slidenum">
              <a:rPr lang="en-US" smtClean="0"/>
              <a:t>‹#›</a:t>
            </a:fld>
            <a:endParaRPr lang="en-US"/>
          </a:p>
        </p:txBody>
      </p:sp>
    </p:spTree>
    <p:extLst>
      <p:ext uri="{BB962C8B-B14F-4D97-AF65-F5344CB8AC3E}">
        <p14:creationId xmlns:p14="http://schemas.microsoft.com/office/powerpoint/2010/main" val="16955844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F52E2-1F95-5940-B9AF-3F8E95949004}"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DA35C-7976-744E-9234-52F20E2F6EDC}" type="slidenum">
              <a:rPr lang="en-US" smtClean="0"/>
              <a:t>‹#›</a:t>
            </a:fld>
            <a:endParaRPr lang="en-US"/>
          </a:p>
        </p:txBody>
      </p:sp>
    </p:spTree>
    <p:extLst>
      <p:ext uri="{BB962C8B-B14F-4D97-AF65-F5344CB8AC3E}">
        <p14:creationId xmlns:p14="http://schemas.microsoft.com/office/powerpoint/2010/main" val="26385900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F52E2-1F95-5940-B9AF-3F8E95949004}"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DA35C-7976-744E-9234-52F20E2F6EDC}" type="slidenum">
              <a:rPr lang="en-US" smtClean="0"/>
              <a:t>‹#›</a:t>
            </a:fld>
            <a:endParaRPr lang="en-US"/>
          </a:p>
        </p:txBody>
      </p:sp>
    </p:spTree>
    <p:extLst>
      <p:ext uri="{BB962C8B-B14F-4D97-AF65-F5344CB8AC3E}">
        <p14:creationId xmlns:p14="http://schemas.microsoft.com/office/powerpoint/2010/main" val="2490349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A432C8-69A7-458B-9684-2BFA64B31948}" type="datetime2">
              <a:rPr lang="en-US" smtClean="0"/>
              <a:t>Wednesday, August 24, 2022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7802470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t>Wednesday, August 24, 2022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9794812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Wednesday, August 24, 2022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8427965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EBA98F-560C-4997-81C4-81D4D9187EAB}" type="datetime2">
              <a:rPr lang="en-US" smtClean="0"/>
              <a:t>Wednesday, August 24, 2022</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5936884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0972B2-CA5C-437D-87D0-8081271A9E4B}" type="datetime2">
              <a:rPr lang="en-US" smtClean="0"/>
              <a:t>Wednesday, August 24, 2022</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8061600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t>Wednesday, August 24, 2022</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5353428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Wednesday, August 24, 2022</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0948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B564834-CFD0-4EA2-B897-6CBE456ECA1D}" type="datetimeFigureOut">
              <a:rPr lang="zh-CN" altLang="en-US" smtClean="0"/>
              <a:t>2022/8/24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B2848E-B02F-4498-8F59-A001DCCBE5F4}" type="slidenum">
              <a:rPr lang="zh-CN" altLang="en-US" smtClean="0"/>
              <a:t>‹#›</a:t>
            </a:fld>
            <a:endParaRPr lang="zh-CN" altLang="en-US"/>
          </a:p>
        </p:txBody>
      </p:sp>
    </p:spTree>
    <p:extLst>
      <p:ext uri="{BB962C8B-B14F-4D97-AF65-F5344CB8AC3E}">
        <p14:creationId xmlns:p14="http://schemas.microsoft.com/office/powerpoint/2010/main" val="36766983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Wednesday, August 24, 2022</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2131925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Wednesday, August 24, 2022</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384982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t>Wednesday, August 24, 2022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5464968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4549AC-EB31-477F-92A9-B1988E232878}" type="datetime2">
              <a:rPr lang="en-US" smtClean="0"/>
              <a:t>Wednesday, August 24, 2022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3434508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5BB4-DF3F-275A-B038-97AFB77813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055959-7CD4-581C-9691-2445E3A663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2F40A5-C664-BE81-2287-42164300F56D}"/>
              </a:ext>
            </a:extLst>
          </p:cNvPr>
          <p:cNvSpPr>
            <a:spLocks noGrp="1"/>
          </p:cNvSpPr>
          <p:nvPr>
            <p:ph type="dt" sz="half" idx="10"/>
          </p:nvPr>
        </p:nvSpPr>
        <p:spPr/>
        <p:txBody>
          <a:bodyPr/>
          <a:lstStyle/>
          <a:p>
            <a:fld id="{BB56DA09-E086-A44A-8D63-0CCED0A7A96D}" type="datetimeFigureOut">
              <a:rPr lang="en-US" smtClean="0"/>
              <a:t>8/24/2022</a:t>
            </a:fld>
            <a:endParaRPr lang="en-US"/>
          </a:p>
        </p:txBody>
      </p:sp>
      <p:sp>
        <p:nvSpPr>
          <p:cNvPr id="5" name="Footer Placeholder 4">
            <a:extLst>
              <a:ext uri="{FF2B5EF4-FFF2-40B4-BE49-F238E27FC236}">
                <a16:creationId xmlns:a16="http://schemas.microsoft.com/office/drawing/2014/main" id="{15B6A37B-E1B5-CCCA-10BB-1F2EF62BD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67C20-CAA2-D94B-146B-CAC43B434E4D}"/>
              </a:ext>
            </a:extLst>
          </p:cNvPr>
          <p:cNvSpPr>
            <a:spLocks noGrp="1"/>
          </p:cNvSpPr>
          <p:nvPr>
            <p:ph type="sldNum" sz="quarter" idx="12"/>
          </p:nvPr>
        </p:nvSpPr>
        <p:spPr/>
        <p:txBody>
          <a:bodyPr/>
          <a:lstStyle/>
          <a:p>
            <a:fld id="{477481E7-AA60-5F4D-B75B-36AE311E1793}" type="slidenum">
              <a:rPr lang="en-US" smtClean="0"/>
              <a:t>‹#›</a:t>
            </a:fld>
            <a:endParaRPr lang="en-US"/>
          </a:p>
        </p:txBody>
      </p:sp>
    </p:spTree>
    <p:extLst>
      <p:ext uri="{BB962C8B-B14F-4D97-AF65-F5344CB8AC3E}">
        <p14:creationId xmlns:p14="http://schemas.microsoft.com/office/powerpoint/2010/main" val="17965438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4525B-7E19-0CC0-8717-AD349FF93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7F1C14-3D2A-E95E-5CAA-92BA427AE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3878A1-A57C-CAF8-F0DE-3F5552F9DB99}"/>
              </a:ext>
            </a:extLst>
          </p:cNvPr>
          <p:cNvSpPr>
            <a:spLocks noGrp="1"/>
          </p:cNvSpPr>
          <p:nvPr>
            <p:ph type="dt" sz="half" idx="10"/>
          </p:nvPr>
        </p:nvSpPr>
        <p:spPr/>
        <p:txBody>
          <a:bodyPr/>
          <a:lstStyle/>
          <a:p>
            <a:fld id="{BB56DA09-E086-A44A-8D63-0CCED0A7A96D}" type="datetimeFigureOut">
              <a:rPr lang="en-US" smtClean="0"/>
              <a:t>8/24/2022</a:t>
            </a:fld>
            <a:endParaRPr lang="en-US"/>
          </a:p>
        </p:txBody>
      </p:sp>
      <p:sp>
        <p:nvSpPr>
          <p:cNvPr id="5" name="Footer Placeholder 4">
            <a:extLst>
              <a:ext uri="{FF2B5EF4-FFF2-40B4-BE49-F238E27FC236}">
                <a16:creationId xmlns:a16="http://schemas.microsoft.com/office/drawing/2014/main" id="{C856113F-E7B0-7937-C144-769355984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0C501-355C-56E9-0E9C-0CD4D459B981}"/>
              </a:ext>
            </a:extLst>
          </p:cNvPr>
          <p:cNvSpPr>
            <a:spLocks noGrp="1"/>
          </p:cNvSpPr>
          <p:nvPr>
            <p:ph type="sldNum" sz="quarter" idx="12"/>
          </p:nvPr>
        </p:nvSpPr>
        <p:spPr/>
        <p:txBody>
          <a:bodyPr/>
          <a:lstStyle/>
          <a:p>
            <a:fld id="{477481E7-AA60-5F4D-B75B-36AE311E1793}" type="slidenum">
              <a:rPr lang="en-US" smtClean="0"/>
              <a:t>‹#›</a:t>
            </a:fld>
            <a:endParaRPr lang="en-US"/>
          </a:p>
        </p:txBody>
      </p:sp>
    </p:spTree>
    <p:extLst>
      <p:ext uri="{BB962C8B-B14F-4D97-AF65-F5344CB8AC3E}">
        <p14:creationId xmlns:p14="http://schemas.microsoft.com/office/powerpoint/2010/main" val="23009271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AABA-2B76-00B4-E765-D26BA1E0FC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8ECE3F-56FE-1450-B4E9-62038B9A0B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542B1B-6252-06F5-F067-ED14954CD155}"/>
              </a:ext>
            </a:extLst>
          </p:cNvPr>
          <p:cNvSpPr>
            <a:spLocks noGrp="1"/>
          </p:cNvSpPr>
          <p:nvPr>
            <p:ph type="dt" sz="half" idx="10"/>
          </p:nvPr>
        </p:nvSpPr>
        <p:spPr/>
        <p:txBody>
          <a:bodyPr/>
          <a:lstStyle/>
          <a:p>
            <a:fld id="{BB56DA09-E086-A44A-8D63-0CCED0A7A96D}" type="datetimeFigureOut">
              <a:rPr lang="en-US" smtClean="0"/>
              <a:t>8/24/2022</a:t>
            </a:fld>
            <a:endParaRPr lang="en-US"/>
          </a:p>
        </p:txBody>
      </p:sp>
      <p:sp>
        <p:nvSpPr>
          <p:cNvPr id="5" name="Footer Placeholder 4">
            <a:extLst>
              <a:ext uri="{FF2B5EF4-FFF2-40B4-BE49-F238E27FC236}">
                <a16:creationId xmlns:a16="http://schemas.microsoft.com/office/drawing/2014/main" id="{D972FAA6-5B60-D13B-2A36-21372763A7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C331E-4E7C-A381-3437-F29941438AD4}"/>
              </a:ext>
            </a:extLst>
          </p:cNvPr>
          <p:cNvSpPr>
            <a:spLocks noGrp="1"/>
          </p:cNvSpPr>
          <p:nvPr>
            <p:ph type="sldNum" sz="quarter" idx="12"/>
          </p:nvPr>
        </p:nvSpPr>
        <p:spPr/>
        <p:txBody>
          <a:bodyPr/>
          <a:lstStyle/>
          <a:p>
            <a:fld id="{477481E7-AA60-5F4D-B75B-36AE311E1793}" type="slidenum">
              <a:rPr lang="en-US" smtClean="0"/>
              <a:t>‹#›</a:t>
            </a:fld>
            <a:endParaRPr lang="en-US"/>
          </a:p>
        </p:txBody>
      </p:sp>
    </p:spTree>
    <p:extLst>
      <p:ext uri="{BB962C8B-B14F-4D97-AF65-F5344CB8AC3E}">
        <p14:creationId xmlns:p14="http://schemas.microsoft.com/office/powerpoint/2010/main" val="25547015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BABE-23CF-C8DB-31ED-5370C7AA3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0C407A-22E5-1F26-BF09-F45D2A91C4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01C6E8-E529-21B8-E257-D7497A8948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583A81-92D8-00F3-BF23-D685506BD3A0}"/>
              </a:ext>
            </a:extLst>
          </p:cNvPr>
          <p:cNvSpPr>
            <a:spLocks noGrp="1"/>
          </p:cNvSpPr>
          <p:nvPr>
            <p:ph type="dt" sz="half" idx="10"/>
          </p:nvPr>
        </p:nvSpPr>
        <p:spPr/>
        <p:txBody>
          <a:bodyPr/>
          <a:lstStyle/>
          <a:p>
            <a:fld id="{BB56DA09-E086-A44A-8D63-0CCED0A7A96D}" type="datetimeFigureOut">
              <a:rPr lang="en-US" smtClean="0"/>
              <a:t>8/24/2022</a:t>
            </a:fld>
            <a:endParaRPr lang="en-US"/>
          </a:p>
        </p:txBody>
      </p:sp>
      <p:sp>
        <p:nvSpPr>
          <p:cNvPr id="6" name="Footer Placeholder 5">
            <a:extLst>
              <a:ext uri="{FF2B5EF4-FFF2-40B4-BE49-F238E27FC236}">
                <a16:creationId xmlns:a16="http://schemas.microsoft.com/office/drawing/2014/main" id="{B06E0C7C-AC24-C930-F02B-C5E4C19C66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091047-412C-E5B3-F3D1-E0B521B6F1D7}"/>
              </a:ext>
            </a:extLst>
          </p:cNvPr>
          <p:cNvSpPr>
            <a:spLocks noGrp="1"/>
          </p:cNvSpPr>
          <p:nvPr>
            <p:ph type="sldNum" sz="quarter" idx="12"/>
          </p:nvPr>
        </p:nvSpPr>
        <p:spPr/>
        <p:txBody>
          <a:bodyPr/>
          <a:lstStyle/>
          <a:p>
            <a:fld id="{477481E7-AA60-5F4D-B75B-36AE311E1793}" type="slidenum">
              <a:rPr lang="en-US" smtClean="0"/>
              <a:t>‹#›</a:t>
            </a:fld>
            <a:endParaRPr lang="en-US"/>
          </a:p>
        </p:txBody>
      </p:sp>
    </p:spTree>
    <p:extLst>
      <p:ext uri="{BB962C8B-B14F-4D97-AF65-F5344CB8AC3E}">
        <p14:creationId xmlns:p14="http://schemas.microsoft.com/office/powerpoint/2010/main" val="32583901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822D-656A-35F8-806F-897E76D510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FFCCDA-A855-F248-5F6B-0F375EFD88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F7E4AD-B15F-BD37-8F18-8200A15C68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236247-1CEC-F14A-FC79-556DAF78BB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D5ABC0-39C0-AE10-4C38-7594CA78DB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1E6663-1B25-A886-B08D-4B7EC0E65BEE}"/>
              </a:ext>
            </a:extLst>
          </p:cNvPr>
          <p:cNvSpPr>
            <a:spLocks noGrp="1"/>
          </p:cNvSpPr>
          <p:nvPr>
            <p:ph type="dt" sz="half" idx="10"/>
          </p:nvPr>
        </p:nvSpPr>
        <p:spPr/>
        <p:txBody>
          <a:bodyPr/>
          <a:lstStyle/>
          <a:p>
            <a:fld id="{BB56DA09-E086-A44A-8D63-0CCED0A7A96D}" type="datetimeFigureOut">
              <a:rPr lang="en-US" smtClean="0"/>
              <a:t>8/24/2022</a:t>
            </a:fld>
            <a:endParaRPr lang="en-US"/>
          </a:p>
        </p:txBody>
      </p:sp>
      <p:sp>
        <p:nvSpPr>
          <p:cNvPr id="8" name="Footer Placeholder 7">
            <a:extLst>
              <a:ext uri="{FF2B5EF4-FFF2-40B4-BE49-F238E27FC236}">
                <a16:creationId xmlns:a16="http://schemas.microsoft.com/office/drawing/2014/main" id="{F6B94B5D-55F0-BFC2-5C84-F92AA6A4F2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DB12E2-4C50-16AE-E341-87FC0E853C9C}"/>
              </a:ext>
            </a:extLst>
          </p:cNvPr>
          <p:cNvSpPr>
            <a:spLocks noGrp="1"/>
          </p:cNvSpPr>
          <p:nvPr>
            <p:ph type="sldNum" sz="quarter" idx="12"/>
          </p:nvPr>
        </p:nvSpPr>
        <p:spPr/>
        <p:txBody>
          <a:bodyPr/>
          <a:lstStyle/>
          <a:p>
            <a:fld id="{477481E7-AA60-5F4D-B75B-36AE311E1793}" type="slidenum">
              <a:rPr lang="en-US" smtClean="0"/>
              <a:t>‹#›</a:t>
            </a:fld>
            <a:endParaRPr lang="en-US"/>
          </a:p>
        </p:txBody>
      </p:sp>
    </p:spTree>
    <p:extLst>
      <p:ext uri="{BB962C8B-B14F-4D97-AF65-F5344CB8AC3E}">
        <p14:creationId xmlns:p14="http://schemas.microsoft.com/office/powerpoint/2010/main" val="35477672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4111-096D-F2A6-8AB8-F26A0F4470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D67DCD-C76B-80EA-CA6A-8F904E754BDC}"/>
              </a:ext>
            </a:extLst>
          </p:cNvPr>
          <p:cNvSpPr>
            <a:spLocks noGrp="1"/>
          </p:cNvSpPr>
          <p:nvPr>
            <p:ph type="dt" sz="half" idx="10"/>
          </p:nvPr>
        </p:nvSpPr>
        <p:spPr/>
        <p:txBody>
          <a:bodyPr/>
          <a:lstStyle/>
          <a:p>
            <a:fld id="{BB56DA09-E086-A44A-8D63-0CCED0A7A96D}" type="datetimeFigureOut">
              <a:rPr lang="en-US" smtClean="0"/>
              <a:t>8/24/2022</a:t>
            </a:fld>
            <a:endParaRPr lang="en-US"/>
          </a:p>
        </p:txBody>
      </p:sp>
      <p:sp>
        <p:nvSpPr>
          <p:cNvPr id="4" name="Footer Placeholder 3">
            <a:extLst>
              <a:ext uri="{FF2B5EF4-FFF2-40B4-BE49-F238E27FC236}">
                <a16:creationId xmlns:a16="http://schemas.microsoft.com/office/drawing/2014/main" id="{0CC6493D-1641-CD4E-B4F1-DF2115DBB3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72DF23-C341-1DDA-8322-4522091A6040}"/>
              </a:ext>
            </a:extLst>
          </p:cNvPr>
          <p:cNvSpPr>
            <a:spLocks noGrp="1"/>
          </p:cNvSpPr>
          <p:nvPr>
            <p:ph type="sldNum" sz="quarter" idx="12"/>
          </p:nvPr>
        </p:nvSpPr>
        <p:spPr/>
        <p:txBody>
          <a:bodyPr/>
          <a:lstStyle/>
          <a:p>
            <a:fld id="{477481E7-AA60-5F4D-B75B-36AE311E1793}" type="slidenum">
              <a:rPr lang="en-US" smtClean="0"/>
              <a:t>‹#›</a:t>
            </a:fld>
            <a:endParaRPr lang="en-US"/>
          </a:p>
        </p:txBody>
      </p:sp>
    </p:spTree>
    <p:extLst>
      <p:ext uri="{BB962C8B-B14F-4D97-AF65-F5344CB8AC3E}">
        <p14:creationId xmlns:p14="http://schemas.microsoft.com/office/powerpoint/2010/main" val="3770727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B564834-CFD0-4EA2-B897-6CBE456ECA1D}" type="datetimeFigureOut">
              <a:rPr lang="zh-CN" altLang="en-US" smtClean="0"/>
              <a:t>2022/8/24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B2848E-B02F-4498-8F59-A001DCCBE5F4}" type="slidenum">
              <a:rPr lang="zh-CN" altLang="en-US" smtClean="0"/>
              <a:t>‹#›</a:t>
            </a:fld>
            <a:endParaRPr lang="zh-CN" altLang="en-US"/>
          </a:p>
        </p:txBody>
      </p:sp>
    </p:spTree>
    <p:extLst>
      <p:ext uri="{BB962C8B-B14F-4D97-AF65-F5344CB8AC3E}">
        <p14:creationId xmlns:p14="http://schemas.microsoft.com/office/powerpoint/2010/main" val="11298570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4084F5-E980-8B1D-10DE-77F76D9B6FDE}"/>
              </a:ext>
            </a:extLst>
          </p:cNvPr>
          <p:cNvSpPr>
            <a:spLocks noGrp="1"/>
          </p:cNvSpPr>
          <p:nvPr>
            <p:ph type="dt" sz="half" idx="10"/>
          </p:nvPr>
        </p:nvSpPr>
        <p:spPr/>
        <p:txBody>
          <a:bodyPr/>
          <a:lstStyle/>
          <a:p>
            <a:fld id="{BB56DA09-E086-A44A-8D63-0CCED0A7A96D}" type="datetimeFigureOut">
              <a:rPr lang="en-US" smtClean="0"/>
              <a:t>8/24/2022</a:t>
            </a:fld>
            <a:endParaRPr lang="en-US"/>
          </a:p>
        </p:txBody>
      </p:sp>
      <p:sp>
        <p:nvSpPr>
          <p:cNvPr id="3" name="Footer Placeholder 2">
            <a:extLst>
              <a:ext uri="{FF2B5EF4-FFF2-40B4-BE49-F238E27FC236}">
                <a16:creationId xmlns:a16="http://schemas.microsoft.com/office/drawing/2014/main" id="{8932C323-DE46-66DC-DC67-40FCD93065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A7B160-06E0-8080-1CC5-658336D2FF6E}"/>
              </a:ext>
            </a:extLst>
          </p:cNvPr>
          <p:cNvSpPr>
            <a:spLocks noGrp="1"/>
          </p:cNvSpPr>
          <p:nvPr>
            <p:ph type="sldNum" sz="quarter" idx="12"/>
          </p:nvPr>
        </p:nvSpPr>
        <p:spPr/>
        <p:txBody>
          <a:bodyPr/>
          <a:lstStyle/>
          <a:p>
            <a:fld id="{477481E7-AA60-5F4D-B75B-36AE311E1793}" type="slidenum">
              <a:rPr lang="en-US" smtClean="0"/>
              <a:t>‹#›</a:t>
            </a:fld>
            <a:endParaRPr lang="en-US"/>
          </a:p>
        </p:txBody>
      </p:sp>
    </p:spTree>
    <p:extLst>
      <p:ext uri="{BB962C8B-B14F-4D97-AF65-F5344CB8AC3E}">
        <p14:creationId xmlns:p14="http://schemas.microsoft.com/office/powerpoint/2010/main" val="12654020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62815-2C1F-844A-DF42-74A48FF795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E91F99-FA58-F3AA-6135-538AA2AE07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5B7D8E-5D88-3689-7F9B-57A9AA313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DA7CC2-A209-7655-59A4-E7E05F3EC1B0}"/>
              </a:ext>
            </a:extLst>
          </p:cNvPr>
          <p:cNvSpPr>
            <a:spLocks noGrp="1"/>
          </p:cNvSpPr>
          <p:nvPr>
            <p:ph type="dt" sz="half" idx="10"/>
          </p:nvPr>
        </p:nvSpPr>
        <p:spPr/>
        <p:txBody>
          <a:bodyPr/>
          <a:lstStyle/>
          <a:p>
            <a:fld id="{BB56DA09-E086-A44A-8D63-0CCED0A7A96D}" type="datetimeFigureOut">
              <a:rPr lang="en-US" smtClean="0"/>
              <a:t>8/24/2022</a:t>
            </a:fld>
            <a:endParaRPr lang="en-US"/>
          </a:p>
        </p:txBody>
      </p:sp>
      <p:sp>
        <p:nvSpPr>
          <p:cNvPr id="6" name="Footer Placeholder 5">
            <a:extLst>
              <a:ext uri="{FF2B5EF4-FFF2-40B4-BE49-F238E27FC236}">
                <a16:creationId xmlns:a16="http://schemas.microsoft.com/office/drawing/2014/main" id="{900D7A27-D8DB-F620-7425-D56D9CDC4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408A7-95E4-295D-66C9-B5B2449E8243}"/>
              </a:ext>
            </a:extLst>
          </p:cNvPr>
          <p:cNvSpPr>
            <a:spLocks noGrp="1"/>
          </p:cNvSpPr>
          <p:nvPr>
            <p:ph type="sldNum" sz="quarter" idx="12"/>
          </p:nvPr>
        </p:nvSpPr>
        <p:spPr/>
        <p:txBody>
          <a:bodyPr/>
          <a:lstStyle/>
          <a:p>
            <a:fld id="{477481E7-AA60-5F4D-B75B-36AE311E1793}" type="slidenum">
              <a:rPr lang="en-US" smtClean="0"/>
              <a:t>‹#›</a:t>
            </a:fld>
            <a:endParaRPr lang="en-US"/>
          </a:p>
        </p:txBody>
      </p:sp>
    </p:spTree>
    <p:extLst>
      <p:ext uri="{BB962C8B-B14F-4D97-AF65-F5344CB8AC3E}">
        <p14:creationId xmlns:p14="http://schemas.microsoft.com/office/powerpoint/2010/main" val="18856043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10F6-81A3-E672-34CE-24015B8AE1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63BE0A-CCC9-6A4E-9FBF-D7923610F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F1EC66-5676-78DF-78B9-AC3F77D89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9F8905-E5A0-D0D2-D00B-E01A69695422}"/>
              </a:ext>
            </a:extLst>
          </p:cNvPr>
          <p:cNvSpPr>
            <a:spLocks noGrp="1"/>
          </p:cNvSpPr>
          <p:nvPr>
            <p:ph type="dt" sz="half" idx="10"/>
          </p:nvPr>
        </p:nvSpPr>
        <p:spPr/>
        <p:txBody>
          <a:bodyPr/>
          <a:lstStyle/>
          <a:p>
            <a:fld id="{BB56DA09-E086-A44A-8D63-0CCED0A7A96D}" type="datetimeFigureOut">
              <a:rPr lang="en-US" smtClean="0"/>
              <a:t>8/24/2022</a:t>
            </a:fld>
            <a:endParaRPr lang="en-US"/>
          </a:p>
        </p:txBody>
      </p:sp>
      <p:sp>
        <p:nvSpPr>
          <p:cNvPr id="6" name="Footer Placeholder 5">
            <a:extLst>
              <a:ext uri="{FF2B5EF4-FFF2-40B4-BE49-F238E27FC236}">
                <a16:creationId xmlns:a16="http://schemas.microsoft.com/office/drawing/2014/main" id="{087FAFE5-7BDA-8405-A5FC-888839CA87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2E705-1B23-2632-3E9A-F059AA1256EB}"/>
              </a:ext>
            </a:extLst>
          </p:cNvPr>
          <p:cNvSpPr>
            <a:spLocks noGrp="1"/>
          </p:cNvSpPr>
          <p:nvPr>
            <p:ph type="sldNum" sz="quarter" idx="12"/>
          </p:nvPr>
        </p:nvSpPr>
        <p:spPr/>
        <p:txBody>
          <a:bodyPr/>
          <a:lstStyle/>
          <a:p>
            <a:fld id="{477481E7-AA60-5F4D-B75B-36AE311E1793}" type="slidenum">
              <a:rPr lang="en-US" smtClean="0"/>
              <a:t>‹#›</a:t>
            </a:fld>
            <a:endParaRPr lang="en-US"/>
          </a:p>
        </p:txBody>
      </p:sp>
    </p:spTree>
    <p:extLst>
      <p:ext uri="{BB962C8B-B14F-4D97-AF65-F5344CB8AC3E}">
        <p14:creationId xmlns:p14="http://schemas.microsoft.com/office/powerpoint/2010/main" val="29155612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A5A9-DFF8-268C-98B9-C501EFB40F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F40E4D-BF31-8536-0ACE-DEBF712EFE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63E8A-6F73-26F9-A1C3-4D70BA500862}"/>
              </a:ext>
            </a:extLst>
          </p:cNvPr>
          <p:cNvSpPr>
            <a:spLocks noGrp="1"/>
          </p:cNvSpPr>
          <p:nvPr>
            <p:ph type="dt" sz="half" idx="10"/>
          </p:nvPr>
        </p:nvSpPr>
        <p:spPr/>
        <p:txBody>
          <a:bodyPr/>
          <a:lstStyle/>
          <a:p>
            <a:fld id="{BB56DA09-E086-A44A-8D63-0CCED0A7A96D}" type="datetimeFigureOut">
              <a:rPr lang="en-US" smtClean="0"/>
              <a:t>8/24/2022</a:t>
            </a:fld>
            <a:endParaRPr lang="en-US"/>
          </a:p>
        </p:txBody>
      </p:sp>
      <p:sp>
        <p:nvSpPr>
          <p:cNvPr id="5" name="Footer Placeholder 4">
            <a:extLst>
              <a:ext uri="{FF2B5EF4-FFF2-40B4-BE49-F238E27FC236}">
                <a16:creationId xmlns:a16="http://schemas.microsoft.com/office/drawing/2014/main" id="{6CC1E1F4-79F7-CBDE-7D3C-9AB588F23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E6E41-5C7E-141F-4137-50EB4CC4F096}"/>
              </a:ext>
            </a:extLst>
          </p:cNvPr>
          <p:cNvSpPr>
            <a:spLocks noGrp="1"/>
          </p:cNvSpPr>
          <p:nvPr>
            <p:ph type="sldNum" sz="quarter" idx="12"/>
          </p:nvPr>
        </p:nvSpPr>
        <p:spPr/>
        <p:txBody>
          <a:bodyPr/>
          <a:lstStyle/>
          <a:p>
            <a:fld id="{477481E7-AA60-5F4D-B75B-36AE311E1793}" type="slidenum">
              <a:rPr lang="en-US" smtClean="0"/>
              <a:t>‹#›</a:t>
            </a:fld>
            <a:endParaRPr lang="en-US"/>
          </a:p>
        </p:txBody>
      </p:sp>
    </p:spTree>
    <p:extLst>
      <p:ext uri="{BB962C8B-B14F-4D97-AF65-F5344CB8AC3E}">
        <p14:creationId xmlns:p14="http://schemas.microsoft.com/office/powerpoint/2010/main" val="22149083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F70AD-5C2C-4EA1-D458-48E7459948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0B3E7F-693C-3D91-E127-8A78A9E51F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7C397-48D7-3C95-D0CA-D4B84A527822}"/>
              </a:ext>
            </a:extLst>
          </p:cNvPr>
          <p:cNvSpPr>
            <a:spLocks noGrp="1"/>
          </p:cNvSpPr>
          <p:nvPr>
            <p:ph type="dt" sz="half" idx="10"/>
          </p:nvPr>
        </p:nvSpPr>
        <p:spPr/>
        <p:txBody>
          <a:bodyPr/>
          <a:lstStyle/>
          <a:p>
            <a:fld id="{BB56DA09-E086-A44A-8D63-0CCED0A7A96D}" type="datetimeFigureOut">
              <a:rPr lang="en-US" smtClean="0"/>
              <a:t>8/24/2022</a:t>
            </a:fld>
            <a:endParaRPr lang="en-US"/>
          </a:p>
        </p:txBody>
      </p:sp>
      <p:sp>
        <p:nvSpPr>
          <p:cNvPr id="5" name="Footer Placeholder 4">
            <a:extLst>
              <a:ext uri="{FF2B5EF4-FFF2-40B4-BE49-F238E27FC236}">
                <a16:creationId xmlns:a16="http://schemas.microsoft.com/office/drawing/2014/main" id="{3897F245-DD12-7228-3E28-FE5F92310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3F16B-6F4E-5EA9-8A31-6913EFBF7703}"/>
              </a:ext>
            </a:extLst>
          </p:cNvPr>
          <p:cNvSpPr>
            <a:spLocks noGrp="1"/>
          </p:cNvSpPr>
          <p:nvPr>
            <p:ph type="sldNum" sz="quarter" idx="12"/>
          </p:nvPr>
        </p:nvSpPr>
        <p:spPr/>
        <p:txBody>
          <a:bodyPr/>
          <a:lstStyle/>
          <a:p>
            <a:fld id="{477481E7-AA60-5F4D-B75B-36AE311E1793}" type="slidenum">
              <a:rPr lang="en-US" smtClean="0"/>
              <a:t>‹#›</a:t>
            </a:fld>
            <a:endParaRPr lang="en-US"/>
          </a:p>
        </p:txBody>
      </p:sp>
    </p:spTree>
    <p:extLst>
      <p:ext uri="{BB962C8B-B14F-4D97-AF65-F5344CB8AC3E}">
        <p14:creationId xmlns:p14="http://schemas.microsoft.com/office/powerpoint/2010/main" val="7545653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25950-757E-9A4D-9472-A5394E416F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160DA3-01AD-BE4A-BBE3-CECD1CBAEA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9EE97D-8029-2D42-98D9-B6725695AB4E}"/>
              </a:ext>
            </a:extLst>
          </p:cNvPr>
          <p:cNvSpPr>
            <a:spLocks noGrp="1"/>
          </p:cNvSpPr>
          <p:nvPr>
            <p:ph type="dt" sz="half" idx="10"/>
          </p:nvPr>
        </p:nvSpPr>
        <p:spPr/>
        <p:txBody>
          <a:bodyPr/>
          <a:lstStyle/>
          <a:p>
            <a:fld id="{64839F42-2975-1B4A-B94A-13012559370B}" type="datetimeFigureOut">
              <a:rPr lang="en-US" smtClean="0"/>
              <a:t>8/24/2022</a:t>
            </a:fld>
            <a:endParaRPr lang="en-US"/>
          </a:p>
        </p:txBody>
      </p:sp>
      <p:sp>
        <p:nvSpPr>
          <p:cNvPr id="5" name="Footer Placeholder 4">
            <a:extLst>
              <a:ext uri="{FF2B5EF4-FFF2-40B4-BE49-F238E27FC236}">
                <a16:creationId xmlns:a16="http://schemas.microsoft.com/office/drawing/2014/main" id="{E44C81B1-4F58-064E-935E-94057A62B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E574E-466B-1D47-8D68-9F028F88D8EC}"/>
              </a:ext>
            </a:extLst>
          </p:cNvPr>
          <p:cNvSpPr>
            <a:spLocks noGrp="1"/>
          </p:cNvSpPr>
          <p:nvPr>
            <p:ph type="sldNum" sz="quarter" idx="12"/>
          </p:nvPr>
        </p:nvSpPr>
        <p:spPr/>
        <p:txBody>
          <a:bodyPr/>
          <a:lstStyle/>
          <a:p>
            <a:fld id="{D687C576-DD8B-5C4C-A8EB-FFBAE70A5FCB}" type="slidenum">
              <a:rPr lang="en-US" smtClean="0"/>
              <a:t>‹#›</a:t>
            </a:fld>
            <a:endParaRPr lang="en-US"/>
          </a:p>
        </p:txBody>
      </p:sp>
    </p:spTree>
    <p:extLst>
      <p:ext uri="{BB962C8B-B14F-4D97-AF65-F5344CB8AC3E}">
        <p14:creationId xmlns:p14="http://schemas.microsoft.com/office/powerpoint/2010/main" val="25156368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D6751-B627-7C43-B933-B2D775EA2C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93AEF8-ACC8-AB46-916E-96AA6C176E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001EE-688F-9B43-BD81-C0C0D3EBF380}"/>
              </a:ext>
            </a:extLst>
          </p:cNvPr>
          <p:cNvSpPr>
            <a:spLocks noGrp="1"/>
          </p:cNvSpPr>
          <p:nvPr>
            <p:ph type="dt" sz="half" idx="10"/>
          </p:nvPr>
        </p:nvSpPr>
        <p:spPr/>
        <p:txBody>
          <a:bodyPr/>
          <a:lstStyle/>
          <a:p>
            <a:fld id="{64839F42-2975-1B4A-B94A-13012559370B}" type="datetimeFigureOut">
              <a:rPr lang="en-US" smtClean="0"/>
              <a:t>8/24/2022</a:t>
            </a:fld>
            <a:endParaRPr lang="en-US"/>
          </a:p>
        </p:txBody>
      </p:sp>
      <p:sp>
        <p:nvSpPr>
          <p:cNvPr id="5" name="Footer Placeholder 4">
            <a:extLst>
              <a:ext uri="{FF2B5EF4-FFF2-40B4-BE49-F238E27FC236}">
                <a16:creationId xmlns:a16="http://schemas.microsoft.com/office/drawing/2014/main" id="{ADF63884-998B-AE4B-8570-366E5FB4C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9AF5F-8C35-1F49-B172-D4DBE73455BD}"/>
              </a:ext>
            </a:extLst>
          </p:cNvPr>
          <p:cNvSpPr>
            <a:spLocks noGrp="1"/>
          </p:cNvSpPr>
          <p:nvPr>
            <p:ph type="sldNum" sz="quarter" idx="12"/>
          </p:nvPr>
        </p:nvSpPr>
        <p:spPr/>
        <p:txBody>
          <a:bodyPr/>
          <a:lstStyle/>
          <a:p>
            <a:fld id="{D687C576-DD8B-5C4C-A8EB-FFBAE70A5FCB}" type="slidenum">
              <a:rPr lang="en-US" smtClean="0"/>
              <a:t>‹#›</a:t>
            </a:fld>
            <a:endParaRPr lang="en-US"/>
          </a:p>
        </p:txBody>
      </p:sp>
    </p:spTree>
    <p:extLst>
      <p:ext uri="{BB962C8B-B14F-4D97-AF65-F5344CB8AC3E}">
        <p14:creationId xmlns:p14="http://schemas.microsoft.com/office/powerpoint/2010/main" val="11200178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B66B7-AB4A-A846-8662-4ECEFC9E8B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28941B-0FE1-3C4B-98A6-908606F919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8EB96F-D17C-B84E-91A8-6BDBE701EE9D}"/>
              </a:ext>
            </a:extLst>
          </p:cNvPr>
          <p:cNvSpPr>
            <a:spLocks noGrp="1"/>
          </p:cNvSpPr>
          <p:nvPr>
            <p:ph type="dt" sz="half" idx="10"/>
          </p:nvPr>
        </p:nvSpPr>
        <p:spPr/>
        <p:txBody>
          <a:bodyPr/>
          <a:lstStyle/>
          <a:p>
            <a:fld id="{64839F42-2975-1B4A-B94A-13012559370B}" type="datetimeFigureOut">
              <a:rPr lang="en-US" smtClean="0"/>
              <a:t>8/24/2022</a:t>
            </a:fld>
            <a:endParaRPr lang="en-US"/>
          </a:p>
        </p:txBody>
      </p:sp>
      <p:sp>
        <p:nvSpPr>
          <p:cNvPr id="5" name="Footer Placeholder 4">
            <a:extLst>
              <a:ext uri="{FF2B5EF4-FFF2-40B4-BE49-F238E27FC236}">
                <a16:creationId xmlns:a16="http://schemas.microsoft.com/office/drawing/2014/main" id="{615E3E96-AB33-054C-85D0-F7A67A9F7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C58BB-A81E-8746-8E5E-0BF6785B1E82}"/>
              </a:ext>
            </a:extLst>
          </p:cNvPr>
          <p:cNvSpPr>
            <a:spLocks noGrp="1"/>
          </p:cNvSpPr>
          <p:nvPr>
            <p:ph type="sldNum" sz="quarter" idx="12"/>
          </p:nvPr>
        </p:nvSpPr>
        <p:spPr/>
        <p:txBody>
          <a:bodyPr/>
          <a:lstStyle/>
          <a:p>
            <a:fld id="{D687C576-DD8B-5C4C-A8EB-FFBAE70A5FCB}" type="slidenum">
              <a:rPr lang="en-US" smtClean="0"/>
              <a:t>‹#›</a:t>
            </a:fld>
            <a:endParaRPr lang="en-US"/>
          </a:p>
        </p:txBody>
      </p:sp>
    </p:spTree>
    <p:extLst>
      <p:ext uri="{BB962C8B-B14F-4D97-AF65-F5344CB8AC3E}">
        <p14:creationId xmlns:p14="http://schemas.microsoft.com/office/powerpoint/2010/main" val="10501948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4ADE-B005-904F-BB0A-66726E325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A24B96-295B-1248-AC0F-4068A6B4D9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726475-88AA-2F43-99F1-9C739021F0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70B00-2319-A048-B482-05662B6FC430}"/>
              </a:ext>
            </a:extLst>
          </p:cNvPr>
          <p:cNvSpPr>
            <a:spLocks noGrp="1"/>
          </p:cNvSpPr>
          <p:nvPr>
            <p:ph type="dt" sz="half" idx="10"/>
          </p:nvPr>
        </p:nvSpPr>
        <p:spPr/>
        <p:txBody>
          <a:bodyPr/>
          <a:lstStyle/>
          <a:p>
            <a:fld id="{64839F42-2975-1B4A-B94A-13012559370B}" type="datetimeFigureOut">
              <a:rPr lang="en-US" smtClean="0"/>
              <a:t>8/24/2022</a:t>
            </a:fld>
            <a:endParaRPr lang="en-US"/>
          </a:p>
        </p:txBody>
      </p:sp>
      <p:sp>
        <p:nvSpPr>
          <p:cNvPr id="6" name="Footer Placeholder 5">
            <a:extLst>
              <a:ext uri="{FF2B5EF4-FFF2-40B4-BE49-F238E27FC236}">
                <a16:creationId xmlns:a16="http://schemas.microsoft.com/office/drawing/2014/main" id="{2B8BA527-F4EA-E344-9DA8-41729F5DFD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51582F-1F7B-ED4C-A8C4-644193D1E369}"/>
              </a:ext>
            </a:extLst>
          </p:cNvPr>
          <p:cNvSpPr>
            <a:spLocks noGrp="1"/>
          </p:cNvSpPr>
          <p:nvPr>
            <p:ph type="sldNum" sz="quarter" idx="12"/>
          </p:nvPr>
        </p:nvSpPr>
        <p:spPr/>
        <p:txBody>
          <a:bodyPr/>
          <a:lstStyle/>
          <a:p>
            <a:fld id="{D687C576-DD8B-5C4C-A8EB-FFBAE70A5FCB}" type="slidenum">
              <a:rPr lang="en-US" smtClean="0"/>
              <a:t>‹#›</a:t>
            </a:fld>
            <a:endParaRPr lang="en-US"/>
          </a:p>
        </p:txBody>
      </p:sp>
    </p:spTree>
    <p:extLst>
      <p:ext uri="{BB962C8B-B14F-4D97-AF65-F5344CB8AC3E}">
        <p14:creationId xmlns:p14="http://schemas.microsoft.com/office/powerpoint/2010/main" val="30286401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0319D-2411-2B40-9A42-2EB5163D41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0CBB50-2280-0A43-8CAE-5E339CEF55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F342CC-5AE3-A441-94ED-356EA663F9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CD651E-E6AD-7741-AE68-BA1076AB79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1F5507-D417-0046-911D-19B677553B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CB7A42-B65D-1441-8A4F-68253A117698}"/>
              </a:ext>
            </a:extLst>
          </p:cNvPr>
          <p:cNvSpPr>
            <a:spLocks noGrp="1"/>
          </p:cNvSpPr>
          <p:nvPr>
            <p:ph type="dt" sz="half" idx="10"/>
          </p:nvPr>
        </p:nvSpPr>
        <p:spPr/>
        <p:txBody>
          <a:bodyPr/>
          <a:lstStyle/>
          <a:p>
            <a:fld id="{64839F42-2975-1B4A-B94A-13012559370B}" type="datetimeFigureOut">
              <a:rPr lang="en-US" smtClean="0"/>
              <a:t>8/24/2022</a:t>
            </a:fld>
            <a:endParaRPr lang="en-US"/>
          </a:p>
        </p:txBody>
      </p:sp>
      <p:sp>
        <p:nvSpPr>
          <p:cNvPr id="8" name="Footer Placeholder 7">
            <a:extLst>
              <a:ext uri="{FF2B5EF4-FFF2-40B4-BE49-F238E27FC236}">
                <a16:creationId xmlns:a16="http://schemas.microsoft.com/office/drawing/2014/main" id="{79595AD2-05F1-394D-9F7C-8D7B8537D8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14B864-A271-4341-9213-ED28EA683A43}"/>
              </a:ext>
            </a:extLst>
          </p:cNvPr>
          <p:cNvSpPr>
            <a:spLocks noGrp="1"/>
          </p:cNvSpPr>
          <p:nvPr>
            <p:ph type="sldNum" sz="quarter" idx="12"/>
          </p:nvPr>
        </p:nvSpPr>
        <p:spPr/>
        <p:txBody>
          <a:bodyPr/>
          <a:lstStyle/>
          <a:p>
            <a:fld id="{D687C576-DD8B-5C4C-A8EB-FFBAE70A5FCB}" type="slidenum">
              <a:rPr lang="en-US" smtClean="0"/>
              <a:t>‹#›</a:t>
            </a:fld>
            <a:endParaRPr lang="en-US"/>
          </a:p>
        </p:txBody>
      </p:sp>
    </p:spTree>
    <p:extLst>
      <p:ext uri="{BB962C8B-B14F-4D97-AF65-F5344CB8AC3E}">
        <p14:creationId xmlns:p14="http://schemas.microsoft.com/office/powerpoint/2010/main" val="3393396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B564834-CFD0-4EA2-B897-6CBE456ECA1D}" type="datetimeFigureOut">
              <a:rPr lang="zh-CN" altLang="en-US" smtClean="0"/>
              <a:t>2022/8/24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B2848E-B02F-4498-8F59-A001DCCBE5F4}" type="slidenum">
              <a:rPr lang="zh-CN" altLang="en-US" smtClean="0"/>
              <a:t>‹#›</a:t>
            </a:fld>
            <a:endParaRPr lang="zh-CN" altLang="en-US"/>
          </a:p>
        </p:txBody>
      </p:sp>
    </p:spTree>
    <p:extLst>
      <p:ext uri="{BB962C8B-B14F-4D97-AF65-F5344CB8AC3E}">
        <p14:creationId xmlns:p14="http://schemas.microsoft.com/office/powerpoint/2010/main" val="32621390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75A1-2A72-0A4D-9029-5E57D0CDBD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EFA327-051B-0B47-8150-328630E5E517}"/>
              </a:ext>
            </a:extLst>
          </p:cNvPr>
          <p:cNvSpPr>
            <a:spLocks noGrp="1"/>
          </p:cNvSpPr>
          <p:nvPr>
            <p:ph type="dt" sz="half" idx="10"/>
          </p:nvPr>
        </p:nvSpPr>
        <p:spPr/>
        <p:txBody>
          <a:bodyPr/>
          <a:lstStyle/>
          <a:p>
            <a:fld id="{64839F42-2975-1B4A-B94A-13012559370B}" type="datetimeFigureOut">
              <a:rPr lang="en-US" smtClean="0"/>
              <a:t>8/24/2022</a:t>
            </a:fld>
            <a:endParaRPr lang="en-US"/>
          </a:p>
        </p:txBody>
      </p:sp>
      <p:sp>
        <p:nvSpPr>
          <p:cNvPr id="4" name="Footer Placeholder 3">
            <a:extLst>
              <a:ext uri="{FF2B5EF4-FFF2-40B4-BE49-F238E27FC236}">
                <a16:creationId xmlns:a16="http://schemas.microsoft.com/office/drawing/2014/main" id="{6EF092E2-7B3C-5C4A-B80A-8EE74B5D30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B861EB-C821-4A41-B423-FFD5E4C17DE8}"/>
              </a:ext>
            </a:extLst>
          </p:cNvPr>
          <p:cNvSpPr>
            <a:spLocks noGrp="1"/>
          </p:cNvSpPr>
          <p:nvPr>
            <p:ph type="sldNum" sz="quarter" idx="12"/>
          </p:nvPr>
        </p:nvSpPr>
        <p:spPr/>
        <p:txBody>
          <a:bodyPr/>
          <a:lstStyle/>
          <a:p>
            <a:fld id="{D687C576-DD8B-5C4C-A8EB-FFBAE70A5FCB}" type="slidenum">
              <a:rPr lang="en-US" smtClean="0"/>
              <a:t>‹#›</a:t>
            </a:fld>
            <a:endParaRPr lang="en-US"/>
          </a:p>
        </p:txBody>
      </p:sp>
    </p:spTree>
    <p:extLst>
      <p:ext uri="{BB962C8B-B14F-4D97-AF65-F5344CB8AC3E}">
        <p14:creationId xmlns:p14="http://schemas.microsoft.com/office/powerpoint/2010/main" val="9619843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DD012-578F-E849-B66E-58DAA06231B7}"/>
              </a:ext>
            </a:extLst>
          </p:cNvPr>
          <p:cNvSpPr>
            <a:spLocks noGrp="1"/>
          </p:cNvSpPr>
          <p:nvPr>
            <p:ph type="dt" sz="half" idx="10"/>
          </p:nvPr>
        </p:nvSpPr>
        <p:spPr/>
        <p:txBody>
          <a:bodyPr/>
          <a:lstStyle/>
          <a:p>
            <a:fld id="{64839F42-2975-1B4A-B94A-13012559370B}" type="datetimeFigureOut">
              <a:rPr lang="en-US" smtClean="0"/>
              <a:t>8/24/2022</a:t>
            </a:fld>
            <a:endParaRPr lang="en-US"/>
          </a:p>
        </p:txBody>
      </p:sp>
      <p:sp>
        <p:nvSpPr>
          <p:cNvPr id="3" name="Footer Placeholder 2">
            <a:extLst>
              <a:ext uri="{FF2B5EF4-FFF2-40B4-BE49-F238E27FC236}">
                <a16:creationId xmlns:a16="http://schemas.microsoft.com/office/drawing/2014/main" id="{3C4E28F2-29DB-E34F-B6F7-4B9C0AF770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3046E-C1CD-674E-A675-991B5412B839}"/>
              </a:ext>
            </a:extLst>
          </p:cNvPr>
          <p:cNvSpPr>
            <a:spLocks noGrp="1"/>
          </p:cNvSpPr>
          <p:nvPr>
            <p:ph type="sldNum" sz="quarter" idx="12"/>
          </p:nvPr>
        </p:nvSpPr>
        <p:spPr/>
        <p:txBody>
          <a:bodyPr/>
          <a:lstStyle/>
          <a:p>
            <a:fld id="{D687C576-DD8B-5C4C-A8EB-FFBAE70A5FCB}" type="slidenum">
              <a:rPr lang="en-US" smtClean="0"/>
              <a:t>‹#›</a:t>
            </a:fld>
            <a:endParaRPr lang="en-US"/>
          </a:p>
        </p:txBody>
      </p:sp>
    </p:spTree>
    <p:extLst>
      <p:ext uri="{BB962C8B-B14F-4D97-AF65-F5344CB8AC3E}">
        <p14:creationId xmlns:p14="http://schemas.microsoft.com/office/powerpoint/2010/main" val="27344834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35EE1-8D57-5845-B681-FF0FA3C21A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A74CD-BDFA-1440-8088-92DEF90CBC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140A78-A82B-994F-9050-1B2169533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E9B385-E51C-4A4D-946E-777FFBEF841B}"/>
              </a:ext>
            </a:extLst>
          </p:cNvPr>
          <p:cNvSpPr>
            <a:spLocks noGrp="1"/>
          </p:cNvSpPr>
          <p:nvPr>
            <p:ph type="dt" sz="half" idx="10"/>
          </p:nvPr>
        </p:nvSpPr>
        <p:spPr/>
        <p:txBody>
          <a:bodyPr/>
          <a:lstStyle/>
          <a:p>
            <a:fld id="{64839F42-2975-1B4A-B94A-13012559370B}" type="datetimeFigureOut">
              <a:rPr lang="en-US" smtClean="0"/>
              <a:t>8/24/2022</a:t>
            </a:fld>
            <a:endParaRPr lang="en-US"/>
          </a:p>
        </p:txBody>
      </p:sp>
      <p:sp>
        <p:nvSpPr>
          <p:cNvPr id="6" name="Footer Placeholder 5">
            <a:extLst>
              <a:ext uri="{FF2B5EF4-FFF2-40B4-BE49-F238E27FC236}">
                <a16:creationId xmlns:a16="http://schemas.microsoft.com/office/drawing/2014/main" id="{4A38866B-CFB4-AA42-B554-984E79BFF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6958B-1DDE-7147-AB2F-A0FD50DE715F}"/>
              </a:ext>
            </a:extLst>
          </p:cNvPr>
          <p:cNvSpPr>
            <a:spLocks noGrp="1"/>
          </p:cNvSpPr>
          <p:nvPr>
            <p:ph type="sldNum" sz="quarter" idx="12"/>
          </p:nvPr>
        </p:nvSpPr>
        <p:spPr/>
        <p:txBody>
          <a:bodyPr/>
          <a:lstStyle/>
          <a:p>
            <a:fld id="{D687C576-DD8B-5C4C-A8EB-FFBAE70A5FCB}" type="slidenum">
              <a:rPr lang="en-US" smtClean="0"/>
              <a:t>‹#›</a:t>
            </a:fld>
            <a:endParaRPr lang="en-US"/>
          </a:p>
        </p:txBody>
      </p:sp>
    </p:spTree>
    <p:extLst>
      <p:ext uri="{BB962C8B-B14F-4D97-AF65-F5344CB8AC3E}">
        <p14:creationId xmlns:p14="http://schemas.microsoft.com/office/powerpoint/2010/main" val="24567738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B864A-0F51-3A4A-9276-7BAD9C909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618F9F-F6C7-1E40-992E-CE7FBB27D6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4F50AB-EBFD-DB4C-9160-1C19459477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44E4A6-26F0-964F-87F4-1957797513D0}"/>
              </a:ext>
            </a:extLst>
          </p:cNvPr>
          <p:cNvSpPr>
            <a:spLocks noGrp="1"/>
          </p:cNvSpPr>
          <p:nvPr>
            <p:ph type="dt" sz="half" idx="10"/>
          </p:nvPr>
        </p:nvSpPr>
        <p:spPr/>
        <p:txBody>
          <a:bodyPr/>
          <a:lstStyle/>
          <a:p>
            <a:fld id="{64839F42-2975-1B4A-B94A-13012559370B}" type="datetimeFigureOut">
              <a:rPr lang="en-US" smtClean="0"/>
              <a:t>8/24/2022</a:t>
            </a:fld>
            <a:endParaRPr lang="en-US"/>
          </a:p>
        </p:txBody>
      </p:sp>
      <p:sp>
        <p:nvSpPr>
          <p:cNvPr id="6" name="Footer Placeholder 5">
            <a:extLst>
              <a:ext uri="{FF2B5EF4-FFF2-40B4-BE49-F238E27FC236}">
                <a16:creationId xmlns:a16="http://schemas.microsoft.com/office/drawing/2014/main" id="{57991FF9-BB35-5E4D-9626-469FC1999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70BD44-5A90-684F-9EF1-9D54AF999C83}"/>
              </a:ext>
            </a:extLst>
          </p:cNvPr>
          <p:cNvSpPr>
            <a:spLocks noGrp="1"/>
          </p:cNvSpPr>
          <p:nvPr>
            <p:ph type="sldNum" sz="quarter" idx="12"/>
          </p:nvPr>
        </p:nvSpPr>
        <p:spPr/>
        <p:txBody>
          <a:bodyPr/>
          <a:lstStyle/>
          <a:p>
            <a:fld id="{D687C576-DD8B-5C4C-A8EB-FFBAE70A5FCB}" type="slidenum">
              <a:rPr lang="en-US" smtClean="0"/>
              <a:t>‹#›</a:t>
            </a:fld>
            <a:endParaRPr lang="en-US"/>
          </a:p>
        </p:txBody>
      </p:sp>
    </p:spTree>
    <p:extLst>
      <p:ext uri="{BB962C8B-B14F-4D97-AF65-F5344CB8AC3E}">
        <p14:creationId xmlns:p14="http://schemas.microsoft.com/office/powerpoint/2010/main" val="21755233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72E6-EC50-724B-AE92-8B39D0C75A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A8840-4386-EA4A-94DC-F61382B331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A3C085-333B-9E4B-8B9F-0CB6CF24DEA1}"/>
              </a:ext>
            </a:extLst>
          </p:cNvPr>
          <p:cNvSpPr>
            <a:spLocks noGrp="1"/>
          </p:cNvSpPr>
          <p:nvPr>
            <p:ph type="dt" sz="half" idx="10"/>
          </p:nvPr>
        </p:nvSpPr>
        <p:spPr/>
        <p:txBody>
          <a:bodyPr/>
          <a:lstStyle/>
          <a:p>
            <a:fld id="{64839F42-2975-1B4A-B94A-13012559370B}" type="datetimeFigureOut">
              <a:rPr lang="en-US" smtClean="0"/>
              <a:t>8/24/2022</a:t>
            </a:fld>
            <a:endParaRPr lang="en-US"/>
          </a:p>
        </p:txBody>
      </p:sp>
      <p:sp>
        <p:nvSpPr>
          <p:cNvPr id="5" name="Footer Placeholder 4">
            <a:extLst>
              <a:ext uri="{FF2B5EF4-FFF2-40B4-BE49-F238E27FC236}">
                <a16:creationId xmlns:a16="http://schemas.microsoft.com/office/drawing/2014/main" id="{37434BDA-10AE-D04A-9C69-E8F289D53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1ED0B3-97F2-3F49-B1CC-8B04FED7A1C3}"/>
              </a:ext>
            </a:extLst>
          </p:cNvPr>
          <p:cNvSpPr>
            <a:spLocks noGrp="1"/>
          </p:cNvSpPr>
          <p:nvPr>
            <p:ph type="sldNum" sz="quarter" idx="12"/>
          </p:nvPr>
        </p:nvSpPr>
        <p:spPr/>
        <p:txBody>
          <a:bodyPr/>
          <a:lstStyle/>
          <a:p>
            <a:fld id="{D687C576-DD8B-5C4C-A8EB-FFBAE70A5FCB}" type="slidenum">
              <a:rPr lang="en-US" smtClean="0"/>
              <a:t>‹#›</a:t>
            </a:fld>
            <a:endParaRPr lang="en-US"/>
          </a:p>
        </p:txBody>
      </p:sp>
    </p:spTree>
    <p:extLst>
      <p:ext uri="{BB962C8B-B14F-4D97-AF65-F5344CB8AC3E}">
        <p14:creationId xmlns:p14="http://schemas.microsoft.com/office/powerpoint/2010/main" val="41364960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84519-F116-AB4E-9070-50792DCDF2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9A3531-343A-1142-A8F4-C6E778D2B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83FBF-B245-4545-915D-75CE0F16E55D}"/>
              </a:ext>
            </a:extLst>
          </p:cNvPr>
          <p:cNvSpPr>
            <a:spLocks noGrp="1"/>
          </p:cNvSpPr>
          <p:nvPr>
            <p:ph type="dt" sz="half" idx="10"/>
          </p:nvPr>
        </p:nvSpPr>
        <p:spPr/>
        <p:txBody>
          <a:bodyPr/>
          <a:lstStyle/>
          <a:p>
            <a:fld id="{64839F42-2975-1B4A-B94A-13012559370B}" type="datetimeFigureOut">
              <a:rPr lang="en-US" smtClean="0"/>
              <a:t>8/24/2022</a:t>
            </a:fld>
            <a:endParaRPr lang="en-US"/>
          </a:p>
        </p:txBody>
      </p:sp>
      <p:sp>
        <p:nvSpPr>
          <p:cNvPr id="5" name="Footer Placeholder 4">
            <a:extLst>
              <a:ext uri="{FF2B5EF4-FFF2-40B4-BE49-F238E27FC236}">
                <a16:creationId xmlns:a16="http://schemas.microsoft.com/office/drawing/2014/main" id="{7E492715-2ABA-8C45-A6B3-585D98494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D143E-B4D6-3846-B631-F48554A347FA}"/>
              </a:ext>
            </a:extLst>
          </p:cNvPr>
          <p:cNvSpPr>
            <a:spLocks noGrp="1"/>
          </p:cNvSpPr>
          <p:nvPr>
            <p:ph type="sldNum" sz="quarter" idx="12"/>
          </p:nvPr>
        </p:nvSpPr>
        <p:spPr/>
        <p:txBody>
          <a:bodyPr/>
          <a:lstStyle/>
          <a:p>
            <a:fld id="{D687C576-DD8B-5C4C-A8EB-FFBAE70A5FCB}" type="slidenum">
              <a:rPr lang="en-US" smtClean="0"/>
              <a:t>‹#›</a:t>
            </a:fld>
            <a:endParaRPr lang="en-US"/>
          </a:p>
        </p:txBody>
      </p:sp>
    </p:spTree>
    <p:extLst>
      <p:ext uri="{BB962C8B-B14F-4D97-AF65-F5344CB8AC3E}">
        <p14:creationId xmlns:p14="http://schemas.microsoft.com/office/powerpoint/2010/main" val="32492053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DE6C-4D83-8E55-BB12-3FF393105D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19C3BB-7BD1-DE53-6A56-9724474EA7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53325-945F-99FD-20F2-06B01D62F003}"/>
              </a:ext>
            </a:extLst>
          </p:cNvPr>
          <p:cNvSpPr>
            <a:spLocks noGrp="1"/>
          </p:cNvSpPr>
          <p:nvPr>
            <p:ph type="dt" sz="half" idx="10"/>
          </p:nvPr>
        </p:nvSpPr>
        <p:spPr/>
        <p:txBody>
          <a:bodyPr/>
          <a:lstStyle/>
          <a:p>
            <a:fld id="{FD9F41AE-400F-4B28-A333-FBC85DFF127C}" type="datetimeFigureOut">
              <a:rPr lang="en-IE" smtClean="0"/>
              <a:t>24/08/2022</a:t>
            </a:fld>
            <a:endParaRPr lang="en-IE"/>
          </a:p>
        </p:txBody>
      </p:sp>
      <p:sp>
        <p:nvSpPr>
          <p:cNvPr id="5" name="Footer Placeholder 4">
            <a:extLst>
              <a:ext uri="{FF2B5EF4-FFF2-40B4-BE49-F238E27FC236}">
                <a16:creationId xmlns:a16="http://schemas.microsoft.com/office/drawing/2014/main" id="{AC75D26D-02FD-C4F1-6D48-BDEF90ACE75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C70A311-1205-2005-5E5D-EB3683D33C7F}"/>
              </a:ext>
            </a:extLst>
          </p:cNvPr>
          <p:cNvSpPr>
            <a:spLocks noGrp="1"/>
          </p:cNvSpPr>
          <p:nvPr>
            <p:ph type="sldNum" sz="quarter" idx="12"/>
          </p:nvPr>
        </p:nvSpPr>
        <p:spPr/>
        <p:txBody>
          <a:bodyPr/>
          <a:lstStyle/>
          <a:p>
            <a:fld id="{E5B528F4-6B96-4B87-89C6-98CAF4D085FF}" type="slidenum">
              <a:rPr lang="en-IE" smtClean="0"/>
              <a:t>‹#›</a:t>
            </a:fld>
            <a:endParaRPr lang="en-IE"/>
          </a:p>
        </p:txBody>
      </p:sp>
    </p:spTree>
    <p:extLst>
      <p:ext uri="{BB962C8B-B14F-4D97-AF65-F5344CB8AC3E}">
        <p14:creationId xmlns:p14="http://schemas.microsoft.com/office/powerpoint/2010/main" val="35974589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69FFC-80FE-C51D-FE04-D929C744E1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3123A3-DB70-DDA6-EB07-9F8A77C7D8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3F2E2-ACDF-4FB7-E887-4EA699CD0BDF}"/>
              </a:ext>
            </a:extLst>
          </p:cNvPr>
          <p:cNvSpPr>
            <a:spLocks noGrp="1"/>
          </p:cNvSpPr>
          <p:nvPr>
            <p:ph type="dt" sz="half" idx="10"/>
          </p:nvPr>
        </p:nvSpPr>
        <p:spPr/>
        <p:txBody>
          <a:bodyPr/>
          <a:lstStyle/>
          <a:p>
            <a:fld id="{FD9F41AE-400F-4B28-A333-FBC85DFF127C}" type="datetimeFigureOut">
              <a:rPr lang="en-IE" smtClean="0"/>
              <a:t>24/08/2022</a:t>
            </a:fld>
            <a:endParaRPr lang="en-IE"/>
          </a:p>
        </p:txBody>
      </p:sp>
      <p:sp>
        <p:nvSpPr>
          <p:cNvPr id="5" name="Footer Placeholder 4">
            <a:extLst>
              <a:ext uri="{FF2B5EF4-FFF2-40B4-BE49-F238E27FC236}">
                <a16:creationId xmlns:a16="http://schemas.microsoft.com/office/drawing/2014/main" id="{58C45822-5ADF-B7C6-5E37-BABFB6C7DC5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1372B4B-AA28-D0E8-29E4-DD75D936319B}"/>
              </a:ext>
            </a:extLst>
          </p:cNvPr>
          <p:cNvSpPr>
            <a:spLocks noGrp="1"/>
          </p:cNvSpPr>
          <p:nvPr>
            <p:ph type="sldNum" sz="quarter" idx="12"/>
          </p:nvPr>
        </p:nvSpPr>
        <p:spPr/>
        <p:txBody>
          <a:bodyPr/>
          <a:lstStyle/>
          <a:p>
            <a:fld id="{E5B528F4-6B96-4B87-89C6-98CAF4D085FF}" type="slidenum">
              <a:rPr lang="en-IE" smtClean="0"/>
              <a:t>‹#›</a:t>
            </a:fld>
            <a:endParaRPr lang="en-IE"/>
          </a:p>
        </p:txBody>
      </p:sp>
    </p:spTree>
    <p:extLst>
      <p:ext uri="{BB962C8B-B14F-4D97-AF65-F5344CB8AC3E}">
        <p14:creationId xmlns:p14="http://schemas.microsoft.com/office/powerpoint/2010/main" val="6335117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BA7A7-0A4A-B9D1-02DF-D81057351E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3C5D4E-7976-FA44-BADB-255CE839E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39977A-54DA-1371-CCFB-8338D3F98A48}"/>
              </a:ext>
            </a:extLst>
          </p:cNvPr>
          <p:cNvSpPr>
            <a:spLocks noGrp="1"/>
          </p:cNvSpPr>
          <p:nvPr>
            <p:ph type="dt" sz="half" idx="10"/>
          </p:nvPr>
        </p:nvSpPr>
        <p:spPr/>
        <p:txBody>
          <a:bodyPr/>
          <a:lstStyle/>
          <a:p>
            <a:fld id="{FD9F41AE-400F-4B28-A333-FBC85DFF127C}" type="datetimeFigureOut">
              <a:rPr lang="en-IE" smtClean="0"/>
              <a:t>24/08/2022</a:t>
            </a:fld>
            <a:endParaRPr lang="en-IE"/>
          </a:p>
        </p:txBody>
      </p:sp>
      <p:sp>
        <p:nvSpPr>
          <p:cNvPr id="5" name="Footer Placeholder 4">
            <a:extLst>
              <a:ext uri="{FF2B5EF4-FFF2-40B4-BE49-F238E27FC236}">
                <a16:creationId xmlns:a16="http://schemas.microsoft.com/office/drawing/2014/main" id="{C2177666-2A7A-852D-3886-4A710A0DDAB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8E0BE82-E2E3-C1F3-C4E5-6F731909C714}"/>
              </a:ext>
            </a:extLst>
          </p:cNvPr>
          <p:cNvSpPr>
            <a:spLocks noGrp="1"/>
          </p:cNvSpPr>
          <p:nvPr>
            <p:ph type="sldNum" sz="quarter" idx="12"/>
          </p:nvPr>
        </p:nvSpPr>
        <p:spPr/>
        <p:txBody>
          <a:bodyPr/>
          <a:lstStyle/>
          <a:p>
            <a:fld id="{E5B528F4-6B96-4B87-89C6-98CAF4D085FF}" type="slidenum">
              <a:rPr lang="en-IE" smtClean="0"/>
              <a:t>‹#›</a:t>
            </a:fld>
            <a:endParaRPr lang="en-IE"/>
          </a:p>
        </p:txBody>
      </p:sp>
    </p:spTree>
    <p:extLst>
      <p:ext uri="{BB962C8B-B14F-4D97-AF65-F5344CB8AC3E}">
        <p14:creationId xmlns:p14="http://schemas.microsoft.com/office/powerpoint/2010/main" val="27556229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F64B-A252-4549-051E-DB629CA4CC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2E263-8F65-3139-B763-C6C74F32FC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4C54F7-9332-06BB-C606-7640DC037D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7783A1-818C-9DD6-095E-62D76D0E6AB8}"/>
              </a:ext>
            </a:extLst>
          </p:cNvPr>
          <p:cNvSpPr>
            <a:spLocks noGrp="1"/>
          </p:cNvSpPr>
          <p:nvPr>
            <p:ph type="dt" sz="half" idx="10"/>
          </p:nvPr>
        </p:nvSpPr>
        <p:spPr/>
        <p:txBody>
          <a:bodyPr/>
          <a:lstStyle/>
          <a:p>
            <a:fld id="{FD9F41AE-400F-4B28-A333-FBC85DFF127C}" type="datetimeFigureOut">
              <a:rPr lang="en-IE" smtClean="0"/>
              <a:t>24/08/2022</a:t>
            </a:fld>
            <a:endParaRPr lang="en-IE"/>
          </a:p>
        </p:txBody>
      </p:sp>
      <p:sp>
        <p:nvSpPr>
          <p:cNvPr id="6" name="Footer Placeholder 5">
            <a:extLst>
              <a:ext uri="{FF2B5EF4-FFF2-40B4-BE49-F238E27FC236}">
                <a16:creationId xmlns:a16="http://schemas.microsoft.com/office/drawing/2014/main" id="{3D352447-3BE4-BCDB-9932-1BC43CF55D9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7941523-CA14-FBF6-500C-6EA8E3A8AA3D}"/>
              </a:ext>
            </a:extLst>
          </p:cNvPr>
          <p:cNvSpPr>
            <a:spLocks noGrp="1"/>
          </p:cNvSpPr>
          <p:nvPr>
            <p:ph type="sldNum" sz="quarter" idx="12"/>
          </p:nvPr>
        </p:nvSpPr>
        <p:spPr/>
        <p:txBody>
          <a:bodyPr/>
          <a:lstStyle/>
          <a:p>
            <a:fld id="{E5B528F4-6B96-4B87-89C6-98CAF4D085FF}" type="slidenum">
              <a:rPr lang="en-IE" smtClean="0"/>
              <a:t>‹#›</a:t>
            </a:fld>
            <a:endParaRPr lang="en-IE"/>
          </a:p>
        </p:txBody>
      </p:sp>
    </p:spTree>
    <p:extLst>
      <p:ext uri="{BB962C8B-B14F-4D97-AF65-F5344CB8AC3E}">
        <p14:creationId xmlns:p14="http://schemas.microsoft.com/office/powerpoint/2010/main" val="829182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C97CB8-CFC7-558F-4E14-803F858BD0F5}"/>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E9047FE5-FC55-CBDD-2B5C-BB7F327777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13D99A37-AF54-692C-01DF-D2A9C2B5682E}"/>
              </a:ext>
            </a:extLst>
          </p:cNvPr>
          <p:cNvSpPr>
            <a:spLocks noGrp="1"/>
          </p:cNvSpPr>
          <p:nvPr>
            <p:ph type="dt" sz="half" idx="10"/>
          </p:nvPr>
        </p:nvSpPr>
        <p:spPr/>
        <p:txBody>
          <a:bodyPr/>
          <a:lstStyle/>
          <a:p>
            <a:fld id="{82808D6A-212A-7946-AFB5-B8C048501516}" type="datetimeFigureOut">
              <a:rPr kumimoji="1" lang="zh-CN" altLang="en-US" smtClean="0"/>
              <a:t>2022/8/24</a:t>
            </a:fld>
            <a:endParaRPr kumimoji="1" lang="zh-CN" altLang="en-US"/>
          </a:p>
        </p:txBody>
      </p:sp>
      <p:sp>
        <p:nvSpPr>
          <p:cNvPr id="5" name="页脚占位符 4">
            <a:extLst>
              <a:ext uri="{FF2B5EF4-FFF2-40B4-BE49-F238E27FC236}">
                <a16:creationId xmlns:a16="http://schemas.microsoft.com/office/drawing/2014/main" id="{54E8D035-7C45-F9EC-8F95-6C43CAB6E4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FC2D542-8590-5E1B-D9CB-FFCC7F5CF843}"/>
              </a:ext>
            </a:extLst>
          </p:cNvPr>
          <p:cNvSpPr>
            <a:spLocks noGrp="1"/>
          </p:cNvSpPr>
          <p:nvPr>
            <p:ph type="sldNum" sz="quarter" idx="12"/>
          </p:nvPr>
        </p:nvSpPr>
        <p:spPr/>
        <p:txBody>
          <a:bodyPr/>
          <a:lstStyle/>
          <a:p>
            <a:fld id="{D6FA8E34-A190-7F4D-9015-7870CD9F894A}" type="slidenum">
              <a:rPr kumimoji="1" lang="zh-CN" altLang="en-US" smtClean="0"/>
              <a:t>‹#›</a:t>
            </a:fld>
            <a:endParaRPr kumimoji="1" lang="zh-CN" altLang="en-US"/>
          </a:p>
        </p:txBody>
      </p:sp>
    </p:spTree>
    <p:extLst>
      <p:ext uri="{BB962C8B-B14F-4D97-AF65-F5344CB8AC3E}">
        <p14:creationId xmlns:p14="http://schemas.microsoft.com/office/powerpoint/2010/main" val="21337845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D61E-2FB4-7E7E-144E-BE6299CA63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EAB1B-6AF1-47ED-8A78-C2AD6DB850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A622B9-FFB0-63F5-C1AB-03415448FB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00A2F9-C14F-255F-A215-4F61D707E1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06A733-5F0D-C39F-C038-13AA45EC7E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7BDED9-F0DC-0752-7A8A-A071898060B1}"/>
              </a:ext>
            </a:extLst>
          </p:cNvPr>
          <p:cNvSpPr>
            <a:spLocks noGrp="1"/>
          </p:cNvSpPr>
          <p:nvPr>
            <p:ph type="dt" sz="half" idx="10"/>
          </p:nvPr>
        </p:nvSpPr>
        <p:spPr/>
        <p:txBody>
          <a:bodyPr/>
          <a:lstStyle/>
          <a:p>
            <a:fld id="{FD9F41AE-400F-4B28-A333-FBC85DFF127C}" type="datetimeFigureOut">
              <a:rPr lang="en-IE" smtClean="0"/>
              <a:t>24/08/2022</a:t>
            </a:fld>
            <a:endParaRPr lang="en-IE"/>
          </a:p>
        </p:txBody>
      </p:sp>
      <p:sp>
        <p:nvSpPr>
          <p:cNvPr id="8" name="Footer Placeholder 7">
            <a:extLst>
              <a:ext uri="{FF2B5EF4-FFF2-40B4-BE49-F238E27FC236}">
                <a16:creationId xmlns:a16="http://schemas.microsoft.com/office/drawing/2014/main" id="{CE82C06F-EA2C-5114-0D1D-3EC9124A86C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65162861-10E0-8BC7-8CC6-0A15E62E6645}"/>
              </a:ext>
            </a:extLst>
          </p:cNvPr>
          <p:cNvSpPr>
            <a:spLocks noGrp="1"/>
          </p:cNvSpPr>
          <p:nvPr>
            <p:ph type="sldNum" sz="quarter" idx="12"/>
          </p:nvPr>
        </p:nvSpPr>
        <p:spPr/>
        <p:txBody>
          <a:bodyPr/>
          <a:lstStyle/>
          <a:p>
            <a:fld id="{E5B528F4-6B96-4B87-89C6-98CAF4D085FF}" type="slidenum">
              <a:rPr lang="en-IE" smtClean="0"/>
              <a:t>‹#›</a:t>
            </a:fld>
            <a:endParaRPr lang="en-IE"/>
          </a:p>
        </p:txBody>
      </p:sp>
    </p:spTree>
    <p:extLst>
      <p:ext uri="{BB962C8B-B14F-4D97-AF65-F5344CB8AC3E}">
        <p14:creationId xmlns:p14="http://schemas.microsoft.com/office/powerpoint/2010/main" val="16402977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0466-A6EE-B881-199D-C1D1CEFC16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1BD3F3-7EC0-95A8-B559-AC1912ECF512}"/>
              </a:ext>
            </a:extLst>
          </p:cNvPr>
          <p:cNvSpPr>
            <a:spLocks noGrp="1"/>
          </p:cNvSpPr>
          <p:nvPr>
            <p:ph type="dt" sz="half" idx="10"/>
          </p:nvPr>
        </p:nvSpPr>
        <p:spPr/>
        <p:txBody>
          <a:bodyPr/>
          <a:lstStyle/>
          <a:p>
            <a:fld id="{FD9F41AE-400F-4B28-A333-FBC85DFF127C}" type="datetimeFigureOut">
              <a:rPr lang="en-IE" smtClean="0"/>
              <a:t>24/08/2022</a:t>
            </a:fld>
            <a:endParaRPr lang="en-IE"/>
          </a:p>
        </p:txBody>
      </p:sp>
      <p:sp>
        <p:nvSpPr>
          <p:cNvPr id="4" name="Footer Placeholder 3">
            <a:extLst>
              <a:ext uri="{FF2B5EF4-FFF2-40B4-BE49-F238E27FC236}">
                <a16:creationId xmlns:a16="http://schemas.microsoft.com/office/drawing/2014/main" id="{EA4C6AB6-4039-446C-8D67-A26919AF101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341A387-689E-64F8-54F6-677C7BD7A42D}"/>
              </a:ext>
            </a:extLst>
          </p:cNvPr>
          <p:cNvSpPr>
            <a:spLocks noGrp="1"/>
          </p:cNvSpPr>
          <p:nvPr>
            <p:ph type="sldNum" sz="quarter" idx="12"/>
          </p:nvPr>
        </p:nvSpPr>
        <p:spPr/>
        <p:txBody>
          <a:bodyPr/>
          <a:lstStyle/>
          <a:p>
            <a:fld id="{E5B528F4-6B96-4B87-89C6-98CAF4D085FF}" type="slidenum">
              <a:rPr lang="en-IE" smtClean="0"/>
              <a:t>‹#›</a:t>
            </a:fld>
            <a:endParaRPr lang="en-IE"/>
          </a:p>
        </p:txBody>
      </p:sp>
    </p:spTree>
    <p:extLst>
      <p:ext uri="{BB962C8B-B14F-4D97-AF65-F5344CB8AC3E}">
        <p14:creationId xmlns:p14="http://schemas.microsoft.com/office/powerpoint/2010/main" val="410939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D1CA5F-85D5-C411-F031-011C40B619DF}"/>
              </a:ext>
            </a:extLst>
          </p:cNvPr>
          <p:cNvSpPr>
            <a:spLocks noGrp="1"/>
          </p:cNvSpPr>
          <p:nvPr>
            <p:ph type="dt" sz="half" idx="10"/>
          </p:nvPr>
        </p:nvSpPr>
        <p:spPr/>
        <p:txBody>
          <a:bodyPr/>
          <a:lstStyle/>
          <a:p>
            <a:fld id="{FD9F41AE-400F-4B28-A333-FBC85DFF127C}" type="datetimeFigureOut">
              <a:rPr lang="en-IE" smtClean="0"/>
              <a:t>24/08/2022</a:t>
            </a:fld>
            <a:endParaRPr lang="en-IE"/>
          </a:p>
        </p:txBody>
      </p:sp>
      <p:sp>
        <p:nvSpPr>
          <p:cNvPr id="3" name="Footer Placeholder 2">
            <a:extLst>
              <a:ext uri="{FF2B5EF4-FFF2-40B4-BE49-F238E27FC236}">
                <a16:creationId xmlns:a16="http://schemas.microsoft.com/office/drawing/2014/main" id="{27AA68B6-C274-17D0-AC83-A96FC967F687}"/>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07656A54-EAF1-335B-48A8-A4FB16F75A2D}"/>
              </a:ext>
            </a:extLst>
          </p:cNvPr>
          <p:cNvSpPr>
            <a:spLocks noGrp="1"/>
          </p:cNvSpPr>
          <p:nvPr>
            <p:ph type="sldNum" sz="quarter" idx="12"/>
          </p:nvPr>
        </p:nvSpPr>
        <p:spPr/>
        <p:txBody>
          <a:bodyPr/>
          <a:lstStyle/>
          <a:p>
            <a:fld id="{E5B528F4-6B96-4B87-89C6-98CAF4D085FF}" type="slidenum">
              <a:rPr lang="en-IE" smtClean="0"/>
              <a:t>‹#›</a:t>
            </a:fld>
            <a:endParaRPr lang="en-IE"/>
          </a:p>
        </p:txBody>
      </p:sp>
    </p:spTree>
    <p:extLst>
      <p:ext uri="{BB962C8B-B14F-4D97-AF65-F5344CB8AC3E}">
        <p14:creationId xmlns:p14="http://schemas.microsoft.com/office/powerpoint/2010/main" val="29219344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8961-83EF-57AB-BA95-36A03F5436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03E612-4560-B6D5-441F-3EC9774B7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59E65D-DFCE-1B63-99E7-2D7C072F1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70D45F-4486-E121-E07F-A6DA718D86F0}"/>
              </a:ext>
            </a:extLst>
          </p:cNvPr>
          <p:cNvSpPr>
            <a:spLocks noGrp="1"/>
          </p:cNvSpPr>
          <p:nvPr>
            <p:ph type="dt" sz="half" idx="10"/>
          </p:nvPr>
        </p:nvSpPr>
        <p:spPr/>
        <p:txBody>
          <a:bodyPr/>
          <a:lstStyle/>
          <a:p>
            <a:fld id="{FD9F41AE-400F-4B28-A333-FBC85DFF127C}" type="datetimeFigureOut">
              <a:rPr lang="en-IE" smtClean="0"/>
              <a:t>24/08/2022</a:t>
            </a:fld>
            <a:endParaRPr lang="en-IE"/>
          </a:p>
        </p:txBody>
      </p:sp>
      <p:sp>
        <p:nvSpPr>
          <p:cNvPr id="6" name="Footer Placeholder 5">
            <a:extLst>
              <a:ext uri="{FF2B5EF4-FFF2-40B4-BE49-F238E27FC236}">
                <a16:creationId xmlns:a16="http://schemas.microsoft.com/office/drawing/2014/main" id="{4ACD4D09-76C3-DA5A-A6DA-49A2166D483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7864616-B10B-0BC8-B826-2F1E0BC59BD6}"/>
              </a:ext>
            </a:extLst>
          </p:cNvPr>
          <p:cNvSpPr>
            <a:spLocks noGrp="1"/>
          </p:cNvSpPr>
          <p:nvPr>
            <p:ph type="sldNum" sz="quarter" idx="12"/>
          </p:nvPr>
        </p:nvSpPr>
        <p:spPr/>
        <p:txBody>
          <a:bodyPr/>
          <a:lstStyle/>
          <a:p>
            <a:fld id="{E5B528F4-6B96-4B87-89C6-98CAF4D085FF}" type="slidenum">
              <a:rPr lang="en-IE" smtClean="0"/>
              <a:t>‹#›</a:t>
            </a:fld>
            <a:endParaRPr lang="en-IE"/>
          </a:p>
        </p:txBody>
      </p:sp>
    </p:spTree>
    <p:extLst>
      <p:ext uri="{BB962C8B-B14F-4D97-AF65-F5344CB8AC3E}">
        <p14:creationId xmlns:p14="http://schemas.microsoft.com/office/powerpoint/2010/main" val="26121302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D1E58-3FED-8DDA-58A0-10F40A586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ACF603-E294-D099-33B1-DF547314AF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3B7C29-9F2F-0F5E-1D4C-37A616F12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0206FD-F448-CA3F-6E72-8732CE84832A}"/>
              </a:ext>
            </a:extLst>
          </p:cNvPr>
          <p:cNvSpPr>
            <a:spLocks noGrp="1"/>
          </p:cNvSpPr>
          <p:nvPr>
            <p:ph type="dt" sz="half" idx="10"/>
          </p:nvPr>
        </p:nvSpPr>
        <p:spPr/>
        <p:txBody>
          <a:bodyPr/>
          <a:lstStyle/>
          <a:p>
            <a:fld id="{FD9F41AE-400F-4B28-A333-FBC85DFF127C}" type="datetimeFigureOut">
              <a:rPr lang="en-IE" smtClean="0"/>
              <a:t>24/08/2022</a:t>
            </a:fld>
            <a:endParaRPr lang="en-IE"/>
          </a:p>
        </p:txBody>
      </p:sp>
      <p:sp>
        <p:nvSpPr>
          <p:cNvPr id="6" name="Footer Placeholder 5">
            <a:extLst>
              <a:ext uri="{FF2B5EF4-FFF2-40B4-BE49-F238E27FC236}">
                <a16:creationId xmlns:a16="http://schemas.microsoft.com/office/drawing/2014/main" id="{486C2EA2-7D6A-6545-0A92-3EC4CFC627D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748846D-FB9C-46FC-797D-342CFE316696}"/>
              </a:ext>
            </a:extLst>
          </p:cNvPr>
          <p:cNvSpPr>
            <a:spLocks noGrp="1"/>
          </p:cNvSpPr>
          <p:nvPr>
            <p:ph type="sldNum" sz="quarter" idx="12"/>
          </p:nvPr>
        </p:nvSpPr>
        <p:spPr/>
        <p:txBody>
          <a:bodyPr/>
          <a:lstStyle/>
          <a:p>
            <a:fld id="{E5B528F4-6B96-4B87-89C6-98CAF4D085FF}" type="slidenum">
              <a:rPr lang="en-IE" smtClean="0"/>
              <a:t>‹#›</a:t>
            </a:fld>
            <a:endParaRPr lang="en-IE"/>
          </a:p>
        </p:txBody>
      </p:sp>
    </p:spTree>
    <p:extLst>
      <p:ext uri="{BB962C8B-B14F-4D97-AF65-F5344CB8AC3E}">
        <p14:creationId xmlns:p14="http://schemas.microsoft.com/office/powerpoint/2010/main" val="237124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FB09D-07EE-A1A5-EFE8-78B5F4D8DA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7DD859-5F46-4F8E-F895-E2D70EDA19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0EE0E-298F-A376-93B9-FFBCF0E0AA02}"/>
              </a:ext>
            </a:extLst>
          </p:cNvPr>
          <p:cNvSpPr>
            <a:spLocks noGrp="1"/>
          </p:cNvSpPr>
          <p:nvPr>
            <p:ph type="dt" sz="half" idx="10"/>
          </p:nvPr>
        </p:nvSpPr>
        <p:spPr/>
        <p:txBody>
          <a:bodyPr/>
          <a:lstStyle/>
          <a:p>
            <a:fld id="{FD9F41AE-400F-4B28-A333-FBC85DFF127C}" type="datetimeFigureOut">
              <a:rPr lang="en-IE" smtClean="0"/>
              <a:t>24/08/2022</a:t>
            </a:fld>
            <a:endParaRPr lang="en-IE"/>
          </a:p>
        </p:txBody>
      </p:sp>
      <p:sp>
        <p:nvSpPr>
          <p:cNvPr id="5" name="Footer Placeholder 4">
            <a:extLst>
              <a:ext uri="{FF2B5EF4-FFF2-40B4-BE49-F238E27FC236}">
                <a16:creationId xmlns:a16="http://schemas.microsoft.com/office/drawing/2014/main" id="{C3D01529-65C4-137C-3687-1AAE73B7DAE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6859965-8A7F-B9AB-67C1-BA086B862BDF}"/>
              </a:ext>
            </a:extLst>
          </p:cNvPr>
          <p:cNvSpPr>
            <a:spLocks noGrp="1"/>
          </p:cNvSpPr>
          <p:nvPr>
            <p:ph type="sldNum" sz="quarter" idx="12"/>
          </p:nvPr>
        </p:nvSpPr>
        <p:spPr/>
        <p:txBody>
          <a:bodyPr/>
          <a:lstStyle/>
          <a:p>
            <a:fld id="{E5B528F4-6B96-4B87-89C6-98CAF4D085FF}" type="slidenum">
              <a:rPr lang="en-IE" smtClean="0"/>
              <a:t>‹#›</a:t>
            </a:fld>
            <a:endParaRPr lang="en-IE"/>
          </a:p>
        </p:txBody>
      </p:sp>
    </p:spTree>
    <p:extLst>
      <p:ext uri="{BB962C8B-B14F-4D97-AF65-F5344CB8AC3E}">
        <p14:creationId xmlns:p14="http://schemas.microsoft.com/office/powerpoint/2010/main" val="10603474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044F56-A855-7805-4AD8-8AE3B3F4DF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D398D0-AF64-081F-E36B-DA0E20F389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960A8-9D40-CD3E-29C2-1EFA1EFC90E1}"/>
              </a:ext>
            </a:extLst>
          </p:cNvPr>
          <p:cNvSpPr>
            <a:spLocks noGrp="1"/>
          </p:cNvSpPr>
          <p:nvPr>
            <p:ph type="dt" sz="half" idx="10"/>
          </p:nvPr>
        </p:nvSpPr>
        <p:spPr/>
        <p:txBody>
          <a:bodyPr/>
          <a:lstStyle/>
          <a:p>
            <a:fld id="{FD9F41AE-400F-4B28-A333-FBC85DFF127C}" type="datetimeFigureOut">
              <a:rPr lang="en-IE" smtClean="0"/>
              <a:t>24/08/2022</a:t>
            </a:fld>
            <a:endParaRPr lang="en-IE"/>
          </a:p>
        </p:txBody>
      </p:sp>
      <p:sp>
        <p:nvSpPr>
          <p:cNvPr id="5" name="Footer Placeholder 4">
            <a:extLst>
              <a:ext uri="{FF2B5EF4-FFF2-40B4-BE49-F238E27FC236}">
                <a16:creationId xmlns:a16="http://schemas.microsoft.com/office/drawing/2014/main" id="{A70A1035-79A7-A16A-23D3-3C90E8FB043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D7F202-9B14-CC8E-5F93-8EC82E51BB3A}"/>
              </a:ext>
            </a:extLst>
          </p:cNvPr>
          <p:cNvSpPr>
            <a:spLocks noGrp="1"/>
          </p:cNvSpPr>
          <p:nvPr>
            <p:ph type="sldNum" sz="quarter" idx="12"/>
          </p:nvPr>
        </p:nvSpPr>
        <p:spPr/>
        <p:txBody>
          <a:bodyPr/>
          <a:lstStyle/>
          <a:p>
            <a:fld id="{E5B528F4-6B96-4B87-89C6-98CAF4D085FF}" type="slidenum">
              <a:rPr lang="en-IE" smtClean="0"/>
              <a:t>‹#›</a:t>
            </a:fld>
            <a:endParaRPr lang="en-IE"/>
          </a:p>
        </p:txBody>
      </p:sp>
    </p:spTree>
    <p:extLst>
      <p:ext uri="{BB962C8B-B14F-4D97-AF65-F5344CB8AC3E}">
        <p14:creationId xmlns:p14="http://schemas.microsoft.com/office/powerpoint/2010/main" val="9250368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532C-CF42-714A-9338-45B0BBEB5C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9B7EE4-D7A6-0343-8379-C5AC7E4CFF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617777-B7E4-A64F-B56D-D5E10C62BEDC}"/>
              </a:ext>
            </a:extLst>
          </p:cNvPr>
          <p:cNvSpPr>
            <a:spLocks noGrp="1"/>
          </p:cNvSpPr>
          <p:nvPr>
            <p:ph type="dt" sz="half" idx="10"/>
          </p:nvPr>
        </p:nvSpPr>
        <p:spPr/>
        <p:txBody>
          <a:bodyPr/>
          <a:lstStyle/>
          <a:p>
            <a:fld id="{E007AB6C-874D-6B41-AD28-CB339C845205}" type="datetime1">
              <a:rPr lang="en-US" smtClean="0"/>
              <a:t>8/24/2022</a:t>
            </a:fld>
            <a:endParaRPr lang="en-US"/>
          </a:p>
        </p:txBody>
      </p:sp>
      <p:sp>
        <p:nvSpPr>
          <p:cNvPr id="5" name="Footer Placeholder 4">
            <a:extLst>
              <a:ext uri="{FF2B5EF4-FFF2-40B4-BE49-F238E27FC236}">
                <a16:creationId xmlns:a16="http://schemas.microsoft.com/office/drawing/2014/main" id="{42921398-9275-F94B-9EF0-ACE69870D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ACE36-288C-824F-9324-E827706405ED}"/>
              </a:ext>
            </a:extLst>
          </p:cNvPr>
          <p:cNvSpPr>
            <a:spLocks noGrp="1"/>
          </p:cNvSpPr>
          <p:nvPr>
            <p:ph type="sldNum" sz="quarter" idx="12"/>
          </p:nvPr>
        </p:nvSpPr>
        <p:spPr/>
        <p:txBody>
          <a:bodyPr/>
          <a:lstStyle/>
          <a:p>
            <a:fld id="{2E05B3E5-E00A-2641-A55C-63A07F56D641}" type="slidenum">
              <a:rPr lang="en-US" smtClean="0"/>
              <a:t>‹#›</a:t>
            </a:fld>
            <a:endParaRPr lang="en-US"/>
          </a:p>
        </p:txBody>
      </p:sp>
    </p:spTree>
    <p:extLst>
      <p:ext uri="{BB962C8B-B14F-4D97-AF65-F5344CB8AC3E}">
        <p14:creationId xmlns:p14="http://schemas.microsoft.com/office/powerpoint/2010/main" val="4951330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59C60-3D54-644C-9ADD-F430D3EFE5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647CF3-50DB-C647-8389-94420FE88F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70F43-4128-4940-8128-B00FEDA16CCF}"/>
              </a:ext>
            </a:extLst>
          </p:cNvPr>
          <p:cNvSpPr>
            <a:spLocks noGrp="1"/>
          </p:cNvSpPr>
          <p:nvPr>
            <p:ph type="dt" sz="half" idx="10"/>
          </p:nvPr>
        </p:nvSpPr>
        <p:spPr/>
        <p:txBody>
          <a:bodyPr/>
          <a:lstStyle/>
          <a:p>
            <a:fld id="{86B80C3E-370D-6E42-9CD8-0B5E015006D5}" type="datetime1">
              <a:rPr lang="en-US" smtClean="0"/>
              <a:t>8/24/2022</a:t>
            </a:fld>
            <a:endParaRPr lang="en-US"/>
          </a:p>
        </p:txBody>
      </p:sp>
      <p:sp>
        <p:nvSpPr>
          <p:cNvPr id="5" name="Footer Placeholder 4">
            <a:extLst>
              <a:ext uri="{FF2B5EF4-FFF2-40B4-BE49-F238E27FC236}">
                <a16:creationId xmlns:a16="http://schemas.microsoft.com/office/drawing/2014/main" id="{1E55AEBC-1FE4-5540-B85E-73E626327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0199E-C0BB-544D-9DA9-160DD58CA283}"/>
              </a:ext>
            </a:extLst>
          </p:cNvPr>
          <p:cNvSpPr>
            <a:spLocks noGrp="1"/>
          </p:cNvSpPr>
          <p:nvPr>
            <p:ph type="sldNum" sz="quarter" idx="12"/>
          </p:nvPr>
        </p:nvSpPr>
        <p:spPr/>
        <p:txBody>
          <a:bodyPr/>
          <a:lstStyle/>
          <a:p>
            <a:fld id="{2E05B3E5-E00A-2641-A55C-63A07F56D641}" type="slidenum">
              <a:rPr lang="en-US" smtClean="0"/>
              <a:t>‹#›</a:t>
            </a:fld>
            <a:endParaRPr lang="en-US"/>
          </a:p>
        </p:txBody>
      </p:sp>
    </p:spTree>
    <p:extLst>
      <p:ext uri="{BB962C8B-B14F-4D97-AF65-F5344CB8AC3E}">
        <p14:creationId xmlns:p14="http://schemas.microsoft.com/office/powerpoint/2010/main" val="7230898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DC0BB-DA9B-A24D-8FF6-2BE589E7C5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D920C-5DDD-5A49-900D-FBDD69535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E81A89-28A8-1E42-AFC2-D52A9F766F86}"/>
              </a:ext>
            </a:extLst>
          </p:cNvPr>
          <p:cNvSpPr>
            <a:spLocks noGrp="1"/>
          </p:cNvSpPr>
          <p:nvPr>
            <p:ph type="dt" sz="half" idx="10"/>
          </p:nvPr>
        </p:nvSpPr>
        <p:spPr/>
        <p:txBody>
          <a:bodyPr/>
          <a:lstStyle/>
          <a:p>
            <a:fld id="{31C87687-77B2-8F48-90BA-8BA7DD6DAA8C}" type="datetime1">
              <a:rPr lang="en-US" smtClean="0"/>
              <a:t>8/24/2022</a:t>
            </a:fld>
            <a:endParaRPr lang="en-US"/>
          </a:p>
        </p:txBody>
      </p:sp>
      <p:sp>
        <p:nvSpPr>
          <p:cNvPr id="5" name="Footer Placeholder 4">
            <a:extLst>
              <a:ext uri="{FF2B5EF4-FFF2-40B4-BE49-F238E27FC236}">
                <a16:creationId xmlns:a16="http://schemas.microsoft.com/office/drawing/2014/main" id="{699EE20C-D9E9-944E-B60B-80348D660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3BC53-A0B1-FC40-87B6-7ED3C3249BB6}"/>
              </a:ext>
            </a:extLst>
          </p:cNvPr>
          <p:cNvSpPr>
            <a:spLocks noGrp="1"/>
          </p:cNvSpPr>
          <p:nvPr>
            <p:ph type="sldNum" sz="quarter" idx="12"/>
          </p:nvPr>
        </p:nvSpPr>
        <p:spPr/>
        <p:txBody>
          <a:bodyPr/>
          <a:lstStyle/>
          <a:p>
            <a:fld id="{2E05B3E5-E00A-2641-A55C-63A07F56D641}" type="slidenum">
              <a:rPr lang="en-US" smtClean="0"/>
              <a:t>‹#›</a:t>
            </a:fld>
            <a:endParaRPr lang="en-US"/>
          </a:p>
        </p:txBody>
      </p:sp>
    </p:spTree>
    <p:extLst>
      <p:ext uri="{BB962C8B-B14F-4D97-AF65-F5344CB8AC3E}">
        <p14:creationId xmlns:p14="http://schemas.microsoft.com/office/powerpoint/2010/main" val="2904114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ABDABD-43AE-E1DA-50CB-D649AB6D9CD0}"/>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70C46BB-FF98-DDF3-291A-63271A18EECF}"/>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FF26B386-99DF-F6B0-CE39-5675A66A4E1F}"/>
              </a:ext>
            </a:extLst>
          </p:cNvPr>
          <p:cNvSpPr>
            <a:spLocks noGrp="1"/>
          </p:cNvSpPr>
          <p:nvPr>
            <p:ph type="dt" sz="half" idx="10"/>
          </p:nvPr>
        </p:nvSpPr>
        <p:spPr/>
        <p:txBody>
          <a:bodyPr/>
          <a:lstStyle/>
          <a:p>
            <a:fld id="{82808D6A-212A-7946-AFB5-B8C048501516}" type="datetimeFigureOut">
              <a:rPr kumimoji="1" lang="zh-CN" altLang="en-US" smtClean="0"/>
              <a:t>2022/8/24</a:t>
            </a:fld>
            <a:endParaRPr kumimoji="1" lang="zh-CN" altLang="en-US"/>
          </a:p>
        </p:txBody>
      </p:sp>
      <p:sp>
        <p:nvSpPr>
          <p:cNvPr id="5" name="页脚占位符 4">
            <a:extLst>
              <a:ext uri="{FF2B5EF4-FFF2-40B4-BE49-F238E27FC236}">
                <a16:creationId xmlns:a16="http://schemas.microsoft.com/office/drawing/2014/main" id="{2E2FA279-19B2-37F1-8C46-145ED6CFCF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AFB48DC-9D3A-4E4F-284B-C5F4F509A671}"/>
              </a:ext>
            </a:extLst>
          </p:cNvPr>
          <p:cNvSpPr>
            <a:spLocks noGrp="1"/>
          </p:cNvSpPr>
          <p:nvPr>
            <p:ph type="sldNum" sz="quarter" idx="12"/>
          </p:nvPr>
        </p:nvSpPr>
        <p:spPr/>
        <p:txBody>
          <a:bodyPr/>
          <a:lstStyle/>
          <a:p>
            <a:fld id="{D6FA8E34-A190-7F4D-9015-7870CD9F894A}" type="slidenum">
              <a:rPr kumimoji="1" lang="zh-CN" altLang="en-US" smtClean="0"/>
              <a:t>‹#›</a:t>
            </a:fld>
            <a:endParaRPr kumimoji="1" lang="zh-CN" altLang="en-US"/>
          </a:p>
        </p:txBody>
      </p:sp>
    </p:spTree>
    <p:extLst>
      <p:ext uri="{BB962C8B-B14F-4D97-AF65-F5344CB8AC3E}">
        <p14:creationId xmlns:p14="http://schemas.microsoft.com/office/powerpoint/2010/main" val="21114309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6372-1E51-5B45-87DA-FA6D1FDFB2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FD5CD-E2FD-2640-AA07-ECE48E6EB4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A6F9D3-6236-5746-AB21-EC31EB6869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4F9C78-A8DF-7644-837F-DE23F70651A6}"/>
              </a:ext>
            </a:extLst>
          </p:cNvPr>
          <p:cNvSpPr>
            <a:spLocks noGrp="1"/>
          </p:cNvSpPr>
          <p:nvPr>
            <p:ph type="dt" sz="half" idx="10"/>
          </p:nvPr>
        </p:nvSpPr>
        <p:spPr/>
        <p:txBody>
          <a:bodyPr/>
          <a:lstStyle/>
          <a:p>
            <a:fld id="{AB5552CC-F400-C148-91BD-54A61504EDCA}" type="datetime1">
              <a:rPr lang="en-US" smtClean="0"/>
              <a:t>8/24/2022</a:t>
            </a:fld>
            <a:endParaRPr lang="en-US"/>
          </a:p>
        </p:txBody>
      </p:sp>
      <p:sp>
        <p:nvSpPr>
          <p:cNvPr id="6" name="Footer Placeholder 5">
            <a:extLst>
              <a:ext uri="{FF2B5EF4-FFF2-40B4-BE49-F238E27FC236}">
                <a16:creationId xmlns:a16="http://schemas.microsoft.com/office/drawing/2014/main" id="{41CC0C42-4766-9447-96A2-2521ECE02C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E0A-0EBC-0B48-9D03-769068A2640F}"/>
              </a:ext>
            </a:extLst>
          </p:cNvPr>
          <p:cNvSpPr>
            <a:spLocks noGrp="1"/>
          </p:cNvSpPr>
          <p:nvPr>
            <p:ph type="sldNum" sz="quarter" idx="12"/>
          </p:nvPr>
        </p:nvSpPr>
        <p:spPr/>
        <p:txBody>
          <a:bodyPr/>
          <a:lstStyle/>
          <a:p>
            <a:fld id="{2E05B3E5-E00A-2641-A55C-63A07F56D641}" type="slidenum">
              <a:rPr lang="en-US" smtClean="0"/>
              <a:t>‹#›</a:t>
            </a:fld>
            <a:endParaRPr lang="en-US"/>
          </a:p>
        </p:txBody>
      </p:sp>
    </p:spTree>
    <p:extLst>
      <p:ext uri="{BB962C8B-B14F-4D97-AF65-F5344CB8AC3E}">
        <p14:creationId xmlns:p14="http://schemas.microsoft.com/office/powerpoint/2010/main" val="907569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FEE2-EA33-244D-9775-C9B8C311F7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89E005-78D9-D84A-9321-0B8746DD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3B67BD-032A-9445-8AB8-3013BE212A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4BB333-5A89-9E45-842B-7FAFE38D48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18CD75-D6FB-1F4B-9641-3312654BCF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0D5449-1885-B748-88E1-E95669A3F900}"/>
              </a:ext>
            </a:extLst>
          </p:cNvPr>
          <p:cNvSpPr>
            <a:spLocks noGrp="1"/>
          </p:cNvSpPr>
          <p:nvPr>
            <p:ph type="dt" sz="half" idx="10"/>
          </p:nvPr>
        </p:nvSpPr>
        <p:spPr/>
        <p:txBody>
          <a:bodyPr/>
          <a:lstStyle/>
          <a:p>
            <a:fld id="{AA1ED87E-04B0-BE4B-AD2E-F6A30CD2B1A5}" type="datetime1">
              <a:rPr lang="en-US" smtClean="0"/>
              <a:t>8/24/2022</a:t>
            </a:fld>
            <a:endParaRPr lang="en-US"/>
          </a:p>
        </p:txBody>
      </p:sp>
      <p:sp>
        <p:nvSpPr>
          <p:cNvPr id="8" name="Footer Placeholder 7">
            <a:extLst>
              <a:ext uri="{FF2B5EF4-FFF2-40B4-BE49-F238E27FC236}">
                <a16:creationId xmlns:a16="http://schemas.microsoft.com/office/drawing/2014/main" id="{B2B5A5AA-C999-1547-A342-40FF1993E5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404D7A-041E-2B40-B196-553B4B92BD9F}"/>
              </a:ext>
            </a:extLst>
          </p:cNvPr>
          <p:cNvSpPr>
            <a:spLocks noGrp="1"/>
          </p:cNvSpPr>
          <p:nvPr>
            <p:ph type="sldNum" sz="quarter" idx="12"/>
          </p:nvPr>
        </p:nvSpPr>
        <p:spPr/>
        <p:txBody>
          <a:bodyPr/>
          <a:lstStyle/>
          <a:p>
            <a:fld id="{2E05B3E5-E00A-2641-A55C-63A07F56D641}" type="slidenum">
              <a:rPr lang="en-US" smtClean="0"/>
              <a:t>‹#›</a:t>
            </a:fld>
            <a:endParaRPr lang="en-US"/>
          </a:p>
        </p:txBody>
      </p:sp>
    </p:spTree>
    <p:extLst>
      <p:ext uri="{BB962C8B-B14F-4D97-AF65-F5344CB8AC3E}">
        <p14:creationId xmlns:p14="http://schemas.microsoft.com/office/powerpoint/2010/main" val="4155548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1F431-B647-5A4D-9BEA-9017B55BD2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296A7F-1F0B-1549-9CFD-756BA2011488}"/>
              </a:ext>
            </a:extLst>
          </p:cNvPr>
          <p:cNvSpPr>
            <a:spLocks noGrp="1"/>
          </p:cNvSpPr>
          <p:nvPr>
            <p:ph type="dt" sz="half" idx="10"/>
          </p:nvPr>
        </p:nvSpPr>
        <p:spPr/>
        <p:txBody>
          <a:bodyPr/>
          <a:lstStyle/>
          <a:p>
            <a:fld id="{BA23C776-8833-F346-952D-CBAFD7BED235}" type="datetime1">
              <a:rPr lang="en-US" smtClean="0"/>
              <a:t>8/24/2022</a:t>
            </a:fld>
            <a:endParaRPr lang="en-US"/>
          </a:p>
        </p:txBody>
      </p:sp>
      <p:sp>
        <p:nvSpPr>
          <p:cNvPr id="4" name="Footer Placeholder 3">
            <a:extLst>
              <a:ext uri="{FF2B5EF4-FFF2-40B4-BE49-F238E27FC236}">
                <a16:creationId xmlns:a16="http://schemas.microsoft.com/office/drawing/2014/main" id="{8D632089-B0FD-BC41-98ED-49C5BF583A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2BB896-91ED-6748-8D23-D8887A2058DD}"/>
              </a:ext>
            </a:extLst>
          </p:cNvPr>
          <p:cNvSpPr>
            <a:spLocks noGrp="1"/>
          </p:cNvSpPr>
          <p:nvPr>
            <p:ph type="sldNum" sz="quarter" idx="12"/>
          </p:nvPr>
        </p:nvSpPr>
        <p:spPr/>
        <p:txBody>
          <a:bodyPr/>
          <a:lstStyle/>
          <a:p>
            <a:fld id="{2E05B3E5-E00A-2641-A55C-63A07F56D641}" type="slidenum">
              <a:rPr lang="en-US" smtClean="0"/>
              <a:t>‹#›</a:t>
            </a:fld>
            <a:endParaRPr lang="en-US"/>
          </a:p>
        </p:txBody>
      </p:sp>
    </p:spTree>
    <p:extLst>
      <p:ext uri="{BB962C8B-B14F-4D97-AF65-F5344CB8AC3E}">
        <p14:creationId xmlns:p14="http://schemas.microsoft.com/office/powerpoint/2010/main" val="31741976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CF908-8524-0441-A738-711C0D8DB70E}"/>
              </a:ext>
            </a:extLst>
          </p:cNvPr>
          <p:cNvSpPr>
            <a:spLocks noGrp="1"/>
          </p:cNvSpPr>
          <p:nvPr>
            <p:ph type="dt" sz="half" idx="10"/>
          </p:nvPr>
        </p:nvSpPr>
        <p:spPr/>
        <p:txBody>
          <a:bodyPr/>
          <a:lstStyle/>
          <a:p>
            <a:fld id="{91D99D79-8576-3842-B75A-BD013723515E}" type="datetime1">
              <a:rPr lang="en-US" smtClean="0"/>
              <a:t>8/24/2022</a:t>
            </a:fld>
            <a:endParaRPr lang="en-US"/>
          </a:p>
        </p:txBody>
      </p:sp>
      <p:sp>
        <p:nvSpPr>
          <p:cNvPr id="3" name="Footer Placeholder 2">
            <a:extLst>
              <a:ext uri="{FF2B5EF4-FFF2-40B4-BE49-F238E27FC236}">
                <a16:creationId xmlns:a16="http://schemas.microsoft.com/office/drawing/2014/main" id="{D2191D86-87AE-CE4A-8B84-4B0E1E0329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CAE7DD-3444-7045-A16C-AEA4A30525E6}"/>
              </a:ext>
            </a:extLst>
          </p:cNvPr>
          <p:cNvSpPr>
            <a:spLocks noGrp="1"/>
          </p:cNvSpPr>
          <p:nvPr>
            <p:ph type="sldNum" sz="quarter" idx="12"/>
          </p:nvPr>
        </p:nvSpPr>
        <p:spPr/>
        <p:txBody>
          <a:bodyPr/>
          <a:lstStyle/>
          <a:p>
            <a:fld id="{2E05B3E5-E00A-2641-A55C-63A07F56D641}" type="slidenum">
              <a:rPr lang="en-US" smtClean="0"/>
              <a:t>‹#›</a:t>
            </a:fld>
            <a:endParaRPr lang="en-US"/>
          </a:p>
        </p:txBody>
      </p:sp>
    </p:spTree>
    <p:extLst>
      <p:ext uri="{BB962C8B-B14F-4D97-AF65-F5344CB8AC3E}">
        <p14:creationId xmlns:p14="http://schemas.microsoft.com/office/powerpoint/2010/main" val="9406344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EEFE-5CD3-A849-9172-5599C29CD5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8E278D-362E-0044-A35B-C93A5EE554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B6E112-8303-4A45-BC08-0E48E1E4D2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74CC7-FA92-1346-B0BD-964364381EE9}"/>
              </a:ext>
            </a:extLst>
          </p:cNvPr>
          <p:cNvSpPr>
            <a:spLocks noGrp="1"/>
          </p:cNvSpPr>
          <p:nvPr>
            <p:ph type="dt" sz="half" idx="10"/>
          </p:nvPr>
        </p:nvSpPr>
        <p:spPr/>
        <p:txBody>
          <a:bodyPr/>
          <a:lstStyle/>
          <a:p>
            <a:fld id="{EAC9AC2B-A973-2F49-BD5A-039E50DF3054}" type="datetime1">
              <a:rPr lang="en-US" smtClean="0"/>
              <a:t>8/24/2022</a:t>
            </a:fld>
            <a:endParaRPr lang="en-US"/>
          </a:p>
        </p:txBody>
      </p:sp>
      <p:sp>
        <p:nvSpPr>
          <p:cNvPr id="6" name="Footer Placeholder 5">
            <a:extLst>
              <a:ext uri="{FF2B5EF4-FFF2-40B4-BE49-F238E27FC236}">
                <a16:creationId xmlns:a16="http://schemas.microsoft.com/office/drawing/2014/main" id="{EDBAF346-D08D-1740-B31F-D260874EE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4524BE-D3B6-1A46-8136-B3F6F57156BA}"/>
              </a:ext>
            </a:extLst>
          </p:cNvPr>
          <p:cNvSpPr>
            <a:spLocks noGrp="1"/>
          </p:cNvSpPr>
          <p:nvPr>
            <p:ph type="sldNum" sz="quarter" idx="12"/>
          </p:nvPr>
        </p:nvSpPr>
        <p:spPr/>
        <p:txBody>
          <a:bodyPr/>
          <a:lstStyle/>
          <a:p>
            <a:fld id="{2E05B3E5-E00A-2641-A55C-63A07F56D641}" type="slidenum">
              <a:rPr lang="en-US" smtClean="0"/>
              <a:t>‹#›</a:t>
            </a:fld>
            <a:endParaRPr lang="en-US"/>
          </a:p>
        </p:txBody>
      </p:sp>
    </p:spTree>
    <p:extLst>
      <p:ext uri="{BB962C8B-B14F-4D97-AF65-F5344CB8AC3E}">
        <p14:creationId xmlns:p14="http://schemas.microsoft.com/office/powerpoint/2010/main" val="11811233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924F-37E0-974F-A56E-23C21864A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A38BB-3BB4-6F40-B83D-495411C31F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439E0E-69EB-F44F-BF17-887971E2B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98A8A7-EB5E-2448-8F09-5538B96E58B4}"/>
              </a:ext>
            </a:extLst>
          </p:cNvPr>
          <p:cNvSpPr>
            <a:spLocks noGrp="1"/>
          </p:cNvSpPr>
          <p:nvPr>
            <p:ph type="dt" sz="half" idx="10"/>
          </p:nvPr>
        </p:nvSpPr>
        <p:spPr/>
        <p:txBody>
          <a:bodyPr/>
          <a:lstStyle/>
          <a:p>
            <a:fld id="{FC26C963-BC24-F648-A8B9-16703EBFFAC1}" type="datetime1">
              <a:rPr lang="en-US" smtClean="0"/>
              <a:t>8/24/2022</a:t>
            </a:fld>
            <a:endParaRPr lang="en-US"/>
          </a:p>
        </p:txBody>
      </p:sp>
      <p:sp>
        <p:nvSpPr>
          <p:cNvPr id="6" name="Footer Placeholder 5">
            <a:extLst>
              <a:ext uri="{FF2B5EF4-FFF2-40B4-BE49-F238E27FC236}">
                <a16:creationId xmlns:a16="http://schemas.microsoft.com/office/drawing/2014/main" id="{318AC289-F01E-F341-A684-657D9BE86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135B03-12C4-4643-9299-169E987302C7}"/>
              </a:ext>
            </a:extLst>
          </p:cNvPr>
          <p:cNvSpPr>
            <a:spLocks noGrp="1"/>
          </p:cNvSpPr>
          <p:nvPr>
            <p:ph type="sldNum" sz="quarter" idx="12"/>
          </p:nvPr>
        </p:nvSpPr>
        <p:spPr/>
        <p:txBody>
          <a:bodyPr/>
          <a:lstStyle/>
          <a:p>
            <a:fld id="{2E05B3E5-E00A-2641-A55C-63A07F56D641}" type="slidenum">
              <a:rPr lang="en-US" smtClean="0"/>
              <a:t>‹#›</a:t>
            </a:fld>
            <a:endParaRPr lang="en-US"/>
          </a:p>
        </p:txBody>
      </p:sp>
    </p:spTree>
    <p:extLst>
      <p:ext uri="{BB962C8B-B14F-4D97-AF65-F5344CB8AC3E}">
        <p14:creationId xmlns:p14="http://schemas.microsoft.com/office/powerpoint/2010/main" val="1913654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61C6-9DAC-3E4F-8616-A54A1F6CB4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81E92B-933A-1C4B-A6C7-9B719C4E45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3DA97-4D5A-D346-A3E1-B063051E890D}"/>
              </a:ext>
            </a:extLst>
          </p:cNvPr>
          <p:cNvSpPr>
            <a:spLocks noGrp="1"/>
          </p:cNvSpPr>
          <p:nvPr>
            <p:ph type="dt" sz="half" idx="10"/>
          </p:nvPr>
        </p:nvSpPr>
        <p:spPr/>
        <p:txBody>
          <a:bodyPr/>
          <a:lstStyle/>
          <a:p>
            <a:fld id="{7D5EEE90-4374-5840-9213-B74959AFA185}" type="datetime1">
              <a:rPr lang="en-US" smtClean="0"/>
              <a:t>8/24/2022</a:t>
            </a:fld>
            <a:endParaRPr lang="en-US"/>
          </a:p>
        </p:txBody>
      </p:sp>
      <p:sp>
        <p:nvSpPr>
          <p:cNvPr id="5" name="Footer Placeholder 4">
            <a:extLst>
              <a:ext uri="{FF2B5EF4-FFF2-40B4-BE49-F238E27FC236}">
                <a16:creationId xmlns:a16="http://schemas.microsoft.com/office/drawing/2014/main" id="{214DF397-9700-4842-AABC-FF363BE53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71E89-E2C3-584A-A23D-5F77E52D6884}"/>
              </a:ext>
            </a:extLst>
          </p:cNvPr>
          <p:cNvSpPr>
            <a:spLocks noGrp="1"/>
          </p:cNvSpPr>
          <p:nvPr>
            <p:ph type="sldNum" sz="quarter" idx="12"/>
          </p:nvPr>
        </p:nvSpPr>
        <p:spPr/>
        <p:txBody>
          <a:bodyPr/>
          <a:lstStyle/>
          <a:p>
            <a:fld id="{2E05B3E5-E00A-2641-A55C-63A07F56D641}" type="slidenum">
              <a:rPr lang="en-US" smtClean="0"/>
              <a:t>‹#›</a:t>
            </a:fld>
            <a:endParaRPr lang="en-US"/>
          </a:p>
        </p:txBody>
      </p:sp>
    </p:spTree>
    <p:extLst>
      <p:ext uri="{BB962C8B-B14F-4D97-AF65-F5344CB8AC3E}">
        <p14:creationId xmlns:p14="http://schemas.microsoft.com/office/powerpoint/2010/main" val="5721508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40B7BD-734F-A245-AA90-D840AB6510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A964FA-C9E9-204A-85BF-062A05F745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8D9DE-C845-9548-A82F-9A1DEF70F9E0}"/>
              </a:ext>
            </a:extLst>
          </p:cNvPr>
          <p:cNvSpPr>
            <a:spLocks noGrp="1"/>
          </p:cNvSpPr>
          <p:nvPr>
            <p:ph type="dt" sz="half" idx="10"/>
          </p:nvPr>
        </p:nvSpPr>
        <p:spPr/>
        <p:txBody>
          <a:bodyPr/>
          <a:lstStyle/>
          <a:p>
            <a:fld id="{09C9D8E6-6EE6-FC4A-889A-7E3C747580D3}" type="datetime1">
              <a:rPr lang="en-US" smtClean="0"/>
              <a:t>8/24/2022</a:t>
            </a:fld>
            <a:endParaRPr lang="en-US"/>
          </a:p>
        </p:txBody>
      </p:sp>
      <p:sp>
        <p:nvSpPr>
          <p:cNvPr id="5" name="Footer Placeholder 4">
            <a:extLst>
              <a:ext uri="{FF2B5EF4-FFF2-40B4-BE49-F238E27FC236}">
                <a16:creationId xmlns:a16="http://schemas.microsoft.com/office/drawing/2014/main" id="{1D8E28EA-473D-614A-A4D7-DAB05C803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27AF96-25DA-3549-A64B-13566A7BFC62}"/>
              </a:ext>
            </a:extLst>
          </p:cNvPr>
          <p:cNvSpPr>
            <a:spLocks noGrp="1"/>
          </p:cNvSpPr>
          <p:nvPr>
            <p:ph type="sldNum" sz="quarter" idx="12"/>
          </p:nvPr>
        </p:nvSpPr>
        <p:spPr/>
        <p:txBody>
          <a:bodyPr/>
          <a:lstStyle/>
          <a:p>
            <a:fld id="{2E05B3E5-E00A-2641-A55C-63A07F56D641}" type="slidenum">
              <a:rPr lang="en-US" smtClean="0"/>
              <a:t>‹#›</a:t>
            </a:fld>
            <a:endParaRPr lang="en-US"/>
          </a:p>
        </p:txBody>
      </p:sp>
    </p:spTree>
    <p:extLst>
      <p:ext uri="{BB962C8B-B14F-4D97-AF65-F5344CB8AC3E}">
        <p14:creationId xmlns:p14="http://schemas.microsoft.com/office/powerpoint/2010/main" val="38900175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9C1C9-1FDD-4DC4-B8B2-AA3BDADA8F8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7F1DB0E-7340-4C7C-B340-D5669BB257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A8AEB23-97BB-4A9A-B0F7-4D722AB9A4BF}"/>
              </a:ext>
            </a:extLst>
          </p:cNvPr>
          <p:cNvSpPr>
            <a:spLocks noGrp="1"/>
          </p:cNvSpPr>
          <p:nvPr>
            <p:ph type="dt" sz="half" idx="10"/>
          </p:nvPr>
        </p:nvSpPr>
        <p:spPr/>
        <p:txBody>
          <a:bodyPr/>
          <a:lstStyle/>
          <a:p>
            <a:fld id="{F15AF0ED-A30A-4B69-8EF6-04D9F40672D7}" type="datetimeFigureOut">
              <a:rPr lang="zh-CN" altLang="en-US" smtClean="0"/>
              <a:t>2022/8/24</a:t>
            </a:fld>
            <a:endParaRPr lang="zh-CN" altLang="en-US"/>
          </a:p>
        </p:txBody>
      </p:sp>
      <p:sp>
        <p:nvSpPr>
          <p:cNvPr id="5" name="页脚占位符 4">
            <a:extLst>
              <a:ext uri="{FF2B5EF4-FFF2-40B4-BE49-F238E27FC236}">
                <a16:creationId xmlns:a16="http://schemas.microsoft.com/office/drawing/2014/main" id="{DE52E102-D8BF-47DF-921E-B63581ABE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96BA32-6607-4D46-9647-27DBB23D67EA}"/>
              </a:ext>
            </a:extLst>
          </p:cNvPr>
          <p:cNvSpPr>
            <a:spLocks noGrp="1"/>
          </p:cNvSpPr>
          <p:nvPr>
            <p:ph type="sldNum" sz="quarter" idx="12"/>
          </p:nvPr>
        </p:nvSpPr>
        <p:spPr/>
        <p:txBody>
          <a:bodyPr/>
          <a:lstStyle/>
          <a:p>
            <a:fld id="{E965AE6D-FD7C-4AEB-A403-C6AD71257533}" type="slidenum">
              <a:rPr lang="zh-CN" altLang="en-US" smtClean="0"/>
              <a:t>‹#›</a:t>
            </a:fld>
            <a:endParaRPr lang="zh-CN" altLang="en-US"/>
          </a:p>
        </p:txBody>
      </p:sp>
    </p:spTree>
    <p:extLst>
      <p:ext uri="{BB962C8B-B14F-4D97-AF65-F5344CB8AC3E}">
        <p14:creationId xmlns:p14="http://schemas.microsoft.com/office/powerpoint/2010/main" val="10374754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4F21BF-2F46-4EB2-8B33-FAA845C12CB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1EA1C0-9D83-4F0C-81B4-71D166DF3B8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ABA5276-20B9-4451-B95C-BF89C7CAE6A1}"/>
              </a:ext>
            </a:extLst>
          </p:cNvPr>
          <p:cNvSpPr>
            <a:spLocks noGrp="1"/>
          </p:cNvSpPr>
          <p:nvPr>
            <p:ph type="dt" sz="half" idx="10"/>
          </p:nvPr>
        </p:nvSpPr>
        <p:spPr/>
        <p:txBody>
          <a:bodyPr/>
          <a:lstStyle/>
          <a:p>
            <a:fld id="{F15AF0ED-A30A-4B69-8EF6-04D9F40672D7}" type="datetimeFigureOut">
              <a:rPr lang="zh-CN" altLang="en-US" smtClean="0"/>
              <a:t>2022/8/24</a:t>
            </a:fld>
            <a:endParaRPr lang="zh-CN" altLang="en-US"/>
          </a:p>
        </p:txBody>
      </p:sp>
      <p:sp>
        <p:nvSpPr>
          <p:cNvPr id="5" name="页脚占位符 4">
            <a:extLst>
              <a:ext uri="{FF2B5EF4-FFF2-40B4-BE49-F238E27FC236}">
                <a16:creationId xmlns:a16="http://schemas.microsoft.com/office/drawing/2014/main" id="{98DB653B-BE59-4487-B392-5CD495D838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3E3FA0-86D5-452A-B88B-E586553A95C9}"/>
              </a:ext>
            </a:extLst>
          </p:cNvPr>
          <p:cNvSpPr>
            <a:spLocks noGrp="1"/>
          </p:cNvSpPr>
          <p:nvPr>
            <p:ph type="sldNum" sz="quarter" idx="12"/>
          </p:nvPr>
        </p:nvSpPr>
        <p:spPr/>
        <p:txBody>
          <a:bodyPr/>
          <a:lstStyle/>
          <a:p>
            <a:fld id="{E965AE6D-FD7C-4AEB-A403-C6AD71257533}" type="slidenum">
              <a:rPr lang="zh-CN" altLang="en-US" smtClean="0"/>
              <a:t>‹#›</a:t>
            </a:fld>
            <a:endParaRPr lang="zh-CN" altLang="en-US"/>
          </a:p>
        </p:txBody>
      </p:sp>
    </p:spTree>
    <p:extLst>
      <p:ext uri="{BB962C8B-B14F-4D97-AF65-F5344CB8AC3E}">
        <p14:creationId xmlns:p14="http://schemas.microsoft.com/office/powerpoint/2010/main" val="4208207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F4C390-D219-7093-1150-0911AB6CD0C4}"/>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6937540E-09E3-EB5F-BBDA-51437ADC63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63E2ED81-8CFF-CC78-C951-4E02DBE6E79A}"/>
              </a:ext>
            </a:extLst>
          </p:cNvPr>
          <p:cNvSpPr>
            <a:spLocks noGrp="1"/>
          </p:cNvSpPr>
          <p:nvPr>
            <p:ph type="dt" sz="half" idx="10"/>
          </p:nvPr>
        </p:nvSpPr>
        <p:spPr/>
        <p:txBody>
          <a:bodyPr/>
          <a:lstStyle/>
          <a:p>
            <a:fld id="{82808D6A-212A-7946-AFB5-B8C048501516}" type="datetimeFigureOut">
              <a:rPr kumimoji="1" lang="zh-CN" altLang="en-US" smtClean="0"/>
              <a:t>2022/8/24</a:t>
            </a:fld>
            <a:endParaRPr kumimoji="1" lang="zh-CN" altLang="en-US"/>
          </a:p>
        </p:txBody>
      </p:sp>
      <p:sp>
        <p:nvSpPr>
          <p:cNvPr id="5" name="页脚占位符 4">
            <a:extLst>
              <a:ext uri="{FF2B5EF4-FFF2-40B4-BE49-F238E27FC236}">
                <a16:creationId xmlns:a16="http://schemas.microsoft.com/office/drawing/2014/main" id="{CE6248C7-F7AC-5216-E203-27F943DC5F8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D5B1583-4ED9-2016-5773-99A9630B7406}"/>
              </a:ext>
            </a:extLst>
          </p:cNvPr>
          <p:cNvSpPr>
            <a:spLocks noGrp="1"/>
          </p:cNvSpPr>
          <p:nvPr>
            <p:ph type="sldNum" sz="quarter" idx="12"/>
          </p:nvPr>
        </p:nvSpPr>
        <p:spPr/>
        <p:txBody>
          <a:bodyPr/>
          <a:lstStyle/>
          <a:p>
            <a:fld id="{D6FA8E34-A190-7F4D-9015-7870CD9F894A}" type="slidenum">
              <a:rPr kumimoji="1" lang="zh-CN" altLang="en-US" smtClean="0"/>
              <a:t>‹#›</a:t>
            </a:fld>
            <a:endParaRPr kumimoji="1" lang="zh-CN" altLang="en-US"/>
          </a:p>
        </p:txBody>
      </p:sp>
    </p:spTree>
    <p:extLst>
      <p:ext uri="{BB962C8B-B14F-4D97-AF65-F5344CB8AC3E}">
        <p14:creationId xmlns:p14="http://schemas.microsoft.com/office/powerpoint/2010/main" val="3625515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A7563-F9E5-4360-BB9F-F9B168817A2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74541D-5565-4074-A6C3-446699B720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6768A8D-6059-4FB7-A462-A19203D2895A}"/>
              </a:ext>
            </a:extLst>
          </p:cNvPr>
          <p:cNvSpPr>
            <a:spLocks noGrp="1"/>
          </p:cNvSpPr>
          <p:nvPr>
            <p:ph type="dt" sz="half" idx="10"/>
          </p:nvPr>
        </p:nvSpPr>
        <p:spPr/>
        <p:txBody>
          <a:bodyPr/>
          <a:lstStyle/>
          <a:p>
            <a:fld id="{F15AF0ED-A30A-4B69-8EF6-04D9F40672D7}" type="datetimeFigureOut">
              <a:rPr lang="zh-CN" altLang="en-US" smtClean="0"/>
              <a:t>2022/8/24</a:t>
            </a:fld>
            <a:endParaRPr lang="zh-CN" altLang="en-US"/>
          </a:p>
        </p:txBody>
      </p:sp>
      <p:sp>
        <p:nvSpPr>
          <p:cNvPr id="5" name="页脚占位符 4">
            <a:extLst>
              <a:ext uri="{FF2B5EF4-FFF2-40B4-BE49-F238E27FC236}">
                <a16:creationId xmlns:a16="http://schemas.microsoft.com/office/drawing/2014/main" id="{372DD858-DB07-43A0-A55F-80D0F5E64B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AA4929A-5ECC-4A43-AE7F-34DFD21F5B20}"/>
              </a:ext>
            </a:extLst>
          </p:cNvPr>
          <p:cNvSpPr>
            <a:spLocks noGrp="1"/>
          </p:cNvSpPr>
          <p:nvPr>
            <p:ph type="sldNum" sz="quarter" idx="12"/>
          </p:nvPr>
        </p:nvSpPr>
        <p:spPr/>
        <p:txBody>
          <a:bodyPr/>
          <a:lstStyle/>
          <a:p>
            <a:fld id="{E965AE6D-FD7C-4AEB-A403-C6AD71257533}" type="slidenum">
              <a:rPr lang="zh-CN" altLang="en-US" smtClean="0"/>
              <a:t>‹#›</a:t>
            </a:fld>
            <a:endParaRPr lang="zh-CN" altLang="en-US"/>
          </a:p>
        </p:txBody>
      </p:sp>
    </p:spTree>
    <p:extLst>
      <p:ext uri="{BB962C8B-B14F-4D97-AF65-F5344CB8AC3E}">
        <p14:creationId xmlns:p14="http://schemas.microsoft.com/office/powerpoint/2010/main" val="25129751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67B2C2-F8BC-40B4-BCF1-876C669BE2F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30E61F-DF77-4DC7-B6BA-66D86F27C4C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AA66900-C4D8-4AD9-8D6A-99E4CA27271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493D147-91F8-4921-9B49-C881A995E4B1}"/>
              </a:ext>
            </a:extLst>
          </p:cNvPr>
          <p:cNvSpPr>
            <a:spLocks noGrp="1"/>
          </p:cNvSpPr>
          <p:nvPr>
            <p:ph type="dt" sz="half" idx="10"/>
          </p:nvPr>
        </p:nvSpPr>
        <p:spPr/>
        <p:txBody>
          <a:bodyPr/>
          <a:lstStyle/>
          <a:p>
            <a:fld id="{F15AF0ED-A30A-4B69-8EF6-04D9F40672D7}" type="datetimeFigureOut">
              <a:rPr lang="zh-CN" altLang="en-US" smtClean="0"/>
              <a:t>2022/8/24</a:t>
            </a:fld>
            <a:endParaRPr lang="zh-CN" altLang="en-US"/>
          </a:p>
        </p:txBody>
      </p:sp>
      <p:sp>
        <p:nvSpPr>
          <p:cNvPr id="6" name="页脚占位符 5">
            <a:extLst>
              <a:ext uri="{FF2B5EF4-FFF2-40B4-BE49-F238E27FC236}">
                <a16:creationId xmlns:a16="http://schemas.microsoft.com/office/drawing/2014/main" id="{CA01F1E2-0E10-4AED-A95C-34085E233D1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30ABC7F-9C9E-45D8-BCE2-449E5A91F2BD}"/>
              </a:ext>
            </a:extLst>
          </p:cNvPr>
          <p:cNvSpPr>
            <a:spLocks noGrp="1"/>
          </p:cNvSpPr>
          <p:nvPr>
            <p:ph type="sldNum" sz="quarter" idx="12"/>
          </p:nvPr>
        </p:nvSpPr>
        <p:spPr/>
        <p:txBody>
          <a:bodyPr/>
          <a:lstStyle/>
          <a:p>
            <a:fld id="{E965AE6D-FD7C-4AEB-A403-C6AD71257533}" type="slidenum">
              <a:rPr lang="zh-CN" altLang="en-US" smtClean="0"/>
              <a:t>‹#›</a:t>
            </a:fld>
            <a:endParaRPr lang="zh-CN" altLang="en-US"/>
          </a:p>
        </p:txBody>
      </p:sp>
    </p:spTree>
    <p:extLst>
      <p:ext uri="{BB962C8B-B14F-4D97-AF65-F5344CB8AC3E}">
        <p14:creationId xmlns:p14="http://schemas.microsoft.com/office/powerpoint/2010/main" val="19345987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8A817E-00B0-4FB6-BF6F-16CDD27FCBB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3B0E66-913D-450A-9721-4EF099EC0C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C8A36B9-3F39-40C0-9CDB-6B6C9DC7D93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8B42085-A08F-4F5A-B7EC-96870D58F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3E01A2B-689F-4180-9D74-D06FA0C9F20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4B5F705-B3A1-4221-8AEC-C535AE4CA050}"/>
              </a:ext>
            </a:extLst>
          </p:cNvPr>
          <p:cNvSpPr>
            <a:spLocks noGrp="1"/>
          </p:cNvSpPr>
          <p:nvPr>
            <p:ph type="dt" sz="half" idx="10"/>
          </p:nvPr>
        </p:nvSpPr>
        <p:spPr/>
        <p:txBody>
          <a:bodyPr/>
          <a:lstStyle/>
          <a:p>
            <a:fld id="{F15AF0ED-A30A-4B69-8EF6-04D9F40672D7}" type="datetimeFigureOut">
              <a:rPr lang="zh-CN" altLang="en-US" smtClean="0"/>
              <a:t>2022/8/24</a:t>
            </a:fld>
            <a:endParaRPr lang="zh-CN" altLang="en-US"/>
          </a:p>
        </p:txBody>
      </p:sp>
      <p:sp>
        <p:nvSpPr>
          <p:cNvPr id="8" name="页脚占位符 7">
            <a:extLst>
              <a:ext uri="{FF2B5EF4-FFF2-40B4-BE49-F238E27FC236}">
                <a16:creationId xmlns:a16="http://schemas.microsoft.com/office/drawing/2014/main" id="{E07D7397-2ADF-43EE-B45D-7BB89C06B2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647FCE-E285-4AB5-BFD5-350D41529051}"/>
              </a:ext>
            </a:extLst>
          </p:cNvPr>
          <p:cNvSpPr>
            <a:spLocks noGrp="1"/>
          </p:cNvSpPr>
          <p:nvPr>
            <p:ph type="sldNum" sz="quarter" idx="12"/>
          </p:nvPr>
        </p:nvSpPr>
        <p:spPr/>
        <p:txBody>
          <a:bodyPr/>
          <a:lstStyle/>
          <a:p>
            <a:fld id="{E965AE6D-FD7C-4AEB-A403-C6AD71257533}" type="slidenum">
              <a:rPr lang="zh-CN" altLang="en-US" smtClean="0"/>
              <a:t>‹#›</a:t>
            </a:fld>
            <a:endParaRPr lang="zh-CN" altLang="en-US"/>
          </a:p>
        </p:txBody>
      </p:sp>
    </p:spTree>
    <p:extLst>
      <p:ext uri="{BB962C8B-B14F-4D97-AF65-F5344CB8AC3E}">
        <p14:creationId xmlns:p14="http://schemas.microsoft.com/office/powerpoint/2010/main" val="35848837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13494-008D-4E24-A2B2-7F2B921F06E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7AE72D-E094-4DB8-9390-920DADF2EF88}"/>
              </a:ext>
            </a:extLst>
          </p:cNvPr>
          <p:cNvSpPr>
            <a:spLocks noGrp="1"/>
          </p:cNvSpPr>
          <p:nvPr>
            <p:ph type="dt" sz="half" idx="10"/>
          </p:nvPr>
        </p:nvSpPr>
        <p:spPr/>
        <p:txBody>
          <a:bodyPr/>
          <a:lstStyle/>
          <a:p>
            <a:fld id="{F15AF0ED-A30A-4B69-8EF6-04D9F40672D7}" type="datetimeFigureOut">
              <a:rPr lang="zh-CN" altLang="en-US" smtClean="0"/>
              <a:t>2022/8/24</a:t>
            </a:fld>
            <a:endParaRPr lang="zh-CN" altLang="en-US"/>
          </a:p>
        </p:txBody>
      </p:sp>
      <p:sp>
        <p:nvSpPr>
          <p:cNvPr id="4" name="页脚占位符 3">
            <a:extLst>
              <a:ext uri="{FF2B5EF4-FFF2-40B4-BE49-F238E27FC236}">
                <a16:creationId xmlns:a16="http://schemas.microsoft.com/office/drawing/2014/main" id="{16D8D26A-FC15-4D01-B630-03E2FBB2AC1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DBAF2DA-7682-4A83-A4E4-1DE2EABF1ABB}"/>
              </a:ext>
            </a:extLst>
          </p:cNvPr>
          <p:cNvSpPr>
            <a:spLocks noGrp="1"/>
          </p:cNvSpPr>
          <p:nvPr>
            <p:ph type="sldNum" sz="quarter" idx="12"/>
          </p:nvPr>
        </p:nvSpPr>
        <p:spPr/>
        <p:txBody>
          <a:bodyPr/>
          <a:lstStyle/>
          <a:p>
            <a:fld id="{E965AE6D-FD7C-4AEB-A403-C6AD71257533}" type="slidenum">
              <a:rPr lang="zh-CN" altLang="en-US" smtClean="0"/>
              <a:t>‹#›</a:t>
            </a:fld>
            <a:endParaRPr lang="zh-CN" altLang="en-US"/>
          </a:p>
        </p:txBody>
      </p:sp>
    </p:spTree>
    <p:extLst>
      <p:ext uri="{BB962C8B-B14F-4D97-AF65-F5344CB8AC3E}">
        <p14:creationId xmlns:p14="http://schemas.microsoft.com/office/powerpoint/2010/main" val="36277302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3F594F5-DDFD-43B6-B983-915554F279AF}"/>
              </a:ext>
            </a:extLst>
          </p:cNvPr>
          <p:cNvSpPr>
            <a:spLocks noGrp="1"/>
          </p:cNvSpPr>
          <p:nvPr>
            <p:ph type="dt" sz="half" idx="10"/>
          </p:nvPr>
        </p:nvSpPr>
        <p:spPr/>
        <p:txBody>
          <a:bodyPr/>
          <a:lstStyle/>
          <a:p>
            <a:fld id="{F15AF0ED-A30A-4B69-8EF6-04D9F40672D7}" type="datetimeFigureOut">
              <a:rPr lang="zh-CN" altLang="en-US" smtClean="0"/>
              <a:t>2022/8/24</a:t>
            </a:fld>
            <a:endParaRPr lang="zh-CN" altLang="en-US"/>
          </a:p>
        </p:txBody>
      </p:sp>
      <p:sp>
        <p:nvSpPr>
          <p:cNvPr id="3" name="页脚占位符 2">
            <a:extLst>
              <a:ext uri="{FF2B5EF4-FFF2-40B4-BE49-F238E27FC236}">
                <a16:creationId xmlns:a16="http://schemas.microsoft.com/office/drawing/2014/main" id="{606F359F-1E46-45B5-9D84-593B455BF3A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CBA5162-E124-43D7-BEDD-EAC66D105276}"/>
              </a:ext>
            </a:extLst>
          </p:cNvPr>
          <p:cNvSpPr>
            <a:spLocks noGrp="1"/>
          </p:cNvSpPr>
          <p:nvPr>
            <p:ph type="sldNum" sz="quarter" idx="12"/>
          </p:nvPr>
        </p:nvSpPr>
        <p:spPr/>
        <p:txBody>
          <a:bodyPr/>
          <a:lstStyle/>
          <a:p>
            <a:fld id="{E965AE6D-FD7C-4AEB-A403-C6AD71257533}" type="slidenum">
              <a:rPr lang="zh-CN" altLang="en-US" smtClean="0"/>
              <a:t>‹#›</a:t>
            </a:fld>
            <a:endParaRPr lang="zh-CN" altLang="en-US"/>
          </a:p>
        </p:txBody>
      </p:sp>
    </p:spTree>
    <p:extLst>
      <p:ext uri="{BB962C8B-B14F-4D97-AF65-F5344CB8AC3E}">
        <p14:creationId xmlns:p14="http://schemas.microsoft.com/office/powerpoint/2010/main" val="1888394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2AB685-A042-4085-BD83-F129FC8528F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437CEAE-3659-4340-97DD-4DE4BA0CB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6FCEFDF-ECA9-44B1-81A5-237E56D22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A60A1C7-BF42-466B-B55A-6F8C8871515E}"/>
              </a:ext>
            </a:extLst>
          </p:cNvPr>
          <p:cNvSpPr>
            <a:spLocks noGrp="1"/>
          </p:cNvSpPr>
          <p:nvPr>
            <p:ph type="dt" sz="half" idx="10"/>
          </p:nvPr>
        </p:nvSpPr>
        <p:spPr/>
        <p:txBody>
          <a:bodyPr/>
          <a:lstStyle/>
          <a:p>
            <a:fld id="{F15AF0ED-A30A-4B69-8EF6-04D9F40672D7}" type="datetimeFigureOut">
              <a:rPr lang="zh-CN" altLang="en-US" smtClean="0"/>
              <a:t>2022/8/24</a:t>
            </a:fld>
            <a:endParaRPr lang="zh-CN" altLang="en-US"/>
          </a:p>
        </p:txBody>
      </p:sp>
      <p:sp>
        <p:nvSpPr>
          <p:cNvPr id="6" name="页脚占位符 5">
            <a:extLst>
              <a:ext uri="{FF2B5EF4-FFF2-40B4-BE49-F238E27FC236}">
                <a16:creationId xmlns:a16="http://schemas.microsoft.com/office/drawing/2014/main" id="{AE08CDAC-2DFB-40F5-876F-7D37AD75BA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24B0F29-B163-448E-A38B-A89CC475E35A}"/>
              </a:ext>
            </a:extLst>
          </p:cNvPr>
          <p:cNvSpPr>
            <a:spLocks noGrp="1"/>
          </p:cNvSpPr>
          <p:nvPr>
            <p:ph type="sldNum" sz="quarter" idx="12"/>
          </p:nvPr>
        </p:nvSpPr>
        <p:spPr/>
        <p:txBody>
          <a:bodyPr/>
          <a:lstStyle/>
          <a:p>
            <a:fld id="{E965AE6D-FD7C-4AEB-A403-C6AD71257533}" type="slidenum">
              <a:rPr lang="zh-CN" altLang="en-US" smtClean="0"/>
              <a:t>‹#›</a:t>
            </a:fld>
            <a:endParaRPr lang="zh-CN" altLang="en-US"/>
          </a:p>
        </p:txBody>
      </p:sp>
    </p:spTree>
    <p:extLst>
      <p:ext uri="{BB962C8B-B14F-4D97-AF65-F5344CB8AC3E}">
        <p14:creationId xmlns:p14="http://schemas.microsoft.com/office/powerpoint/2010/main" val="20124000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0AD419-6B0E-40B2-B109-AF443E0FE8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7AE7E3A-1D6A-4623-BB46-00774C5E3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5AD5D-377E-455F-BB65-80559C65F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696AD2-B030-4033-94A4-D42B5B54EBE9}"/>
              </a:ext>
            </a:extLst>
          </p:cNvPr>
          <p:cNvSpPr>
            <a:spLocks noGrp="1"/>
          </p:cNvSpPr>
          <p:nvPr>
            <p:ph type="dt" sz="half" idx="10"/>
          </p:nvPr>
        </p:nvSpPr>
        <p:spPr/>
        <p:txBody>
          <a:bodyPr/>
          <a:lstStyle/>
          <a:p>
            <a:fld id="{F15AF0ED-A30A-4B69-8EF6-04D9F40672D7}" type="datetimeFigureOut">
              <a:rPr lang="zh-CN" altLang="en-US" smtClean="0"/>
              <a:t>2022/8/24</a:t>
            </a:fld>
            <a:endParaRPr lang="zh-CN" altLang="en-US"/>
          </a:p>
        </p:txBody>
      </p:sp>
      <p:sp>
        <p:nvSpPr>
          <p:cNvPr id="6" name="页脚占位符 5">
            <a:extLst>
              <a:ext uri="{FF2B5EF4-FFF2-40B4-BE49-F238E27FC236}">
                <a16:creationId xmlns:a16="http://schemas.microsoft.com/office/drawing/2014/main" id="{73941DA1-48CB-49FC-A3C5-2D945FED25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5362008-6BCD-47D5-AE27-B47A90EA5751}"/>
              </a:ext>
            </a:extLst>
          </p:cNvPr>
          <p:cNvSpPr>
            <a:spLocks noGrp="1"/>
          </p:cNvSpPr>
          <p:nvPr>
            <p:ph type="sldNum" sz="quarter" idx="12"/>
          </p:nvPr>
        </p:nvSpPr>
        <p:spPr/>
        <p:txBody>
          <a:bodyPr/>
          <a:lstStyle/>
          <a:p>
            <a:fld id="{E965AE6D-FD7C-4AEB-A403-C6AD71257533}" type="slidenum">
              <a:rPr lang="zh-CN" altLang="en-US" smtClean="0"/>
              <a:t>‹#›</a:t>
            </a:fld>
            <a:endParaRPr lang="zh-CN" altLang="en-US"/>
          </a:p>
        </p:txBody>
      </p:sp>
    </p:spTree>
    <p:extLst>
      <p:ext uri="{BB962C8B-B14F-4D97-AF65-F5344CB8AC3E}">
        <p14:creationId xmlns:p14="http://schemas.microsoft.com/office/powerpoint/2010/main" val="9936226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4AEC95-3FFA-4758-BBE4-7E4237B4D26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E3A8C39-6329-4130-9F5B-E95D1DF6A06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FB57E2-7D79-4ED2-A0D2-A6342FBFF29F}"/>
              </a:ext>
            </a:extLst>
          </p:cNvPr>
          <p:cNvSpPr>
            <a:spLocks noGrp="1"/>
          </p:cNvSpPr>
          <p:nvPr>
            <p:ph type="dt" sz="half" idx="10"/>
          </p:nvPr>
        </p:nvSpPr>
        <p:spPr/>
        <p:txBody>
          <a:bodyPr/>
          <a:lstStyle/>
          <a:p>
            <a:fld id="{F15AF0ED-A30A-4B69-8EF6-04D9F40672D7}" type="datetimeFigureOut">
              <a:rPr lang="zh-CN" altLang="en-US" smtClean="0"/>
              <a:t>2022/8/24</a:t>
            </a:fld>
            <a:endParaRPr lang="zh-CN" altLang="en-US"/>
          </a:p>
        </p:txBody>
      </p:sp>
      <p:sp>
        <p:nvSpPr>
          <p:cNvPr id="5" name="页脚占位符 4">
            <a:extLst>
              <a:ext uri="{FF2B5EF4-FFF2-40B4-BE49-F238E27FC236}">
                <a16:creationId xmlns:a16="http://schemas.microsoft.com/office/drawing/2014/main" id="{B46ABB0E-0A2D-4D49-BFA3-2722DA8F67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C0F7BF-2A45-4FA2-89AB-AF28DF4839C9}"/>
              </a:ext>
            </a:extLst>
          </p:cNvPr>
          <p:cNvSpPr>
            <a:spLocks noGrp="1"/>
          </p:cNvSpPr>
          <p:nvPr>
            <p:ph type="sldNum" sz="quarter" idx="12"/>
          </p:nvPr>
        </p:nvSpPr>
        <p:spPr/>
        <p:txBody>
          <a:bodyPr/>
          <a:lstStyle/>
          <a:p>
            <a:fld id="{E965AE6D-FD7C-4AEB-A403-C6AD71257533}" type="slidenum">
              <a:rPr lang="zh-CN" altLang="en-US" smtClean="0"/>
              <a:t>‹#›</a:t>
            </a:fld>
            <a:endParaRPr lang="zh-CN" altLang="en-US"/>
          </a:p>
        </p:txBody>
      </p:sp>
    </p:spTree>
    <p:extLst>
      <p:ext uri="{BB962C8B-B14F-4D97-AF65-F5344CB8AC3E}">
        <p14:creationId xmlns:p14="http://schemas.microsoft.com/office/powerpoint/2010/main" val="16729482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BE1C273-01DA-4D70-8C20-24E0F8D21E2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64A9D10-A375-4B9B-867E-8ED49B09B86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BCC5EE5-B890-40A1-B5F1-9F4C6643DD23}"/>
              </a:ext>
            </a:extLst>
          </p:cNvPr>
          <p:cNvSpPr>
            <a:spLocks noGrp="1"/>
          </p:cNvSpPr>
          <p:nvPr>
            <p:ph type="dt" sz="half" idx="10"/>
          </p:nvPr>
        </p:nvSpPr>
        <p:spPr/>
        <p:txBody>
          <a:bodyPr/>
          <a:lstStyle/>
          <a:p>
            <a:fld id="{F15AF0ED-A30A-4B69-8EF6-04D9F40672D7}" type="datetimeFigureOut">
              <a:rPr lang="zh-CN" altLang="en-US" smtClean="0"/>
              <a:t>2022/8/24</a:t>
            </a:fld>
            <a:endParaRPr lang="zh-CN" altLang="en-US"/>
          </a:p>
        </p:txBody>
      </p:sp>
      <p:sp>
        <p:nvSpPr>
          <p:cNvPr id="5" name="页脚占位符 4">
            <a:extLst>
              <a:ext uri="{FF2B5EF4-FFF2-40B4-BE49-F238E27FC236}">
                <a16:creationId xmlns:a16="http://schemas.microsoft.com/office/drawing/2014/main" id="{B3F88791-B9E3-4BAD-BAE3-50E175B816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E2662D-7B7C-4C70-980E-342A66D46728}"/>
              </a:ext>
            </a:extLst>
          </p:cNvPr>
          <p:cNvSpPr>
            <a:spLocks noGrp="1"/>
          </p:cNvSpPr>
          <p:nvPr>
            <p:ph type="sldNum" sz="quarter" idx="12"/>
          </p:nvPr>
        </p:nvSpPr>
        <p:spPr/>
        <p:txBody>
          <a:bodyPr/>
          <a:lstStyle/>
          <a:p>
            <a:fld id="{E965AE6D-FD7C-4AEB-A403-C6AD71257533}" type="slidenum">
              <a:rPr lang="zh-CN" altLang="en-US" smtClean="0"/>
              <a:t>‹#›</a:t>
            </a:fld>
            <a:endParaRPr lang="zh-CN" altLang="en-US"/>
          </a:p>
        </p:txBody>
      </p:sp>
    </p:spTree>
    <p:extLst>
      <p:ext uri="{BB962C8B-B14F-4D97-AF65-F5344CB8AC3E}">
        <p14:creationId xmlns:p14="http://schemas.microsoft.com/office/powerpoint/2010/main" val="1380717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66F5-A0EB-08C4-F190-2FC48477F0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F2DC2B-3C42-484D-602A-D0D83F14B0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BF5540-854D-6147-23E9-90192BC2BB02}"/>
              </a:ext>
            </a:extLst>
          </p:cNvPr>
          <p:cNvSpPr>
            <a:spLocks noGrp="1"/>
          </p:cNvSpPr>
          <p:nvPr>
            <p:ph type="dt" sz="half" idx="10"/>
          </p:nvPr>
        </p:nvSpPr>
        <p:spPr/>
        <p:txBody>
          <a:bodyPr/>
          <a:lstStyle/>
          <a:p>
            <a:fld id="{911FC388-4CA5-4122-A153-1E7E7C9FDA4B}" type="datetimeFigureOut">
              <a:rPr lang="en-US" smtClean="0"/>
              <a:t>8/24/2022</a:t>
            </a:fld>
            <a:endParaRPr lang="en-US"/>
          </a:p>
        </p:txBody>
      </p:sp>
      <p:sp>
        <p:nvSpPr>
          <p:cNvPr id="5" name="Footer Placeholder 4">
            <a:extLst>
              <a:ext uri="{FF2B5EF4-FFF2-40B4-BE49-F238E27FC236}">
                <a16:creationId xmlns:a16="http://schemas.microsoft.com/office/drawing/2014/main" id="{C14283B3-CC79-E7D2-1CFC-6B26025A4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5F6F5-6C85-9AC8-4828-7A00A2100FD2}"/>
              </a:ext>
            </a:extLst>
          </p:cNvPr>
          <p:cNvSpPr>
            <a:spLocks noGrp="1"/>
          </p:cNvSpPr>
          <p:nvPr>
            <p:ph type="sldNum" sz="quarter" idx="12"/>
          </p:nvPr>
        </p:nvSpPr>
        <p:spPr/>
        <p:txBody>
          <a:bodyPr/>
          <a:lstStyle/>
          <a:p>
            <a:fld id="{8F245D08-3111-4223-893B-D4D0A24AB734}" type="slidenum">
              <a:rPr lang="en-US" smtClean="0"/>
              <a:t>‹#›</a:t>
            </a:fld>
            <a:endParaRPr lang="en-US"/>
          </a:p>
        </p:txBody>
      </p:sp>
    </p:spTree>
    <p:extLst>
      <p:ext uri="{BB962C8B-B14F-4D97-AF65-F5344CB8AC3E}">
        <p14:creationId xmlns:p14="http://schemas.microsoft.com/office/powerpoint/2010/main" val="115927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B8E14-8AE3-DECD-02A4-027E7650ED06}"/>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E1F74065-EE0D-72F2-48B5-B923CA5C9315}"/>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009BB622-B5D8-5178-66EE-7CC64EFADE12}"/>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F6E0FBDB-FD90-FA8E-2C1F-499CBFCE4ED6}"/>
              </a:ext>
            </a:extLst>
          </p:cNvPr>
          <p:cNvSpPr>
            <a:spLocks noGrp="1"/>
          </p:cNvSpPr>
          <p:nvPr>
            <p:ph type="dt" sz="half" idx="10"/>
          </p:nvPr>
        </p:nvSpPr>
        <p:spPr/>
        <p:txBody>
          <a:bodyPr/>
          <a:lstStyle/>
          <a:p>
            <a:fld id="{82808D6A-212A-7946-AFB5-B8C048501516}" type="datetimeFigureOut">
              <a:rPr kumimoji="1" lang="zh-CN" altLang="en-US" smtClean="0"/>
              <a:t>2022/8/24</a:t>
            </a:fld>
            <a:endParaRPr kumimoji="1" lang="zh-CN" altLang="en-US"/>
          </a:p>
        </p:txBody>
      </p:sp>
      <p:sp>
        <p:nvSpPr>
          <p:cNvPr id="6" name="页脚占位符 5">
            <a:extLst>
              <a:ext uri="{FF2B5EF4-FFF2-40B4-BE49-F238E27FC236}">
                <a16:creationId xmlns:a16="http://schemas.microsoft.com/office/drawing/2014/main" id="{2C9393A2-49B8-3E58-D329-2E940FCBFA12}"/>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86D4D69D-B398-5170-817C-ACE1C7665ECF}"/>
              </a:ext>
            </a:extLst>
          </p:cNvPr>
          <p:cNvSpPr>
            <a:spLocks noGrp="1"/>
          </p:cNvSpPr>
          <p:nvPr>
            <p:ph type="sldNum" sz="quarter" idx="12"/>
          </p:nvPr>
        </p:nvSpPr>
        <p:spPr/>
        <p:txBody>
          <a:bodyPr/>
          <a:lstStyle/>
          <a:p>
            <a:fld id="{D6FA8E34-A190-7F4D-9015-7870CD9F894A}" type="slidenum">
              <a:rPr kumimoji="1" lang="zh-CN" altLang="en-US" smtClean="0"/>
              <a:t>‹#›</a:t>
            </a:fld>
            <a:endParaRPr kumimoji="1" lang="zh-CN" altLang="en-US"/>
          </a:p>
        </p:txBody>
      </p:sp>
    </p:spTree>
    <p:extLst>
      <p:ext uri="{BB962C8B-B14F-4D97-AF65-F5344CB8AC3E}">
        <p14:creationId xmlns:p14="http://schemas.microsoft.com/office/powerpoint/2010/main" val="21958234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C5AB-3BCB-0635-52C0-EE2E701665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1E4D40-B5DF-C706-8590-451ABE654F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B3AC33-D6F6-23A1-159A-C5C92061C1BD}"/>
              </a:ext>
            </a:extLst>
          </p:cNvPr>
          <p:cNvSpPr>
            <a:spLocks noGrp="1"/>
          </p:cNvSpPr>
          <p:nvPr>
            <p:ph type="dt" sz="half" idx="10"/>
          </p:nvPr>
        </p:nvSpPr>
        <p:spPr/>
        <p:txBody>
          <a:bodyPr/>
          <a:lstStyle/>
          <a:p>
            <a:fld id="{911FC388-4CA5-4122-A153-1E7E7C9FDA4B}" type="datetimeFigureOut">
              <a:rPr lang="en-US" smtClean="0"/>
              <a:t>8/24/2022</a:t>
            </a:fld>
            <a:endParaRPr lang="en-US"/>
          </a:p>
        </p:txBody>
      </p:sp>
      <p:sp>
        <p:nvSpPr>
          <p:cNvPr id="5" name="Footer Placeholder 4">
            <a:extLst>
              <a:ext uri="{FF2B5EF4-FFF2-40B4-BE49-F238E27FC236}">
                <a16:creationId xmlns:a16="http://schemas.microsoft.com/office/drawing/2014/main" id="{101052CA-B631-F654-2F5F-9D977B412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3884CE-C983-B35C-2A8C-2E8CCF89EBDC}"/>
              </a:ext>
            </a:extLst>
          </p:cNvPr>
          <p:cNvSpPr>
            <a:spLocks noGrp="1"/>
          </p:cNvSpPr>
          <p:nvPr>
            <p:ph type="sldNum" sz="quarter" idx="12"/>
          </p:nvPr>
        </p:nvSpPr>
        <p:spPr/>
        <p:txBody>
          <a:bodyPr/>
          <a:lstStyle/>
          <a:p>
            <a:fld id="{8F245D08-3111-4223-893B-D4D0A24AB734}" type="slidenum">
              <a:rPr lang="en-US" smtClean="0"/>
              <a:t>‹#›</a:t>
            </a:fld>
            <a:endParaRPr lang="en-US"/>
          </a:p>
        </p:txBody>
      </p:sp>
    </p:spTree>
    <p:extLst>
      <p:ext uri="{BB962C8B-B14F-4D97-AF65-F5344CB8AC3E}">
        <p14:creationId xmlns:p14="http://schemas.microsoft.com/office/powerpoint/2010/main" val="36638452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BA09-623E-CD7C-27D3-B830362B91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856630-499C-FCEA-1ADB-89B6A21302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CAF861-A133-AD3A-3A9D-1A23440B1AA4}"/>
              </a:ext>
            </a:extLst>
          </p:cNvPr>
          <p:cNvSpPr>
            <a:spLocks noGrp="1"/>
          </p:cNvSpPr>
          <p:nvPr>
            <p:ph type="dt" sz="half" idx="10"/>
          </p:nvPr>
        </p:nvSpPr>
        <p:spPr/>
        <p:txBody>
          <a:bodyPr/>
          <a:lstStyle/>
          <a:p>
            <a:fld id="{911FC388-4CA5-4122-A153-1E7E7C9FDA4B}" type="datetimeFigureOut">
              <a:rPr lang="en-US" smtClean="0"/>
              <a:t>8/24/2022</a:t>
            </a:fld>
            <a:endParaRPr lang="en-US"/>
          </a:p>
        </p:txBody>
      </p:sp>
      <p:sp>
        <p:nvSpPr>
          <p:cNvPr id="5" name="Footer Placeholder 4">
            <a:extLst>
              <a:ext uri="{FF2B5EF4-FFF2-40B4-BE49-F238E27FC236}">
                <a16:creationId xmlns:a16="http://schemas.microsoft.com/office/drawing/2014/main" id="{98210C27-FF41-C034-50AD-D2C71C53C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52AA7-C966-7CE0-EEA6-C3328F1A7101}"/>
              </a:ext>
            </a:extLst>
          </p:cNvPr>
          <p:cNvSpPr>
            <a:spLocks noGrp="1"/>
          </p:cNvSpPr>
          <p:nvPr>
            <p:ph type="sldNum" sz="quarter" idx="12"/>
          </p:nvPr>
        </p:nvSpPr>
        <p:spPr/>
        <p:txBody>
          <a:bodyPr/>
          <a:lstStyle/>
          <a:p>
            <a:fld id="{8F245D08-3111-4223-893B-D4D0A24AB734}" type="slidenum">
              <a:rPr lang="en-US" smtClean="0"/>
              <a:t>‹#›</a:t>
            </a:fld>
            <a:endParaRPr lang="en-US"/>
          </a:p>
        </p:txBody>
      </p:sp>
    </p:spTree>
    <p:extLst>
      <p:ext uri="{BB962C8B-B14F-4D97-AF65-F5344CB8AC3E}">
        <p14:creationId xmlns:p14="http://schemas.microsoft.com/office/powerpoint/2010/main" val="12981389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0FF4-C772-8A7E-BB21-BA4D3A6B6B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647A82-64CF-EEFC-80AA-DEB1834013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1FB6BA-7669-7509-C8E3-7B229AC8A1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5825F-4DA2-3ED9-6D26-EFDE016A65A3}"/>
              </a:ext>
            </a:extLst>
          </p:cNvPr>
          <p:cNvSpPr>
            <a:spLocks noGrp="1"/>
          </p:cNvSpPr>
          <p:nvPr>
            <p:ph type="dt" sz="half" idx="10"/>
          </p:nvPr>
        </p:nvSpPr>
        <p:spPr/>
        <p:txBody>
          <a:bodyPr/>
          <a:lstStyle/>
          <a:p>
            <a:fld id="{911FC388-4CA5-4122-A153-1E7E7C9FDA4B}" type="datetimeFigureOut">
              <a:rPr lang="en-US" smtClean="0"/>
              <a:t>8/24/2022</a:t>
            </a:fld>
            <a:endParaRPr lang="en-US"/>
          </a:p>
        </p:txBody>
      </p:sp>
      <p:sp>
        <p:nvSpPr>
          <p:cNvPr id="6" name="Footer Placeholder 5">
            <a:extLst>
              <a:ext uri="{FF2B5EF4-FFF2-40B4-BE49-F238E27FC236}">
                <a16:creationId xmlns:a16="http://schemas.microsoft.com/office/drawing/2014/main" id="{059A7A0A-3D4F-5F18-A11F-F6DD14FB7A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ABE9F1-EE1C-0D5D-5A94-09145F2B65B9}"/>
              </a:ext>
            </a:extLst>
          </p:cNvPr>
          <p:cNvSpPr>
            <a:spLocks noGrp="1"/>
          </p:cNvSpPr>
          <p:nvPr>
            <p:ph type="sldNum" sz="quarter" idx="12"/>
          </p:nvPr>
        </p:nvSpPr>
        <p:spPr/>
        <p:txBody>
          <a:bodyPr/>
          <a:lstStyle/>
          <a:p>
            <a:fld id="{8F245D08-3111-4223-893B-D4D0A24AB734}" type="slidenum">
              <a:rPr lang="en-US" smtClean="0"/>
              <a:t>‹#›</a:t>
            </a:fld>
            <a:endParaRPr lang="en-US"/>
          </a:p>
        </p:txBody>
      </p:sp>
    </p:spTree>
    <p:extLst>
      <p:ext uri="{BB962C8B-B14F-4D97-AF65-F5344CB8AC3E}">
        <p14:creationId xmlns:p14="http://schemas.microsoft.com/office/powerpoint/2010/main" val="1872274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5670-31E8-D21E-9557-E4AA0F10AD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64DF04-CEB9-7C70-2799-8332FFD0D8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F7F7DF-BC1F-3EDE-80B2-04E7D4A95D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5D8627-9A90-43A9-E046-A30EF9ACF8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DB0A70-8294-CBBF-2BCD-A1D282DD69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E34B09-CE08-8304-DB08-0294C937A95C}"/>
              </a:ext>
            </a:extLst>
          </p:cNvPr>
          <p:cNvSpPr>
            <a:spLocks noGrp="1"/>
          </p:cNvSpPr>
          <p:nvPr>
            <p:ph type="dt" sz="half" idx="10"/>
          </p:nvPr>
        </p:nvSpPr>
        <p:spPr/>
        <p:txBody>
          <a:bodyPr/>
          <a:lstStyle/>
          <a:p>
            <a:fld id="{911FC388-4CA5-4122-A153-1E7E7C9FDA4B}" type="datetimeFigureOut">
              <a:rPr lang="en-US" smtClean="0"/>
              <a:t>8/24/2022</a:t>
            </a:fld>
            <a:endParaRPr lang="en-US"/>
          </a:p>
        </p:txBody>
      </p:sp>
      <p:sp>
        <p:nvSpPr>
          <p:cNvPr id="8" name="Footer Placeholder 7">
            <a:extLst>
              <a:ext uri="{FF2B5EF4-FFF2-40B4-BE49-F238E27FC236}">
                <a16:creationId xmlns:a16="http://schemas.microsoft.com/office/drawing/2014/main" id="{7EE58819-6CE7-CA7D-DA12-9037B6561E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62F47E-C750-668F-8604-9687D3F41150}"/>
              </a:ext>
            </a:extLst>
          </p:cNvPr>
          <p:cNvSpPr>
            <a:spLocks noGrp="1"/>
          </p:cNvSpPr>
          <p:nvPr>
            <p:ph type="sldNum" sz="quarter" idx="12"/>
          </p:nvPr>
        </p:nvSpPr>
        <p:spPr/>
        <p:txBody>
          <a:bodyPr/>
          <a:lstStyle/>
          <a:p>
            <a:fld id="{8F245D08-3111-4223-893B-D4D0A24AB734}" type="slidenum">
              <a:rPr lang="en-US" smtClean="0"/>
              <a:t>‹#›</a:t>
            </a:fld>
            <a:endParaRPr lang="en-US"/>
          </a:p>
        </p:txBody>
      </p:sp>
    </p:spTree>
    <p:extLst>
      <p:ext uri="{BB962C8B-B14F-4D97-AF65-F5344CB8AC3E}">
        <p14:creationId xmlns:p14="http://schemas.microsoft.com/office/powerpoint/2010/main" val="33532994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408E-C4B8-41A6-680F-F627A4CDF8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A0823A-F3B1-0CD4-4F53-8A134165ED35}"/>
              </a:ext>
            </a:extLst>
          </p:cNvPr>
          <p:cNvSpPr>
            <a:spLocks noGrp="1"/>
          </p:cNvSpPr>
          <p:nvPr>
            <p:ph type="dt" sz="half" idx="10"/>
          </p:nvPr>
        </p:nvSpPr>
        <p:spPr/>
        <p:txBody>
          <a:bodyPr/>
          <a:lstStyle/>
          <a:p>
            <a:fld id="{911FC388-4CA5-4122-A153-1E7E7C9FDA4B}" type="datetimeFigureOut">
              <a:rPr lang="en-US" smtClean="0"/>
              <a:t>8/24/2022</a:t>
            </a:fld>
            <a:endParaRPr lang="en-US"/>
          </a:p>
        </p:txBody>
      </p:sp>
      <p:sp>
        <p:nvSpPr>
          <p:cNvPr id="4" name="Footer Placeholder 3">
            <a:extLst>
              <a:ext uri="{FF2B5EF4-FFF2-40B4-BE49-F238E27FC236}">
                <a16:creationId xmlns:a16="http://schemas.microsoft.com/office/drawing/2014/main" id="{651F1951-0664-E15B-F493-FF7076282D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448EAD-09DE-DEA5-1E98-6FB51A11C1E3}"/>
              </a:ext>
            </a:extLst>
          </p:cNvPr>
          <p:cNvSpPr>
            <a:spLocks noGrp="1"/>
          </p:cNvSpPr>
          <p:nvPr>
            <p:ph type="sldNum" sz="quarter" idx="12"/>
          </p:nvPr>
        </p:nvSpPr>
        <p:spPr/>
        <p:txBody>
          <a:bodyPr/>
          <a:lstStyle/>
          <a:p>
            <a:fld id="{8F245D08-3111-4223-893B-D4D0A24AB734}" type="slidenum">
              <a:rPr lang="en-US" smtClean="0"/>
              <a:t>‹#›</a:t>
            </a:fld>
            <a:endParaRPr lang="en-US"/>
          </a:p>
        </p:txBody>
      </p:sp>
    </p:spTree>
    <p:extLst>
      <p:ext uri="{BB962C8B-B14F-4D97-AF65-F5344CB8AC3E}">
        <p14:creationId xmlns:p14="http://schemas.microsoft.com/office/powerpoint/2010/main" val="35540568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EE87EF-2B56-8746-8354-866D68DB2ED5}"/>
              </a:ext>
            </a:extLst>
          </p:cNvPr>
          <p:cNvSpPr>
            <a:spLocks noGrp="1"/>
          </p:cNvSpPr>
          <p:nvPr>
            <p:ph type="dt" sz="half" idx="10"/>
          </p:nvPr>
        </p:nvSpPr>
        <p:spPr/>
        <p:txBody>
          <a:bodyPr/>
          <a:lstStyle/>
          <a:p>
            <a:fld id="{911FC388-4CA5-4122-A153-1E7E7C9FDA4B}" type="datetimeFigureOut">
              <a:rPr lang="en-US" smtClean="0"/>
              <a:t>8/24/2022</a:t>
            </a:fld>
            <a:endParaRPr lang="en-US"/>
          </a:p>
        </p:txBody>
      </p:sp>
      <p:sp>
        <p:nvSpPr>
          <p:cNvPr id="3" name="Footer Placeholder 2">
            <a:extLst>
              <a:ext uri="{FF2B5EF4-FFF2-40B4-BE49-F238E27FC236}">
                <a16:creationId xmlns:a16="http://schemas.microsoft.com/office/drawing/2014/main" id="{CA68B8F9-566E-C299-14C3-7C64A415AE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29B21-03A2-E51A-8B8D-B1E76989D0BA}"/>
              </a:ext>
            </a:extLst>
          </p:cNvPr>
          <p:cNvSpPr>
            <a:spLocks noGrp="1"/>
          </p:cNvSpPr>
          <p:nvPr>
            <p:ph type="sldNum" sz="quarter" idx="12"/>
          </p:nvPr>
        </p:nvSpPr>
        <p:spPr/>
        <p:txBody>
          <a:bodyPr/>
          <a:lstStyle/>
          <a:p>
            <a:fld id="{8F245D08-3111-4223-893B-D4D0A24AB734}" type="slidenum">
              <a:rPr lang="en-US" smtClean="0"/>
              <a:t>‹#›</a:t>
            </a:fld>
            <a:endParaRPr lang="en-US"/>
          </a:p>
        </p:txBody>
      </p:sp>
    </p:spTree>
    <p:extLst>
      <p:ext uri="{BB962C8B-B14F-4D97-AF65-F5344CB8AC3E}">
        <p14:creationId xmlns:p14="http://schemas.microsoft.com/office/powerpoint/2010/main" val="37913201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32B06-7033-FA29-2064-797135C9C0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150724-64A7-9A1E-801D-F1AB69E793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1473DE-40F7-C4A3-AFA1-92C1CDDFC2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7DE1AE-B695-0CBB-A516-E3DEBB4AF563}"/>
              </a:ext>
            </a:extLst>
          </p:cNvPr>
          <p:cNvSpPr>
            <a:spLocks noGrp="1"/>
          </p:cNvSpPr>
          <p:nvPr>
            <p:ph type="dt" sz="half" idx="10"/>
          </p:nvPr>
        </p:nvSpPr>
        <p:spPr/>
        <p:txBody>
          <a:bodyPr/>
          <a:lstStyle/>
          <a:p>
            <a:fld id="{911FC388-4CA5-4122-A153-1E7E7C9FDA4B}" type="datetimeFigureOut">
              <a:rPr lang="en-US" smtClean="0"/>
              <a:t>8/24/2022</a:t>
            </a:fld>
            <a:endParaRPr lang="en-US"/>
          </a:p>
        </p:txBody>
      </p:sp>
      <p:sp>
        <p:nvSpPr>
          <p:cNvPr id="6" name="Footer Placeholder 5">
            <a:extLst>
              <a:ext uri="{FF2B5EF4-FFF2-40B4-BE49-F238E27FC236}">
                <a16:creationId xmlns:a16="http://schemas.microsoft.com/office/drawing/2014/main" id="{D042A9B5-D749-D862-C0FA-5BEB18D02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1BAAD-085F-34FF-762E-F27B9AB1561A}"/>
              </a:ext>
            </a:extLst>
          </p:cNvPr>
          <p:cNvSpPr>
            <a:spLocks noGrp="1"/>
          </p:cNvSpPr>
          <p:nvPr>
            <p:ph type="sldNum" sz="quarter" idx="12"/>
          </p:nvPr>
        </p:nvSpPr>
        <p:spPr/>
        <p:txBody>
          <a:bodyPr/>
          <a:lstStyle/>
          <a:p>
            <a:fld id="{8F245D08-3111-4223-893B-D4D0A24AB734}" type="slidenum">
              <a:rPr lang="en-US" smtClean="0"/>
              <a:t>‹#›</a:t>
            </a:fld>
            <a:endParaRPr lang="en-US"/>
          </a:p>
        </p:txBody>
      </p:sp>
    </p:spTree>
    <p:extLst>
      <p:ext uri="{BB962C8B-B14F-4D97-AF65-F5344CB8AC3E}">
        <p14:creationId xmlns:p14="http://schemas.microsoft.com/office/powerpoint/2010/main" val="40749088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1302-5B15-F345-F524-C6E5093B1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AEF954-3595-843E-FE8D-3A9B7F058E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25D23A-D428-63B0-2BA5-7846B00A23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D1F1FE-1DF1-DC82-1F76-420516CB4883}"/>
              </a:ext>
            </a:extLst>
          </p:cNvPr>
          <p:cNvSpPr>
            <a:spLocks noGrp="1"/>
          </p:cNvSpPr>
          <p:nvPr>
            <p:ph type="dt" sz="half" idx="10"/>
          </p:nvPr>
        </p:nvSpPr>
        <p:spPr/>
        <p:txBody>
          <a:bodyPr/>
          <a:lstStyle/>
          <a:p>
            <a:fld id="{911FC388-4CA5-4122-A153-1E7E7C9FDA4B}" type="datetimeFigureOut">
              <a:rPr lang="en-US" smtClean="0"/>
              <a:t>8/24/2022</a:t>
            </a:fld>
            <a:endParaRPr lang="en-US"/>
          </a:p>
        </p:txBody>
      </p:sp>
      <p:sp>
        <p:nvSpPr>
          <p:cNvPr id="6" name="Footer Placeholder 5">
            <a:extLst>
              <a:ext uri="{FF2B5EF4-FFF2-40B4-BE49-F238E27FC236}">
                <a16:creationId xmlns:a16="http://schemas.microsoft.com/office/drawing/2014/main" id="{1EB1EAAD-08C9-2548-8CB5-197A545C3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31F15-73EE-271B-501C-E4099E5AC51C}"/>
              </a:ext>
            </a:extLst>
          </p:cNvPr>
          <p:cNvSpPr>
            <a:spLocks noGrp="1"/>
          </p:cNvSpPr>
          <p:nvPr>
            <p:ph type="sldNum" sz="quarter" idx="12"/>
          </p:nvPr>
        </p:nvSpPr>
        <p:spPr/>
        <p:txBody>
          <a:bodyPr/>
          <a:lstStyle/>
          <a:p>
            <a:fld id="{8F245D08-3111-4223-893B-D4D0A24AB734}" type="slidenum">
              <a:rPr lang="en-US" smtClean="0"/>
              <a:t>‹#›</a:t>
            </a:fld>
            <a:endParaRPr lang="en-US"/>
          </a:p>
        </p:txBody>
      </p:sp>
    </p:spTree>
    <p:extLst>
      <p:ext uri="{BB962C8B-B14F-4D97-AF65-F5344CB8AC3E}">
        <p14:creationId xmlns:p14="http://schemas.microsoft.com/office/powerpoint/2010/main" val="42598839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E3813-34F8-6C13-702D-01F629B884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05409C-370A-E0B2-798D-ABF3CF1C12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18CB5-E5E0-3FBC-1E81-4C44FC536CC7}"/>
              </a:ext>
            </a:extLst>
          </p:cNvPr>
          <p:cNvSpPr>
            <a:spLocks noGrp="1"/>
          </p:cNvSpPr>
          <p:nvPr>
            <p:ph type="dt" sz="half" idx="10"/>
          </p:nvPr>
        </p:nvSpPr>
        <p:spPr/>
        <p:txBody>
          <a:bodyPr/>
          <a:lstStyle/>
          <a:p>
            <a:fld id="{911FC388-4CA5-4122-A153-1E7E7C9FDA4B}" type="datetimeFigureOut">
              <a:rPr lang="en-US" smtClean="0"/>
              <a:t>8/24/2022</a:t>
            </a:fld>
            <a:endParaRPr lang="en-US"/>
          </a:p>
        </p:txBody>
      </p:sp>
      <p:sp>
        <p:nvSpPr>
          <p:cNvPr id="5" name="Footer Placeholder 4">
            <a:extLst>
              <a:ext uri="{FF2B5EF4-FFF2-40B4-BE49-F238E27FC236}">
                <a16:creationId xmlns:a16="http://schemas.microsoft.com/office/drawing/2014/main" id="{ED25D712-DA17-A3AF-C115-80493B19D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7DCF3-B4FF-9F82-DEA1-2EC100F32FBA}"/>
              </a:ext>
            </a:extLst>
          </p:cNvPr>
          <p:cNvSpPr>
            <a:spLocks noGrp="1"/>
          </p:cNvSpPr>
          <p:nvPr>
            <p:ph type="sldNum" sz="quarter" idx="12"/>
          </p:nvPr>
        </p:nvSpPr>
        <p:spPr/>
        <p:txBody>
          <a:bodyPr/>
          <a:lstStyle/>
          <a:p>
            <a:fld id="{8F245D08-3111-4223-893B-D4D0A24AB734}" type="slidenum">
              <a:rPr lang="en-US" smtClean="0"/>
              <a:t>‹#›</a:t>
            </a:fld>
            <a:endParaRPr lang="en-US"/>
          </a:p>
        </p:txBody>
      </p:sp>
    </p:spTree>
    <p:extLst>
      <p:ext uri="{BB962C8B-B14F-4D97-AF65-F5344CB8AC3E}">
        <p14:creationId xmlns:p14="http://schemas.microsoft.com/office/powerpoint/2010/main" val="2711563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916879-A249-C304-4F09-43A53B678D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31E73-4189-CC27-6B33-E2682C1137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4F853-33B6-9C7D-3E1A-F6C3C27BA973}"/>
              </a:ext>
            </a:extLst>
          </p:cNvPr>
          <p:cNvSpPr>
            <a:spLocks noGrp="1"/>
          </p:cNvSpPr>
          <p:nvPr>
            <p:ph type="dt" sz="half" idx="10"/>
          </p:nvPr>
        </p:nvSpPr>
        <p:spPr/>
        <p:txBody>
          <a:bodyPr/>
          <a:lstStyle/>
          <a:p>
            <a:fld id="{911FC388-4CA5-4122-A153-1E7E7C9FDA4B}" type="datetimeFigureOut">
              <a:rPr lang="en-US" smtClean="0"/>
              <a:t>8/24/2022</a:t>
            </a:fld>
            <a:endParaRPr lang="en-US"/>
          </a:p>
        </p:txBody>
      </p:sp>
      <p:sp>
        <p:nvSpPr>
          <p:cNvPr id="5" name="Footer Placeholder 4">
            <a:extLst>
              <a:ext uri="{FF2B5EF4-FFF2-40B4-BE49-F238E27FC236}">
                <a16:creationId xmlns:a16="http://schemas.microsoft.com/office/drawing/2014/main" id="{BD76ADE9-EE9B-1527-2A82-6A1B33325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8C0BB-0445-1209-A669-36EE0417D8D4}"/>
              </a:ext>
            </a:extLst>
          </p:cNvPr>
          <p:cNvSpPr>
            <a:spLocks noGrp="1"/>
          </p:cNvSpPr>
          <p:nvPr>
            <p:ph type="sldNum" sz="quarter" idx="12"/>
          </p:nvPr>
        </p:nvSpPr>
        <p:spPr/>
        <p:txBody>
          <a:bodyPr/>
          <a:lstStyle/>
          <a:p>
            <a:fld id="{8F245D08-3111-4223-893B-D4D0A24AB734}" type="slidenum">
              <a:rPr lang="en-US" smtClean="0"/>
              <a:t>‹#›</a:t>
            </a:fld>
            <a:endParaRPr lang="en-US"/>
          </a:p>
        </p:txBody>
      </p:sp>
    </p:spTree>
    <p:extLst>
      <p:ext uri="{BB962C8B-B14F-4D97-AF65-F5344CB8AC3E}">
        <p14:creationId xmlns:p14="http://schemas.microsoft.com/office/powerpoint/2010/main" val="3777233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DD0AF1-4D71-CF32-F1BF-C18D43560F61}"/>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E65D880-86EB-1258-6250-AFF8B02786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2E3D757A-8284-E72B-7D8C-AADE4D36E54C}"/>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EA323A65-9C25-CFF1-AD09-8EC945D90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C05B2190-2742-46C2-A366-D32D0CAF50FD}"/>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3F562310-5A12-6E3B-C3A3-CB94199DE44F}"/>
              </a:ext>
            </a:extLst>
          </p:cNvPr>
          <p:cNvSpPr>
            <a:spLocks noGrp="1"/>
          </p:cNvSpPr>
          <p:nvPr>
            <p:ph type="dt" sz="half" idx="10"/>
          </p:nvPr>
        </p:nvSpPr>
        <p:spPr/>
        <p:txBody>
          <a:bodyPr/>
          <a:lstStyle/>
          <a:p>
            <a:fld id="{82808D6A-212A-7946-AFB5-B8C048501516}" type="datetimeFigureOut">
              <a:rPr kumimoji="1" lang="zh-CN" altLang="en-US" smtClean="0"/>
              <a:t>2022/8/24</a:t>
            </a:fld>
            <a:endParaRPr kumimoji="1" lang="zh-CN" altLang="en-US"/>
          </a:p>
        </p:txBody>
      </p:sp>
      <p:sp>
        <p:nvSpPr>
          <p:cNvPr id="8" name="页脚占位符 7">
            <a:extLst>
              <a:ext uri="{FF2B5EF4-FFF2-40B4-BE49-F238E27FC236}">
                <a16:creationId xmlns:a16="http://schemas.microsoft.com/office/drawing/2014/main" id="{1774079D-D203-F9F3-54CC-76F93FDFDF47}"/>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85849969-5F3C-DDA7-E568-3C551F67358E}"/>
              </a:ext>
            </a:extLst>
          </p:cNvPr>
          <p:cNvSpPr>
            <a:spLocks noGrp="1"/>
          </p:cNvSpPr>
          <p:nvPr>
            <p:ph type="sldNum" sz="quarter" idx="12"/>
          </p:nvPr>
        </p:nvSpPr>
        <p:spPr/>
        <p:txBody>
          <a:bodyPr/>
          <a:lstStyle/>
          <a:p>
            <a:fld id="{D6FA8E34-A190-7F4D-9015-7870CD9F894A}" type="slidenum">
              <a:rPr kumimoji="1" lang="zh-CN" altLang="en-US" smtClean="0"/>
              <a:t>‹#›</a:t>
            </a:fld>
            <a:endParaRPr kumimoji="1" lang="zh-CN" altLang="en-US"/>
          </a:p>
        </p:txBody>
      </p:sp>
    </p:spTree>
    <p:extLst>
      <p:ext uri="{BB962C8B-B14F-4D97-AF65-F5344CB8AC3E}">
        <p14:creationId xmlns:p14="http://schemas.microsoft.com/office/powerpoint/2010/main" val="23344569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1CB2-0B9B-4394-BE67-9E2D9CD1B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966876-8630-4C0E-B90B-20530AC4EB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194EE2-EB91-43E6-8989-59718FA60F39}"/>
              </a:ext>
            </a:extLst>
          </p:cNvPr>
          <p:cNvSpPr>
            <a:spLocks noGrp="1"/>
          </p:cNvSpPr>
          <p:nvPr>
            <p:ph type="dt" sz="half" idx="10"/>
          </p:nvPr>
        </p:nvSpPr>
        <p:spPr/>
        <p:txBody>
          <a:bodyPr/>
          <a:lstStyle/>
          <a:p>
            <a:pPr algn="l"/>
            <a:fld id="{A5B0A250-5CC0-1746-B209-08E8B0DAE6AF}" type="datetimeFigureOut">
              <a:rPr lang="en-US" smtClean="0"/>
              <a:pPr algn="l"/>
              <a:t>8/24/2022</a:t>
            </a:fld>
            <a:endParaRPr lang="en-US" dirty="0"/>
          </a:p>
        </p:txBody>
      </p:sp>
      <p:sp>
        <p:nvSpPr>
          <p:cNvPr id="5" name="Footer Placeholder 4">
            <a:extLst>
              <a:ext uri="{FF2B5EF4-FFF2-40B4-BE49-F238E27FC236}">
                <a16:creationId xmlns:a16="http://schemas.microsoft.com/office/drawing/2014/main" id="{FBC044E9-36E3-4D70-8435-83672C5439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F6773D-84C8-4072-ACCA-9F597859F1B0}"/>
              </a:ext>
            </a:extLst>
          </p:cNvPr>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100154895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FEC6-39D5-4D8F-95D4-74250AFCA7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766481-6519-45F2-8CFA-14596F1D55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5C783-8FF3-4B42-9E12-D83E0A9A02E8}"/>
              </a:ext>
            </a:extLst>
          </p:cNvPr>
          <p:cNvSpPr>
            <a:spLocks noGrp="1"/>
          </p:cNvSpPr>
          <p:nvPr>
            <p:ph type="dt" sz="half" idx="10"/>
          </p:nvPr>
        </p:nvSpPr>
        <p:spPr/>
        <p:txBody>
          <a:bodyPr/>
          <a:lstStyle/>
          <a:p>
            <a:fld id="{A5B0A250-5CC0-1746-B209-08E8B0DAE6AF}" type="datetimeFigureOut">
              <a:rPr lang="en-US" smtClean="0"/>
              <a:t>8/24/2022</a:t>
            </a:fld>
            <a:endParaRPr lang="en-US" dirty="0"/>
          </a:p>
        </p:txBody>
      </p:sp>
      <p:sp>
        <p:nvSpPr>
          <p:cNvPr id="5" name="Footer Placeholder 4">
            <a:extLst>
              <a:ext uri="{FF2B5EF4-FFF2-40B4-BE49-F238E27FC236}">
                <a16:creationId xmlns:a16="http://schemas.microsoft.com/office/drawing/2014/main" id="{15A8094E-32EF-4711-AF8F-FCCA9EA9CA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4F4E55-239F-4CE9-B409-0452D8415E41}"/>
              </a:ext>
            </a:extLst>
          </p:cNvPr>
          <p:cNvSpPr>
            <a:spLocks noGrp="1"/>
          </p:cNvSpPr>
          <p:nvPr>
            <p:ph type="sldNum" sz="quarter" idx="12"/>
          </p:nvPr>
        </p:nvSpPr>
        <p:spPr/>
        <p:txBody>
          <a:bodyPr/>
          <a:lstStyle/>
          <a:p>
            <a:fld id="{49ABCAEC-7D34-E549-A96E-FCEDAADBE4B0}" type="slidenum">
              <a:rPr lang="en-US" smtClean="0"/>
              <a:t>‹#›</a:t>
            </a:fld>
            <a:endParaRPr lang="en-US"/>
          </a:p>
        </p:txBody>
      </p:sp>
    </p:spTree>
    <p:extLst>
      <p:ext uri="{BB962C8B-B14F-4D97-AF65-F5344CB8AC3E}">
        <p14:creationId xmlns:p14="http://schemas.microsoft.com/office/powerpoint/2010/main" val="5434092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91A90-CF49-4E20-BCCF-44A724F9C5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F55FB3-48FD-4CC5-B9A8-9DBA1A8600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983A32-01E4-40EB-8CFB-6EDB58472EEE}"/>
              </a:ext>
            </a:extLst>
          </p:cNvPr>
          <p:cNvSpPr>
            <a:spLocks noGrp="1"/>
          </p:cNvSpPr>
          <p:nvPr>
            <p:ph type="dt" sz="half" idx="10"/>
          </p:nvPr>
        </p:nvSpPr>
        <p:spPr/>
        <p:txBody>
          <a:bodyPr/>
          <a:lstStyle/>
          <a:p>
            <a:fld id="{A5B0A250-5CC0-1746-B209-08E8B0DAE6AF}" type="datetimeFigureOut">
              <a:rPr lang="en-US" smtClean="0"/>
              <a:t>8/24/2022</a:t>
            </a:fld>
            <a:endParaRPr lang="en-US" dirty="0"/>
          </a:p>
        </p:txBody>
      </p:sp>
      <p:sp>
        <p:nvSpPr>
          <p:cNvPr id="5" name="Footer Placeholder 4">
            <a:extLst>
              <a:ext uri="{FF2B5EF4-FFF2-40B4-BE49-F238E27FC236}">
                <a16:creationId xmlns:a16="http://schemas.microsoft.com/office/drawing/2014/main" id="{E0D3C633-F7D7-488B-860C-42828309D1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42ACD2-23FF-44FE-9C51-C558AA45D0CD}"/>
              </a:ext>
            </a:extLst>
          </p:cNvPr>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23063179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6A1A6-6975-4DE3-9B51-6F315A7FD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B783EA-C6C4-46F3-9964-DC8BA96FEB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C100A2-A0E8-4AE3-ACE8-DE71421C71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52B150-939A-4B2F-AB54-F5067CF445A2}"/>
              </a:ext>
            </a:extLst>
          </p:cNvPr>
          <p:cNvSpPr>
            <a:spLocks noGrp="1"/>
          </p:cNvSpPr>
          <p:nvPr>
            <p:ph type="dt" sz="half" idx="10"/>
          </p:nvPr>
        </p:nvSpPr>
        <p:spPr/>
        <p:txBody>
          <a:bodyPr/>
          <a:lstStyle/>
          <a:p>
            <a:fld id="{A5B0A250-5CC0-1746-B209-08E8B0DAE6AF}" type="datetimeFigureOut">
              <a:rPr lang="en-US" smtClean="0"/>
              <a:t>8/24/2022</a:t>
            </a:fld>
            <a:endParaRPr lang="en-US" dirty="0"/>
          </a:p>
        </p:txBody>
      </p:sp>
      <p:sp>
        <p:nvSpPr>
          <p:cNvPr id="6" name="Footer Placeholder 5">
            <a:extLst>
              <a:ext uri="{FF2B5EF4-FFF2-40B4-BE49-F238E27FC236}">
                <a16:creationId xmlns:a16="http://schemas.microsoft.com/office/drawing/2014/main" id="{5991EE9D-6D12-4AD3-B787-C538D2B765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86D3F-9319-44F8-ABFE-C263412E4346}"/>
              </a:ext>
            </a:extLst>
          </p:cNvPr>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22759289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71611-821A-432D-B514-768F24B4CB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18EC0E-54EA-485D-9650-73E651E33D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88B5B2-8E8A-4642-8D67-2C840BD24A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DD3F6C-00E0-47D4-96A8-3373C382BF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8DC426-FF4A-4396-B0A7-3B709C75D6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49E51A-CB22-4002-A296-9FCCAB0A09E2}"/>
              </a:ext>
            </a:extLst>
          </p:cNvPr>
          <p:cNvSpPr>
            <a:spLocks noGrp="1"/>
          </p:cNvSpPr>
          <p:nvPr>
            <p:ph type="dt" sz="half" idx="10"/>
          </p:nvPr>
        </p:nvSpPr>
        <p:spPr/>
        <p:txBody>
          <a:bodyPr/>
          <a:lstStyle/>
          <a:p>
            <a:fld id="{A5B0A250-5CC0-1746-B209-08E8B0DAE6AF}" type="datetimeFigureOut">
              <a:rPr lang="en-US" smtClean="0"/>
              <a:t>8/24/2022</a:t>
            </a:fld>
            <a:endParaRPr lang="en-US" dirty="0"/>
          </a:p>
        </p:txBody>
      </p:sp>
      <p:sp>
        <p:nvSpPr>
          <p:cNvPr id="8" name="Footer Placeholder 7">
            <a:extLst>
              <a:ext uri="{FF2B5EF4-FFF2-40B4-BE49-F238E27FC236}">
                <a16:creationId xmlns:a16="http://schemas.microsoft.com/office/drawing/2014/main" id="{5EDF084B-B09F-4795-A6FD-A6F1C3207CC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D9D5D7A-FE69-4D55-98C3-97B64569E58B}"/>
              </a:ext>
            </a:extLst>
          </p:cNvPr>
          <p:cNvSpPr>
            <a:spLocks noGrp="1"/>
          </p:cNvSpPr>
          <p:nvPr>
            <p:ph type="sldNum" sz="quarter" idx="12"/>
          </p:nvPr>
        </p:nvSpPr>
        <p:spPr/>
        <p:txBody>
          <a:bodyPr/>
          <a:lstStyle/>
          <a:p>
            <a:fld id="{49ABCAEC-7D34-E549-A96E-FCEDAADBE4B0}" type="slidenum">
              <a:rPr lang="en-US" smtClean="0"/>
              <a:t>‹#›</a:t>
            </a:fld>
            <a:endParaRPr lang="en-US"/>
          </a:p>
        </p:txBody>
      </p:sp>
    </p:spTree>
    <p:extLst>
      <p:ext uri="{BB962C8B-B14F-4D97-AF65-F5344CB8AC3E}">
        <p14:creationId xmlns:p14="http://schemas.microsoft.com/office/powerpoint/2010/main" val="27904950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D3F5B-9B0A-43A3-B356-733F2CF571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30C393-E10B-4212-9461-10D3DE2707B7}"/>
              </a:ext>
            </a:extLst>
          </p:cNvPr>
          <p:cNvSpPr>
            <a:spLocks noGrp="1"/>
          </p:cNvSpPr>
          <p:nvPr>
            <p:ph type="dt" sz="half" idx="10"/>
          </p:nvPr>
        </p:nvSpPr>
        <p:spPr/>
        <p:txBody>
          <a:bodyPr/>
          <a:lstStyle/>
          <a:p>
            <a:fld id="{A5B0A250-5CC0-1746-B209-08E8B0DAE6AF}" type="datetimeFigureOut">
              <a:rPr lang="en-US" smtClean="0"/>
              <a:t>8/24/2022</a:t>
            </a:fld>
            <a:endParaRPr lang="en-US" dirty="0"/>
          </a:p>
        </p:txBody>
      </p:sp>
      <p:sp>
        <p:nvSpPr>
          <p:cNvPr id="4" name="Footer Placeholder 3">
            <a:extLst>
              <a:ext uri="{FF2B5EF4-FFF2-40B4-BE49-F238E27FC236}">
                <a16:creationId xmlns:a16="http://schemas.microsoft.com/office/drawing/2014/main" id="{B1816D8A-2132-428C-B119-38C86E28A6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D2C3F5-387B-45AB-8B39-F178CC09F795}"/>
              </a:ext>
            </a:extLst>
          </p:cNvPr>
          <p:cNvSpPr>
            <a:spLocks noGrp="1"/>
          </p:cNvSpPr>
          <p:nvPr>
            <p:ph type="sldNum" sz="quarter" idx="12"/>
          </p:nvPr>
        </p:nvSpPr>
        <p:spPr/>
        <p:txBody>
          <a:bodyPr/>
          <a:lstStyle/>
          <a:p>
            <a:fld id="{49ABCAEC-7D34-E549-A96E-FCEDAADBE4B0}" type="slidenum">
              <a:rPr lang="en-US" smtClean="0"/>
              <a:t>‹#›</a:t>
            </a:fld>
            <a:endParaRPr lang="en-US"/>
          </a:p>
        </p:txBody>
      </p:sp>
    </p:spTree>
    <p:extLst>
      <p:ext uri="{BB962C8B-B14F-4D97-AF65-F5344CB8AC3E}">
        <p14:creationId xmlns:p14="http://schemas.microsoft.com/office/powerpoint/2010/main" val="20183140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287842-8BEC-4894-AD79-3F8D94C60939}"/>
              </a:ext>
            </a:extLst>
          </p:cNvPr>
          <p:cNvSpPr>
            <a:spLocks noGrp="1"/>
          </p:cNvSpPr>
          <p:nvPr>
            <p:ph type="dt" sz="half" idx="10"/>
          </p:nvPr>
        </p:nvSpPr>
        <p:spPr/>
        <p:txBody>
          <a:bodyPr/>
          <a:lstStyle/>
          <a:p>
            <a:fld id="{A5B0A250-5CC0-1746-B209-08E8B0DAE6AF}" type="datetimeFigureOut">
              <a:rPr lang="en-US" smtClean="0"/>
              <a:pPr/>
              <a:t>8/24/2022</a:t>
            </a:fld>
            <a:endParaRPr lang="en-US" dirty="0"/>
          </a:p>
        </p:txBody>
      </p:sp>
      <p:sp>
        <p:nvSpPr>
          <p:cNvPr id="3" name="Footer Placeholder 2">
            <a:extLst>
              <a:ext uri="{FF2B5EF4-FFF2-40B4-BE49-F238E27FC236}">
                <a16:creationId xmlns:a16="http://schemas.microsoft.com/office/drawing/2014/main" id="{458D6CD4-C7C7-4F51-A416-F6DC3369261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58DAA9-9134-4046-B135-AFF5465A549F}"/>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16648525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57A75-5C41-4CDD-9206-A78065CA71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E300CC-5E58-472B-A515-7AA8661D09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D7C35F-D19C-486D-A531-3E7FFBF9F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BA95B-8046-4175-9C89-97DA48892CE7}"/>
              </a:ext>
            </a:extLst>
          </p:cNvPr>
          <p:cNvSpPr>
            <a:spLocks noGrp="1"/>
          </p:cNvSpPr>
          <p:nvPr>
            <p:ph type="dt" sz="half" idx="10"/>
          </p:nvPr>
        </p:nvSpPr>
        <p:spPr/>
        <p:txBody>
          <a:bodyPr/>
          <a:lstStyle/>
          <a:p>
            <a:fld id="{A5B0A250-5CC0-1746-B209-08E8B0DAE6AF}" type="datetimeFigureOut">
              <a:rPr lang="en-US" smtClean="0"/>
              <a:t>8/24/2022</a:t>
            </a:fld>
            <a:endParaRPr lang="en-US" dirty="0"/>
          </a:p>
        </p:txBody>
      </p:sp>
      <p:sp>
        <p:nvSpPr>
          <p:cNvPr id="6" name="Footer Placeholder 5">
            <a:extLst>
              <a:ext uri="{FF2B5EF4-FFF2-40B4-BE49-F238E27FC236}">
                <a16:creationId xmlns:a16="http://schemas.microsoft.com/office/drawing/2014/main" id="{322DA99C-3D8A-42F5-9A18-ADF07CC9B9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CF948-2F1A-44B6-A7B9-8E5F175B3E2B}"/>
              </a:ext>
            </a:extLst>
          </p:cNvPr>
          <p:cNvSpPr>
            <a:spLocks noGrp="1"/>
          </p:cNvSpPr>
          <p:nvPr>
            <p:ph type="sldNum" sz="quarter" idx="12"/>
          </p:nvPr>
        </p:nvSpPr>
        <p:spPr/>
        <p:txBody>
          <a:bodyPr/>
          <a:lstStyle/>
          <a:p>
            <a:fld id="{49ABCAEC-7D34-E549-A96E-FCEDAADBE4B0}" type="slidenum">
              <a:rPr lang="en-US" smtClean="0"/>
              <a:t>‹#›</a:t>
            </a:fld>
            <a:endParaRPr lang="en-US"/>
          </a:p>
        </p:txBody>
      </p:sp>
    </p:spTree>
    <p:extLst>
      <p:ext uri="{BB962C8B-B14F-4D97-AF65-F5344CB8AC3E}">
        <p14:creationId xmlns:p14="http://schemas.microsoft.com/office/powerpoint/2010/main" val="8881582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6AC0A-5BBF-4BE4-8166-A8AE2D1F5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D05C25-4733-4F2A-A5F8-1C656C1C56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F11BDC-13F2-48EB-BDA7-304632341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640594-57EE-4DED-A928-704A644F3120}"/>
              </a:ext>
            </a:extLst>
          </p:cNvPr>
          <p:cNvSpPr>
            <a:spLocks noGrp="1"/>
          </p:cNvSpPr>
          <p:nvPr>
            <p:ph type="dt" sz="half" idx="10"/>
          </p:nvPr>
        </p:nvSpPr>
        <p:spPr/>
        <p:txBody>
          <a:bodyPr/>
          <a:lstStyle/>
          <a:p>
            <a:fld id="{A5B0A250-5CC0-1746-B209-08E8B0DAE6AF}" type="datetimeFigureOut">
              <a:rPr lang="en-US" smtClean="0"/>
              <a:t>8/24/2022</a:t>
            </a:fld>
            <a:endParaRPr lang="en-US" dirty="0"/>
          </a:p>
        </p:txBody>
      </p:sp>
      <p:sp>
        <p:nvSpPr>
          <p:cNvPr id="6" name="Footer Placeholder 5">
            <a:extLst>
              <a:ext uri="{FF2B5EF4-FFF2-40B4-BE49-F238E27FC236}">
                <a16:creationId xmlns:a16="http://schemas.microsoft.com/office/drawing/2014/main" id="{E0811906-637E-4FD8-A1E7-99E9CBBD42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F0B33A-2DC6-4580-A227-8710195C38AB}"/>
              </a:ext>
            </a:extLst>
          </p:cNvPr>
          <p:cNvSpPr>
            <a:spLocks noGrp="1"/>
          </p:cNvSpPr>
          <p:nvPr>
            <p:ph type="sldNum" sz="quarter" idx="12"/>
          </p:nvPr>
        </p:nvSpPr>
        <p:spPr/>
        <p:txBody>
          <a:bodyPr/>
          <a:lstStyle/>
          <a:p>
            <a:fld id="{49ABCAEC-7D34-E549-A96E-FCEDAADBE4B0}" type="slidenum">
              <a:rPr lang="en-US" smtClean="0"/>
              <a:t>‹#›</a:t>
            </a:fld>
            <a:endParaRPr lang="en-US"/>
          </a:p>
        </p:txBody>
      </p:sp>
    </p:spTree>
    <p:extLst>
      <p:ext uri="{BB962C8B-B14F-4D97-AF65-F5344CB8AC3E}">
        <p14:creationId xmlns:p14="http://schemas.microsoft.com/office/powerpoint/2010/main" val="21585874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CA2CF-0854-417F-A003-46880A00BD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ED565A-59BE-444A-A77C-57520A7546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BA3F0-9DEB-4ED6-80E3-260EDF4B4B43}"/>
              </a:ext>
            </a:extLst>
          </p:cNvPr>
          <p:cNvSpPr>
            <a:spLocks noGrp="1"/>
          </p:cNvSpPr>
          <p:nvPr>
            <p:ph type="dt" sz="half" idx="10"/>
          </p:nvPr>
        </p:nvSpPr>
        <p:spPr/>
        <p:txBody>
          <a:bodyPr/>
          <a:lstStyle/>
          <a:p>
            <a:fld id="{A5B0A250-5CC0-1746-B209-08E8B0DAE6AF}" type="datetimeFigureOut">
              <a:rPr lang="en-US" smtClean="0"/>
              <a:t>8/24/2022</a:t>
            </a:fld>
            <a:endParaRPr lang="en-US" dirty="0"/>
          </a:p>
        </p:txBody>
      </p:sp>
      <p:sp>
        <p:nvSpPr>
          <p:cNvPr id="5" name="Footer Placeholder 4">
            <a:extLst>
              <a:ext uri="{FF2B5EF4-FFF2-40B4-BE49-F238E27FC236}">
                <a16:creationId xmlns:a16="http://schemas.microsoft.com/office/drawing/2014/main" id="{D3E276AE-69E9-46CB-A4A8-197D2FBA9C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780352-DD70-4B2E-8C3D-ECAAC28EA68E}"/>
              </a:ext>
            </a:extLst>
          </p:cNvPr>
          <p:cNvSpPr>
            <a:spLocks noGrp="1"/>
          </p:cNvSpPr>
          <p:nvPr>
            <p:ph type="sldNum" sz="quarter" idx="12"/>
          </p:nvPr>
        </p:nvSpPr>
        <p:spPr/>
        <p:txBody>
          <a:bodyPr/>
          <a:lstStyle/>
          <a:p>
            <a:fld id="{49ABCAEC-7D34-E549-A96E-FCEDAADBE4B0}" type="slidenum">
              <a:rPr lang="en-US" smtClean="0"/>
              <a:t>‹#›</a:t>
            </a:fld>
            <a:endParaRPr lang="en-US"/>
          </a:p>
        </p:txBody>
      </p:sp>
    </p:spTree>
    <p:extLst>
      <p:ext uri="{BB962C8B-B14F-4D97-AF65-F5344CB8AC3E}">
        <p14:creationId xmlns:p14="http://schemas.microsoft.com/office/powerpoint/2010/main" val="2141136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95387B-6E34-D88C-DD2F-7B222C63A6CA}"/>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51325C8-19AD-2623-26F0-B434206069BA}"/>
              </a:ext>
            </a:extLst>
          </p:cNvPr>
          <p:cNvSpPr>
            <a:spLocks noGrp="1"/>
          </p:cNvSpPr>
          <p:nvPr>
            <p:ph type="dt" sz="half" idx="10"/>
          </p:nvPr>
        </p:nvSpPr>
        <p:spPr/>
        <p:txBody>
          <a:bodyPr/>
          <a:lstStyle/>
          <a:p>
            <a:fld id="{82808D6A-212A-7946-AFB5-B8C048501516}" type="datetimeFigureOut">
              <a:rPr kumimoji="1" lang="zh-CN" altLang="en-US" smtClean="0"/>
              <a:t>2022/8/24</a:t>
            </a:fld>
            <a:endParaRPr kumimoji="1" lang="zh-CN" altLang="en-US"/>
          </a:p>
        </p:txBody>
      </p:sp>
      <p:sp>
        <p:nvSpPr>
          <p:cNvPr id="4" name="页脚占位符 3">
            <a:extLst>
              <a:ext uri="{FF2B5EF4-FFF2-40B4-BE49-F238E27FC236}">
                <a16:creationId xmlns:a16="http://schemas.microsoft.com/office/drawing/2014/main" id="{65E957EF-1674-4176-D157-7209FBBE0512}"/>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8C015FF0-C2C2-8972-2E9D-8E795B0AF93D}"/>
              </a:ext>
            </a:extLst>
          </p:cNvPr>
          <p:cNvSpPr>
            <a:spLocks noGrp="1"/>
          </p:cNvSpPr>
          <p:nvPr>
            <p:ph type="sldNum" sz="quarter" idx="12"/>
          </p:nvPr>
        </p:nvSpPr>
        <p:spPr/>
        <p:txBody>
          <a:bodyPr/>
          <a:lstStyle/>
          <a:p>
            <a:fld id="{D6FA8E34-A190-7F4D-9015-7870CD9F894A}" type="slidenum">
              <a:rPr kumimoji="1" lang="zh-CN" altLang="en-US" smtClean="0"/>
              <a:t>‹#›</a:t>
            </a:fld>
            <a:endParaRPr kumimoji="1" lang="zh-CN" altLang="en-US"/>
          </a:p>
        </p:txBody>
      </p:sp>
    </p:spTree>
    <p:extLst>
      <p:ext uri="{BB962C8B-B14F-4D97-AF65-F5344CB8AC3E}">
        <p14:creationId xmlns:p14="http://schemas.microsoft.com/office/powerpoint/2010/main" val="23186082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DF35AF-9980-4F21-A6D1-0AFAFE70EA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5D81EC-D3F2-4CA6-B107-210B2FC45F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ADB75-92DE-4226-9334-4A2BBF98F0DD}"/>
              </a:ext>
            </a:extLst>
          </p:cNvPr>
          <p:cNvSpPr>
            <a:spLocks noGrp="1"/>
          </p:cNvSpPr>
          <p:nvPr>
            <p:ph type="dt" sz="half" idx="10"/>
          </p:nvPr>
        </p:nvSpPr>
        <p:spPr/>
        <p:txBody>
          <a:bodyPr/>
          <a:lstStyle/>
          <a:p>
            <a:fld id="{A5B0A250-5CC0-1746-B209-08E8B0DAE6AF}" type="datetimeFigureOut">
              <a:rPr lang="en-US" smtClean="0"/>
              <a:t>8/24/2022</a:t>
            </a:fld>
            <a:endParaRPr lang="en-US"/>
          </a:p>
        </p:txBody>
      </p:sp>
      <p:sp>
        <p:nvSpPr>
          <p:cNvPr id="5" name="Footer Placeholder 4">
            <a:extLst>
              <a:ext uri="{FF2B5EF4-FFF2-40B4-BE49-F238E27FC236}">
                <a16:creationId xmlns:a16="http://schemas.microsoft.com/office/drawing/2014/main" id="{FD2EC609-B8AA-4EB4-A1A0-187121AD3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4C666-1279-4A21-A8D5-F7D1E1F18265}"/>
              </a:ext>
            </a:extLst>
          </p:cNvPr>
          <p:cNvSpPr>
            <a:spLocks noGrp="1"/>
          </p:cNvSpPr>
          <p:nvPr>
            <p:ph type="sldNum" sz="quarter" idx="12"/>
          </p:nvPr>
        </p:nvSpPr>
        <p:spPr/>
        <p:txBody>
          <a:bodyPr/>
          <a:lstStyle/>
          <a:p>
            <a:fld id="{49ABCAEC-7D34-E549-A96E-FCEDAADBE4B0}" type="slidenum">
              <a:rPr lang="en-US" smtClean="0"/>
              <a:t>‹#›</a:t>
            </a:fld>
            <a:endParaRPr lang="en-US"/>
          </a:p>
        </p:txBody>
      </p:sp>
    </p:spTree>
    <p:extLst>
      <p:ext uri="{BB962C8B-B14F-4D97-AF65-F5344CB8AC3E}">
        <p14:creationId xmlns:p14="http://schemas.microsoft.com/office/powerpoint/2010/main" val="846907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B365-A906-E0F6-DAC3-B335A92E0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32F0BB-B90F-9312-BDC4-362E5A5234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D2BB1-7B12-E82F-97C3-9980DA8A3D8B}"/>
              </a:ext>
            </a:extLst>
          </p:cNvPr>
          <p:cNvSpPr>
            <a:spLocks noGrp="1"/>
          </p:cNvSpPr>
          <p:nvPr>
            <p:ph type="dt" sz="half" idx="10"/>
          </p:nvPr>
        </p:nvSpPr>
        <p:spPr/>
        <p:txBody>
          <a:bodyPr/>
          <a:lstStyle/>
          <a:p>
            <a:fld id="{DD4047BB-204C-441F-A164-CE664A933677}" type="datetimeFigureOut">
              <a:rPr lang="en-US" smtClean="0"/>
              <a:t>8/24/2022</a:t>
            </a:fld>
            <a:endParaRPr lang="en-US"/>
          </a:p>
        </p:txBody>
      </p:sp>
      <p:sp>
        <p:nvSpPr>
          <p:cNvPr id="5" name="Footer Placeholder 4">
            <a:extLst>
              <a:ext uri="{FF2B5EF4-FFF2-40B4-BE49-F238E27FC236}">
                <a16:creationId xmlns:a16="http://schemas.microsoft.com/office/drawing/2014/main" id="{D6AE1F80-BE7B-8842-FF74-EA549976A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39072-AB5E-4DFF-4FA0-46E265FE3328}"/>
              </a:ext>
            </a:extLst>
          </p:cNvPr>
          <p:cNvSpPr>
            <a:spLocks noGrp="1"/>
          </p:cNvSpPr>
          <p:nvPr>
            <p:ph type="sldNum" sz="quarter" idx="12"/>
          </p:nvPr>
        </p:nvSpPr>
        <p:spPr/>
        <p:txBody>
          <a:bodyPr/>
          <a:lstStyle/>
          <a:p>
            <a:fld id="{D90A3A95-9E4A-4441-961D-C831119A91CE}" type="slidenum">
              <a:rPr lang="en-US" smtClean="0"/>
              <a:t>‹#›</a:t>
            </a:fld>
            <a:endParaRPr lang="en-US"/>
          </a:p>
        </p:txBody>
      </p:sp>
    </p:spTree>
    <p:extLst>
      <p:ext uri="{BB962C8B-B14F-4D97-AF65-F5344CB8AC3E}">
        <p14:creationId xmlns:p14="http://schemas.microsoft.com/office/powerpoint/2010/main" val="3507834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7A4E85F-EEEF-4D22-E8C2-36420DA3809A}"/>
              </a:ext>
            </a:extLst>
          </p:cNvPr>
          <p:cNvSpPr>
            <a:spLocks noGrp="1"/>
          </p:cNvSpPr>
          <p:nvPr>
            <p:ph type="dt" sz="half" idx="10"/>
          </p:nvPr>
        </p:nvSpPr>
        <p:spPr/>
        <p:txBody>
          <a:bodyPr/>
          <a:lstStyle/>
          <a:p>
            <a:fld id="{82808D6A-212A-7946-AFB5-B8C048501516}" type="datetimeFigureOut">
              <a:rPr kumimoji="1" lang="zh-CN" altLang="en-US" smtClean="0"/>
              <a:t>2022/8/24</a:t>
            </a:fld>
            <a:endParaRPr kumimoji="1" lang="zh-CN" altLang="en-US"/>
          </a:p>
        </p:txBody>
      </p:sp>
      <p:sp>
        <p:nvSpPr>
          <p:cNvPr id="3" name="页脚占位符 2">
            <a:extLst>
              <a:ext uri="{FF2B5EF4-FFF2-40B4-BE49-F238E27FC236}">
                <a16:creationId xmlns:a16="http://schemas.microsoft.com/office/drawing/2014/main" id="{F9DD9C2D-B636-73CB-0DBA-67D20723C986}"/>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369E4036-642A-5532-435B-67FA3485AA61}"/>
              </a:ext>
            </a:extLst>
          </p:cNvPr>
          <p:cNvSpPr>
            <a:spLocks noGrp="1"/>
          </p:cNvSpPr>
          <p:nvPr>
            <p:ph type="sldNum" sz="quarter" idx="12"/>
          </p:nvPr>
        </p:nvSpPr>
        <p:spPr/>
        <p:txBody>
          <a:bodyPr/>
          <a:lstStyle/>
          <a:p>
            <a:fld id="{D6FA8E34-A190-7F4D-9015-7870CD9F894A}" type="slidenum">
              <a:rPr kumimoji="1" lang="zh-CN" altLang="en-US" smtClean="0"/>
              <a:t>‹#›</a:t>
            </a:fld>
            <a:endParaRPr kumimoji="1" lang="zh-CN" altLang="en-US"/>
          </a:p>
        </p:txBody>
      </p:sp>
    </p:spTree>
    <p:extLst>
      <p:ext uri="{BB962C8B-B14F-4D97-AF65-F5344CB8AC3E}">
        <p14:creationId xmlns:p14="http://schemas.microsoft.com/office/powerpoint/2010/main" val="2608501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22C094-03FD-A0BA-A7C9-CB8B2B54ED03}"/>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F44C75AB-ECAE-5CC7-8886-462011E7E8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4C0C47E8-82FF-568F-FB74-467FE49062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57887535-18C2-54E1-A67B-2A859E944115}"/>
              </a:ext>
            </a:extLst>
          </p:cNvPr>
          <p:cNvSpPr>
            <a:spLocks noGrp="1"/>
          </p:cNvSpPr>
          <p:nvPr>
            <p:ph type="dt" sz="half" idx="10"/>
          </p:nvPr>
        </p:nvSpPr>
        <p:spPr/>
        <p:txBody>
          <a:bodyPr/>
          <a:lstStyle/>
          <a:p>
            <a:fld id="{82808D6A-212A-7946-AFB5-B8C048501516}" type="datetimeFigureOut">
              <a:rPr kumimoji="1" lang="zh-CN" altLang="en-US" smtClean="0"/>
              <a:t>2022/8/24</a:t>
            </a:fld>
            <a:endParaRPr kumimoji="1" lang="zh-CN" altLang="en-US"/>
          </a:p>
        </p:txBody>
      </p:sp>
      <p:sp>
        <p:nvSpPr>
          <p:cNvPr id="6" name="页脚占位符 5">
            <a:extLst>
              <a:ext uri="{FF2B5EF4-FFF2-40B4-BE49-F238E27FC236}">
                <a16:creationId xmlns:a16="http://schemas.microsoft.com/office/drawing/2014/main" id="{FE174BEE-DC10-16BF-9672-257A4E251B9C}"/>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83C962F6-B54C-3278-B54B-2CBCBCC8EDA0}"/>
              </a:ext>
            </a:extLst>
          </p:cNvPr>
          <p:cNvSpPr>
            <a:spLocks noGrp="1"/>
          </p:cNvSpPr>
          <p:nvPr>
            <p:ph type="sldNum" sz="quarter" idx="12"/>
          </p:nvPr>
        </p:nvSpPr>
        <p:spPr/>
        <p:txBody>
          <a:bodyPr/>
          <a:lstStyle/>
          <a:p>
            <a:fld id="{D6FA8E34-A190-7F4D-9015-7870CD9F894A}" type="slidenum">
              <a:rPr kumimoji="1" lang="zh-CN" altLang="en-US" smtClean="0"/>
              <a:t>‹#›</a:t>
            </a:fld>
            <a:endParaRPr kumimoji="1" lang="zh-CN" altLang="en-US"/>
          </a:p>
        </p:txBody>
      </p:sp>
    </p:spTree>
    <p:extLst>
      <p:ext uri="{BB962C8B-B14F-4D97-AF65-F5344CB8AC3E}">
        <p14:creationId xmlns:p14="http://schemas.microsoft.com/office/powerpoint/2010/main" val="1139375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9589D5-6A5A-896E-DF5F-77D46DB89714}"/>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E058D4AC-01F2-5D64-6D0C-4975374CC3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30B4BF65-F92A-68A6-DB9A-CA1EA7819C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0AA4354-C600-13FF-08CC-E998700434A5}"/>
              </a:ext>
            </a:extLst>
          </p:cNvPr>
          <p:cNvSpPr>
            <a:spLocks noGrp="1"/>
          </p:cNvSpPr>
          <p:nvPr>
            <p:ph type="dt" sz="half" idx="10"/>
          </p:nvPr>
        </p:nvSpPr>
        <p:spPr/>
        <p:txBody>
          <a:bodyPr/>
          <a:lstStyle/>
          <a:p>
            <a:fld id="{82808D6A-212A-7946-AFB5-B8C048501516}" type="datetimeFigureOut">
              <a:rPr kumimoji="1" lang="zh-CN" altLang="en-US" smtClean="0"/>
              <a:t>2022/8/24</a:t>
            </a:fld>
            <a:endParaRPr kumimoji="1" lang="zh-CN" altLang="en-US"/>
          </a:p>
        </p:txBody>
      </p:sp>
      <p:sp>
        <p:nvSpPr>
          <p:cNvPr id="6" name="页脚占位符 5">
            <a:extLst>
              <a:ext uri="{FF2B5EF4-FFF2-40B4-BE49-F238E27FC236}">
                <a16:creationId xmlns:a16="http://schemas.microsoft.com/office/drawing/2014/main" id="{27DFBBC3-E2B9-8E11-0A58-0BC915B70EEF}"/>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7197DCD2-5142-07F4-BEBB-1224547388B0}"/>
              </a:ext>
            </a:extLst>
          </p:cNvPr>
          <p:cNvSpPr>
            <a:spLocks noGrp="1"/>
          </p:cNvSpPr>
          <p:nvPr>
            <p:ph type="sldNum" sz="quarter" idx="12"/>
          </p:nvPr>
        </p:nvSpPr>
        <p:spPr/>
        <p:txBody>
          <a:bodyPr/>
          <a:lstStyle/>
          <a:p>
            <a:fld id="{D6FA8E34-A190-7F4D-9015-7870CD9F894A}" type="slidenum">
              <a:rPr kumimoji="1" lang="zh-CN" altLang="en-US" smtClean="0"/>
              <a:t>‹#›</a:t>
            </a:fld>
            <a:endParaRPr kumimoji="1" lang="zh-CN" altLang="en-US"/>
          </a:p>
        </p:txBody>
      </p:sp>
    </p:spTree>
    <p:extLst>
      <p:ext uri="{BB962C8B-B14F-4D97-AF65-F5344CB8AC3E}">
        <p14:creationId xmlns:p14="http://schemas.microsoft.com/office/powerpoint/2010/main" val="1973443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2536BE-F314-1DA6-CD67-E469D4C669C0}"/>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51633260-49F7-A587-E2EA-7312262834A1}"/>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0BC7ADB-8C1E-8E16-D0D9-1D8012008FBC}"/>
              </a:ext>
            </a:extLst>
          </p:cNvPr>
          <p:cNvSpPr>
            <a:spLocks noGrp="1"/>
          </p:cNvSpPr>
          <p:nvPr>
            <p:ph type="dt" sz="half" idx="10"/>
          </p:nvPr>
        </p:nvSpPr>
        <p:spPr/>
        <p:txBody>
          <a:bodyPr/>
          <a:lstStyle/>
          <a:p>
            <a:fld id="{82808D6A-212A-7946-AFB5-B8C048501516}" type="datetimeFigureOut">
              <a:rPr kumimoji="1" lang="zh-CN" altLang="en-US" smtClean="0"/>
              <a:t>2022/8/24</a:t>
            </a:fld>
            <a:endParaRPr kumimoji="1" lang="zh-CN" altLang="en-US"/>
          </a:p>
        </p:txBody>
      </p:sp>
      <p:sp>
        <p:nvSpPr>
          <p:cNvPr id="5" name="页脚占位符 4">
            <a:extLst>
              <a:ext uri="{FF2B5EF4-FFF2-40B4-BE49-F238E27FC236}">
                <a16:creationId xmlns:a16="http://schemas.microsoft.com/office/drawing/2014/main" id="{9EF06DDA-02CD-AD9A-1AE5-65EF42F2EF45}"/>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E27AB9C-4505-D245-D982-61D5B330E01F}"/>
              </a:ext>
            </a:extLst>
          </p:cNvPr>
          <p:cNvSpPr>
            <a:spLocks noGrp="1"/>
          </p:cNvSpPr>
          <p:nvPr>
            <p:ph type="sldNum" sz="quarter" idx="12"/>
          </p:nvPr>
        </p:nvSpPr>
        <p:spPr/>
        <p:txBody>
          <a:bodyPr/>
          <a:lstStyle/>
          <a:p>
            <a:fld id="{D6FA8E34-A190-7F4D-9015-7870CD9F894A}" type="slidenum">
              <a:rPr kumimoji="1" lang="zh-CN" altLang="en-US" smtClean="0"/>
              <a:t>‹#›</a:t>
            </a:fld>
            <a:endParaRPr kumimoji="1" lang="zh-CN" altLang="en-US"/>
          </a:p>
        </p:txBody>
      </p:sp>
    </p:spTree>
    <p:extLst>
      <p:ext uri="{BB962C8B-B14F-4D97-AF65-F5344CB8AC3E}">
        <p14:creationId xmlns:p14="http://schemas.microsoft.com/office/powerpoint/2010/main" val="1921360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4D92A33-3290-95A3-E0CC-8569DDE60E04}"/>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0AD837EA-E19C-3EF2-AE83-DAD025410C53}"/>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9A7648B-AA01-3C96-F958-30E5FDD30275}"/>
              </a:ext>
            </a:extLst>
          </p:cNvPr>
          <p:cNvSpPr>
            <a:spLocks noGrp="1"/>
          </p:cNvSpPr>
          <p:nvPr>
            <p:ph type="dt" sz="half" idx="10"/>
          </p:nvPr>
        </p:nvSpPr>
        <p:spPr/>
        <p:txBody>
          <a:bodyPr/>
          <a:lstStyle/>
          <a:p>
            <a:fld id="{82808D6A-212A-7946-AFB5-B8C048501516}" type="datetimeFigureOut">
              <a:rPr kumimoji="1" lang="zh-CN" altLang="en-US" smtClean="0"/>
              <a:t>2022/8/24</a:t>
            </a:fld>
            <a:endParaRPr kumimoji="1" lang="zh-CN" altLang="en-US"/>
          </a:p>
        </p:txBody>
      </p:sp>
      <p:sp>
        <p:nvSpPr>
          <p:cNvPr id="5" name="页脚占位符 4">
            <a:extLst>
              <a:ext uri="{FF2B5EF4-FFF2-40B4-BE49-F238E27FC236}">
                <a16:creationId xmlns:a16="http://schemas.microsoft.com/office/drawing/2014/main" id="{B366ED99-1E50-0960-0A7A-81D2905B943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68E5E5CF-DAD3-5E72-5A1B-0A62BC555D0A}"/>
              </a:ext>
            </a:extLst>
          </p:cNvPr>
          <p:cNvSpPr>
            <a:spLocks noGrp="1"/>
          </p:cNvSpPr>
          <p:nvPr>
            <p:ph type="sldNum" sz="quarter" idx="12"/>
          </p:nvPr>
        </p:nvSpPr>
        <p:spPr/>
        <p:txBody>
          <a:bodyPr/>
          <a:lstStyle/>
          <a:p>
            <a:fld id="{D6FA8E34-A190-7F4D-9015-7870CD9F894A}" type="slidenum">
              <a:rPr kumimoji="1" lang="zh-CN" altLang="en-US" smtClean="0"/>
              <a:t>‹#›</a:t>
            </a:fld>
            <a:endParaRPr kumimoji="1" lang="zh-CN" altLang="en-US"/>
          </a:p>
        </p:txBody>
      </p:sp>
    </p:spTree>
    <p:extLst>
      <p:ext uri="{BB962C8B-B14F-4D97-AF65-F5344CB8AC3E}">
        <p14:creationId xmlns:p14="http://schemas.microsoft.com/office/powerpoint/2010/main" val="419716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BED2A5-20B2-4D7E-830A-F4F9AE98BA72}"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1EABA-68FC-427D-8C6E-CBD04D65337B}" type="slidenum">
              <a:rPr lang="en-US" smtClean="0"/>
              <a:t>‹#›</a:t>
            </a:fld>
            <a:endParaRPr lang="en-US"/>
          </a:p>
        </p:txBody>
      </p:sp>
    </p:spTree>
    <p:extLst>
      <p:ext uri="{BB962C8B-B14F-4D97-AF65-F5344CB8AC3E}">
        <p14:creationId xmlns:p14="http://schemas.microsoft.com/office/powerpoint/2010/main" val="2169162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A9284-0691-4C6F-30A9-C355B4114D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B9045B-1ADA-B5C2-7419-1535ADAB7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21B6CE-3B5E-49DA-1EA3-74154D2CCB01}"/>
              </a:ext>
            </a:extLst>
          </p:cNvPr>
          <p:cNvSpPr>
            <a:spLocks noGrp="1"/>
          </p:cNvSpPr>
          <p:nvPr>
            <p:ph type="dt" sz="half" idx="10"/>
          </p:nvPr>
        </p:nvSpPr>
        <p:spPr/>
        <p:txBody>
          <a:bodyPr/>
          <a:lstStyle/>
          <a:p>
            <a:fld id="{FB7E1660-49DA-604D-9CCA-3A3D75DBF729}" type="datetimeFigureOut">
              <a:rPr lang="en-US" smtClean="0"/>
              <a:t>8/24/2022</a:t>
            </a:fld>
            <a:endParaRPr lang="en-US"/>
          </a:p>
        </p:txBody>
      </p:sp>
      <p:sp>
        <p:nvSpPr>
          <p:cNvPr id="5" name="Footer Placeholder 4">
            <a:extLst>
              <a:ext uri="{FF2B5EF4-FFF2-40B4-BE49-F238E27FC236}">
                <a16:creationId xmlns:a16="http://schemas.microsoft.com/office/drawing/2014/main" id="{C52F2F44-78E2-0A5F-77EF-B10273B98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71EE5-72AC-07A7-E0DC-9223CD130243}"/>
              </a:ext>
            </a:extLst>
          </p:cNvPr>
          <p:cNvSpPr>
            <a:spLocks noGrp="1"/>
          </p:cNvSpPr>
          <p:nvPr>
            <p:ph type="sldNum" sz="quarter" idx="12"/>
          </p:nvPr>
        </p:nvSpPr>
        <p:spPr/>
        <p:txBody>
          <a:bodyPr/>
          <a:lstStyle/>
          <a:p>
            <a:fld id="{E5BFB538-5288-2647-AAB4-B826711B7313}" type="slidenum">
              <a:rPr lang="en-US" smtClean="0"/>
              <a:t>‹#›</a:t>
            </a:fld>
            <a:endParaRPr lang="en-US"/>
          </a:p>
        </p:txBody>
      </p:sp>
    </p:spTree>
    <p:extLst>
      <p:ext uri="{BB962C8B-B14F-4D97-AF65-F5344CB8AC3E}">
        <p14:creationId xmlns:p14="http://schemas.microsoft.com/office/powerpoint/2010/main" val="3521062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E7F1-2D64-73BE-EA8F-094B3188A4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FF12F3-A17F-F8DF-6307-9AA22EBE0D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3C51C-753E-16E7-6B3C-0A3E5AF093A2}"/>
              </a:ext>
            </a:extLst>
          </p:cNvPr>
          <p:cNvSpPr>
            <a:spLocks noGrp="1"/>
          </p:cNvSpPr>
          <p:nvPr>
            <p:ph type="dt" sz="half" idx="10"/>
          </p:nvPr>
        </p:nvSpPr>
        <p:spPr/>
        <p:txBody>
          <a:bodyPr/>
          <a:lstStyle/>
          <a:p>
            <a:fld id="{FB7E1660-49DA-604D-9CCA-3A3D75DBF729}" type="datetimeFigureOut">
              <a:rPr lang="en-US" smtClean="0"/>
              <a:t>8/24/2022</a:t>
            </a:fld>
            <a:endParaRPr lang="en-US"/>
          </a:p>
        </p:txBody>
      </p:sp>
      <p:sp>
        <p:nvSpPr>
          <p:cNvPr id="5" name="Footer Placeholder 4">
            <a:extLst>
              <a:ext uri="{FF2B5EF4-FFF2-40B4-BE49-F238E27FC236}">
                <a16:creationId xmlns:a16="http://schemas.microsoft.com/office/drawing/2014/main" id="{E7519149-C643-82D0-1669-27ED767D9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EC2FF-7208-6B34-40EE-DB312783FCCC}"/>
              </a:ext>
            </a:extLst>
          </p:cNvPr>
          <p:cNvSpPr>
            <a:spLocks noGrp="1"/>
          </p:cNvSpPr>
          <p:nvPr>
            <p:ph type="sldNum" sz="quarter" idx="12"/>
          </p:nvPr>
        </p:nvSpPr>
        <p:spPr/>
        <p:txBody>
          <a:bodyPr/>
          <a:lstStyle/>
          <a:p>
            <a:fld id="{E5BFB538-5288-2647-AAB4-B826711B7313}" type="slidenum">
              <a:rPr lang="en-US" smtClean="0"/>
              <a:t>‹#›</a:t>
            </a:fld>
            <a:endParaRPr lang="en-US"/>
          </a:p>
        </p:txBody>
      </p:sp>
    </p:spTree>
    <p:extLst>
      <p:ext uri="{BB962C8B-B14F-4D97-AF65-F5344CB8AC3E}">
        <p14:creationId xmlns:p14="http://schemas.microsoft.com/office/powerpoint/2010/main" val="3341764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4E53-721E-C8F1-67F2-98DA479101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1B558A-49FA-BC3A-7D7A-0DC6D90663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E1FDA9-7865-132C-865D-3A4929128ED1}"/>
              </a:ext>
            </a:extLst>
          </p:cNvPr>
          <p:cNvSpPr>
            <a:spLocks noGrp="1"/>
          </p:cNvSpPr>
          <p:nvPr>
            <p:ph type="dt" sz="half" idx="10"/>
          </p:nvPr>
        </p:nvSpPr>
        <p:spPr/>
        <p:txBody>
          <a:bodyPr/>
          <a:lstStyle/>
          <a:p>
            <a:fld id="{FB7E1660-49DA-604D-9CCA-3A3D75DBF729}" type="datetimeFigureOut">
              <a:rPr lang="en-US" smtClean="0"/>
              <a:t>8/24/2022</a:t>
            </a:fld>
            <a:endParaRPr lang="en-US"/>
          </a:p>
        </p:txBody>
      </p:sp>
      <p:sp>
        <p:nvSpPr>
          <p:cNvPr id="5" name="Footer Placeholder 4">
            <a:extLst>
              <a:ext uri="{FF2B5EF4-FFF2-40B4-BE49-F238E27FC236}">
                <a16:creationId xmlns:a16="http://schemas.microsoft.com/office/drawing/2014/main" id="{4580ADE3-03B9-4486-CE7D-3DBF5ABC7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88AC1F-9BF1-3EE7-8B8B-F22E28B9F04D}"/>
              </a:ext>
            </a:extLst>
          </p:cNvPr>
          <p:cNvSpPr>
            <a:spLocks noGrp="1"/>
          </p:cNvSpPr>
          <p:nvPr>
            <p:ph type="sldNum" sz="quarter" idx="12"/>
          </p:nvPr>
        </p:nvSpPr>
        <p:spPr/>
        <p:txBody>
          <a:bodyPr/>
          <a:lstStyle/>
          <a:p>
            <a:fld id="{E5BFB538-5288-2647-AAB4-B826711B7313}" type="slidenum">
              <a:rPr lang="en-US" smtClean="0"/>
              <a:t>‹#›</a:t>
            </a:fld>
            <a:endParaRPr lang="en-US"/>
          </a:p>
        </p:txBody>
      </p:sp>
    </p:spTree>
    <p:extLst>
      <p:ext uri="{BB962C8B-B14F-4D97-AF65-F5344CB8AC3E}">
        <p14:creationId xmlns:p14="http://schemas.microsoft.com/office/powerpoint/2010/main" val="227351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C542-3048-5BF0-0F6E-17612FAEF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C2D5E-A4C1-45F1-7874-AE7C5D20DF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7EE2D8-F11A-1E5A-1DB8-39577B7F3E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C82A55-3AE1-6237-8626-2058969A9057}"/>
              </a:ext>
            </a:extLst>
          </p:cNvPr>
          <p:cNvSpPr>
            <a:spLocks noGrp="1"/>
          </p:cNvSpPr>
          <p:nvPr>
            <p:ph type="dt" sz="half" idx="10"/>
          </p:nvPr>
        </p:nvSpPr>
        <p:spPr/>
        <p:txBody>
          <a:bodyPr/>
          <a:lstStyle/>
          <a:p>
            <a:fld id="{FB7E1660-49DA-604D-9CCA-3A3D75DBF729}" type="datetimeFigureOut">
              <a:rPr lang="en-US" smtClean="0"/>
              <a:t>8/24/2022</a:t>
            </a:fld>
            <a:endParaRPr lang="en-US"/>
          </a:p>
        </p:txBody>
      </p:sp>
      <p:sp>
        <p:nvSpPr>
          <p:cNvPr id="6" name="Footer Placeholder 5">
            <a:extLst>
              <a:ext uri="{FF2B5EF4-FFF2-40B4-BE49-F238E27FC236}">
                <a16:creationId xmlns:a16="http://schemas.microsoft.com/office/drawing/2014/main" id="{2E510FA6-6201-C7AA-17A7-D092458A9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3B3439-9F72-C706-B3AC-FFA52CB7EA6E}"/>
              </a:ext>
            </a:extLst>
          </p:cNvPr>
          <p:cNvSpPr>
            <a:spLocks noGrp="1"/>
          </p:cNvSpPr>
          <p:nvPr>
            <p:ph type="sldNum" sz="quarter" idx="12"/>
          </p:nvPr>
        </p:nvSpPr>
        <p:spPr/>
        <p:txBody>
          <a:bodyPr/>
          <a:lstStyle/>
          <a:p>
            <a:fld id="{E5BFB538-5288-2647-AAB4-B826711B7313}" type="slidenum">
              <a:rPr lang="en-US" smtClean="0"/>
              <a:t>‹#›</a:t>
            </a:fld>
            <a:endParaRPr lang="en-US"/>
          </a:p>
        </p:txBody>
      </p:sp>
    </p:spTree>
    <p:extLst>
      <p:ext uri="{BB962C8B-B14F-4D97-AF65-F5344CB8AC3E}">
        <p14:creationId xmlns:p14="http://schemas.microsoft.com/office/powerpoint/2010/main" val="2419130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3B564834-CFD0-4EA2-B897-6CBE456ECA1D}" type="datetimeFigureOut">
              <a:rPr lang="zh-CN" altLang="en-US" smtClean="0"/>
              <a:t>2022/8/24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B2848E-B02F-4498-8F59-A001DCCBE5F4}" type="slidenum">
              <a:rPr lang="zh-CN" altLang="en-US" smtClean="0"/>
              <a:t>‹#›</a:t>
            </a:fld>
            <a:endParaRPr lang="zh-CN" altLang="en-US"/>
          </a:p>
        </p:txBody>
      </p:sp>
    </p:spTree>
    <p:extLst>
      <p:ext uri="{BB962C8B-B14F-4D97-AF65-F5344CB8AC3E}">
        <p14:creationId xmlns:p14="http://schemas.microsoft.com/office/powerpoint/2010/main" val="2571133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C2D04-9907-D555-0D0A-15D279C21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CC9718-35BB-539B-B69B-78B8757D72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AA721-B069-FCA4-458D-D44A43631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3156F9-8F61-A289-022B-85B04ADF1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0D71DA-124D-E9A7-BE28-193C5C2856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50F381-5975-9299-7D4F-841A1D2D833A}"/>
              </a:ext>
            </a:extLst>
          </p:cNvPr>
          <p:cNvSpPr>
            <a:spLocks noGrp="1"/>
          </p:cNvSpPr>
          <p:nvPr>
            <p:ph type="dt" sz="half" idx="10"/>
          </p:nvPr>
        </p:nvSpPr>
        <p:spPr/>
        <p:txBody>
          <a:bodyPr/>
          <a:lstStyle/>
          <a:p>
            <a:fld id="{FB7E1660-49DA-604D-9CCA-3A3D75DBF729}" type="datetimeFigureOut">
              <a:rPr lang="en-US" smtClean="0"/>
              <a:t>8/24/2022</a:t>
            </a:fld>
            <a:endParaRPr lang="en-US"/>
          </a:p>
        </p:txBody>
      </p:sp>
      <p:sp>
        <p:nvSpPr>
          <p:cNvPr id="8" name="Footer Placeholder 7">
            <a:extLst>
              <a:ext uri="{FF2B5EF4-FFF2-40B4-BE49-F238E27FC236}">
                <a16:creationId xmlns:a16="http://schemas.microsoft.com/office/drawing/2014/main" id="{A81B2A63-344F-4F54-BFD5-CBE29D8812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FE7A7C-97CF-5CCA-AB19-903F884F74EA}"/>
              </a:ext>
            </a:extLst>
          </p:cNvPr>
          <p:cNvSpPr>
            <a:spLocks noGrp="1"/>
          </p:cNvSpPr>
          <p:nvPr>
            <p:ph type="sldNum" sz="quarter" idx="12"/>
          </p:nvPr>
        </p:nvSpPr>
        <p:spPr/>
        <p:txBody>
          <a:bodyPr/>
          <a:lstStyle/>
          <a:p>
            <a:fld id="{E5BFB538-5288-2647-AAB4-B826711B7313}" type="slidenum">
              <a:rPr lang="en-US" smtClean="0"/>
              <a:t>‹#›</a:t>
            </a:fld>
            <a:endParaRPr lang="en-US"/>
          </a:p>
        </p:txBody>
      </p:sp>
    </p:spTree>
    <p:extLst>
      <p:ext uri="{BB962C8B-B14F-4D97-AF65-F5344CB8AC3E}">
        <p14:creationId xmlns:p14="http://schemas.microsoft.com/office/powerpoint/2010/main" val="1115437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EF7B9-D0DA-D1E7-AF2B-55614EBD8C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7FFBA5-FD32-3D6E-A432-72886E2A3C33}"/>
              </a:ext>
            </a:extLst>
          </p:cNvPr>
          <p:cNvSpPr>
            <a:spLocks noGrp="1"/>
          </p:cNvSpPr>
          <p:nvPr>
            <p:ph type="dt" sz="half" idx="10"/>
          </p:nvPr>
        </p:nvSpPr>
        <p:spPr/>
        <p:txBody>
          <a:bodyPr/>
          <a:lstStyle/>
          <a:p>
            <a:fld id="{FB7E1660-49DA-604D-9CCA-3A3D75DBF729}" type="datetimeFigureOut">
              <a:rPr lang="en-US" smtClean="0"/>
              <a:t>8/24/2022</a:t>
            </a:fld>
            <a:endParaRPr lang="en-US"/>
          </a:p>
        </p:txBody>
      </p:sp>
      <p:sp>
        <p:nvSpPr>
          <p:cNvPr id="4" name="Footer Placeholder 3">
            <a:extLst>
              <a:ext uri="{FF2B5EF4-FFF2-40B4-BE49-F238E27FC236}">
                <a16:creationId xmlns:a16="http://schemas.microsoft.com/office/drawing/2014/main" id="{4BBA212D-7E85-EBF9-E36F-3D95B0BD2A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0828F1-50CC-8F9F-50A0-745E4AA792E2}"/>
              </a:ext>
            </a:extLst>
          </p:cNvPr>
          <p:cNvSpPr>
            <a:spLocks noGrp="1"/>
          </p:cNvSpPr>
          <p:nvPr>
            <p:ph type="sldNum" sz="quarter" idx="12"/>
          </p:nvPr>
        </p:nvSpPr>
        <p:spPr/>
        <p:txBody>
          <a:bodyPr/>
          <a:lstStyle/>
          <a:p>
            <a:fld id="{E5BFB538-5288-2647-AAB4-B826711B7313}" type="slidenum">
              <a:rPr lang="en-US" smtClean="0"/>
              <a:t>‹#›</a:t>
            </a:fld>
            <a:endParaRPr lang="en-US"/>
          </a:p>
        </p:txBody>
      </p:sp>
    </p:spTree>
    <p:extLst>
      <p:ext uri="{BB962C8B-B14F-4D97-AF65-F5344CB8AC3E}">
        <p14:creationId xmlns:p14="http://schemas.microsoft.com/office/powerpoint/2010/main" val="2037120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76B700-FD3A-3BC2-2774-3C8858634A3B}"/>
              </a:ext>
            </a:extLst>
          </p:cNvPr>
          <p:cNvSpPr>
            <a:spLocks noGrp="1"/>
          </p:cNvSpPr>
          <p:nvPr>
            <p:ph type="dt" sz="half" idx="10"/>
          </p:nvPr>
        </p:nvSpPr>
        <p:spPr/>
        <p:txBody>
          <a:bodyPr/>
          <a:lstStyle/>
          <a:p>
            <a:fld id="{FB7E1660-49DA-604D-9CCA-3A3D75DBF729}" type="datetimeFigureOut">
              <a:rPr lang="en-US" smtClean="0"/>
              <a:t>8/24/2022</a:t>
            </a:fld>
            <a:endParaRPr lang="en-US"/>
          </a:p>
        </p:txBody>
      </p:sp>
      <p:sp>
        <p:nvSpPr>
          <p:cNvPr id="3" name="Footer Placeholder 2">
            <a:extLst>
              <a:ext uri="{FF2B5EF4-FFF2-40B4-BE49-F238E27FC236}">
                <a16:creationId xmlns:a16="http://schemas.microsoft.com/office/drawing/2014/main" id="{3F94A30F-A976-6405-492C-48B98DCBDD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BDA17C-DE55-8C62-4DDE-D6BD4905D076}"/>
              </a:ext>
            </a:extLst>
          </p:cNvPr>
          <p:cNvSpPr>
            <a:spLocks noGrp="1"/>
          </p:cNvSpPr>
          <p:nvPr>
            <p:ph type="sldNum" sz="quarter" idx="12"/>
          </p:nvPr>
        </p:nvSpPr>
        <p:spPr/>
        <p:txBody>
          <a:bodyPr/>
          <a:lstStyle/>
          <a:p>
            <a:fld id="{E5BFB538-5288-2647-AAB4-B826711B7313}" type="slidenum">
              <a:rPr lang="en-US" smtClean="0"/>
              <a:t>‹#›</a:t>
            </a:fld>
            <a:endParaRPr lang="en-US"/>
          </a:p>
        </p:txBody>
      </p:sp>
    </p:spTree>
    <p:extLst>
      <p:ext uri="{BB962C8B-B14F-4D97-AF65-F5344CB8AC3E}">
        <p14:creationId xmlns:p14="http://schemas.microsoft.com/office/powerpoint/2010/main" val="1397935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4FE5B-A955-C5EF-BD4C-97E497562C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583389-E084-59A1-3308-A40C9DE8E0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C97EED-09AD-D033-B069-43A512F608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A9EBE-1BA9-0D56-B7BF-508D8E3BF437}"/>
              </a:ext>
            </a:extLst>
          </p:cNvPr>
          <p:cNvSpPr>
            <a:spLocks noGrp="1"/>
          </p:cNvSpPr>
          <p:nvPr>
            <p:ph type="dt" sz="half" idx="10"/>
          </p:nvPr>
        </p:nvSpPr>
        <p:spPr/>
        <p:txBody>
          <a:bodyPr/>
          <a:lstStyle/>
          <a:p>
            <a:fld id="{FB7E1660-49DA-604D-9CCA-3A3D75DBF729}" type="datetimeFigureOut">
              <a:rPr lang="en-US" smtClean="0"/>
              <a:t>8/24/2022</a:t>
            </a:fld>
            <a:endParaRPr lang="en-US"/>
          </a:p>
        </p:txBody>
      </p:sp>
      <p:sp>
        <p:nvSpPr>
          <p:cNvPr id="6" name="Footer Placeholder 5">
            <a:extLst>
              <a:ext uri="{FF2B5EF4-FFF2-40B4-BE49-F238E27FC236}">
                <a16:creationId xmlns:a16="http://schemas.microsoft.com/office/drawing/2014/main" id="{25AB9E88-AB3E-F695-471C-01D1518EC6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EDF795-FD30-730B-D078-B47F37F8F4DC}"/>
              </a:ext>
            </a:extLst>
          </p:cNvPr>
          <p:cNvSpPr>
            <a:spLocks noGrp="1"/>
          </p:cNvSpPr>
          <p:nvPr>
            <p:ph type="sldNum" sz="quarter" idx="12"/>
          </p:nvPr>
        </p:nvSpPr>
        <p:spPr/>
        <p:txBody>
          <a:bodyPr/>
          <a:lstStyle/>
          <a:p>
            <a:fld id="{E5BFB538-5288-2647-AAB4-B826711B7313}" type="slidenum">
              <a:rPr lang="en-US" smtClean="0"/>
              <a:t>‹#›</a:t>
            </a:fld>
            <a:endParaRPr lang="en-US"/>
          </a:p>
        </p:txBody>
      </p:sp>
    </p:spTree>
    <p:extLst>
      <p:ext uri="{BB962C8B-B14F-4D97-AF65-F5344CB8AC3E}">
        <p14:creationId xmlns:p14="http://schemas.microsoft.com/office/powerpoint/2010/main" val="44913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F2707-120F-2179-CCD1-997C288E6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A8DDB0-F063-AB31-5C19-191DCD7C0C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FDB7CF-F514-997C-F758-A253BCEC0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D9D04-09DC-5CEF-799F-D6FB27E0C3FB}"/>
              </a:ext>
            </a:extLst>
          </p:cNvPr>
          <p:cNvSpPr>
            <a:spLocks noGrp="1"/>
          </p:cNvSpPr>
          <p:nvPr>
            <p:ph type="dt" sz="half" idx="10"/>
          </p:nvPr>
        </p:nvSpPr>
        <p:spPr/>
        <p:txBody>
          <a:bodyPr/>
          <a:lstStyle/>
          <a:p>
            <a:fld id="{FB7E1660-49DA-604D-9CCA-3A3D75DBF729}" type="datetimeFigureOut">
              <a:rPr lang="en-US" smtClean="0"/>
              <a:t>8/24/2022</a:t>
            </a:fld>
            <a:endParaRPr lang="en-US"/>
          </a:p>
        </p:txBody>
      </p:sp>
      <p:sp>
        <p:nvSpPr>
          <p:cNvPr id="6" name="Footer Placeholder 5">
            <a:extLst>
              <a:ext uri="{FF2B5EF4-FFF2-40B4-BE49-F238E27FC236}">
                <a16:creationId xmlns:a16="http://schemas.microsoft.com/office/drawing/2014/main" id="{9C6BC1D9-C777-28FF-D3FD-EC62620E3B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255E4-C40B-81E9-F897-7F51666F5147}"/>
              </a:ext>
            </a:extLst>
          </p:cNvPr>
          <p:cNvSpPr>
            <a:spLocks noGrp="1"/>
          </p:cNvSpPr>
          <p:nvPr>
            <p:ph type="sldNum" sz="quarter" idx="12"/>
          </p:nvPr>
        </p:nvSpPr>
        <p:spPr/>
        <p:txBody>
          <a:bodyPr/>
          <a:lstStyle/>
          <a:p>
            <a:fld id="{E5BFB538-5288-2647-AAB4-B826711B7313}" type="slidenum">
              <a:rPr lang="en-US" smtClean="0"/>
              <a:t>‹#›</a:t>
            </a:fld>
            <a:endParaRPr lang="en-US"/>
          </a:p>
        </p:txBody>
      </p:sp>
    </p:spTree>
    <p:extLst>
      <p:ext uri="{BB962C8B-B14F-4D97-AF65-F5344CB8AC3E}">
        <p14:creationId xmlns:p14="http://schemas.microsoft.com/office/powerpoint/2010/main" val="3859855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2F13E-8309-C9D5-4B94-E90BC9FD1A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1640A-6372-1713-2960-E42A771642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4D9D4-ED97-4E65-40B6-FA0B4C249E0B}"/>
              </a:ext>
            </a:extLst>
          </p:cNvPr>
          <p:cNvSpPr>
            <a:spLocks noGrp="1"/>
          </p:cNvSpPr>
          <p:nvPr>
            <p:ph type="dt" sz="half" idx="10"/>
          </p:nvPr>
        </p:nvSpPr>
        <p:spPr/>
        <p:txBody>
          <a:bodyPr/>
          <a:lstStyle/>
          <a:p>
            <a:fld id="{FB7E1660-49DA-604D-9CCA-3A3D75DBF729}" type="datetimeFigureOut">
              <a:rPr lang="en-US" smtClean="0"/>
              <a:t>8/24/2022</a:t>
            </a:fld>
            <a:endParaRPr lang="en-US"/>
          </a:p>
        </p:txBody>
      </p:sp>
      <p:sp>
        <p:nvSpPr>
          <p:cNvPr id="5" name="Footer Placeholder 4">
            <a:extLst>
              <a:ext uri="{FF2B5EF4-FFF2-40B4-BE49-F238E27FC236}">
                <a16:creationId xmlns:a16="http://schemas.microsoft.com/office/drawing/2014/main" id="{C7225D67-93AD-A57A-FE04-A43823AFA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93482-0F16-0705-6841-94FBA401F04C}"/>
              </a:ext>
            </a:extLst>
          </p:cNvPr>
          <p:cNvSpPr>
            <a:spLocks noGrp="1"/>
          </p:cNvSpPr>
          <p:nvPr>
            <p:ph type="sldNum" sz="quarter" idx="12"/>
          </p:nvPr>
        </p:nvSpPr>
        <p:spPr/>
        <p:txBody>
          <a:bodyPr/>
          <a:lstStyle/>
          <a:p>
            <a:fld id="{E5BFB538-5288-2647-AAB4-B826711B7313}" type="slidenum">
              <a:rPr lang="en-US" smtClean="0"/>
              <a:t>‹#›</a:t>
            </a:fld>
            <a:endParaRPr lang="en-US"/>
          </a:p>
        </p:txBody>
      </p:sp>
    </p:spTree>
    <p:extLst>
      <p:ext uri="{BB962C8B-B14F-4D97-AF65-F5344CB8AC3E}">
        <p14:creationId xmlns:p14="http://schemas.microsoft.com/office/powerpoint/2010/main" val="4808343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23D7B3-2E71-2229-3365-4CB0BA58F8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D00755-B713-66B1-1730-7527770379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19E4A-BE04-0C89-170B-584A16F9C2B4}"/>
              </a:ext>
            </a:extLst>
          </p:cNvPr>
          <p:cNvSpPr>
            <a:spLocks noGrp="1"/>
          </p:cNvSpPr>
          <p:nvPr>
            <p:ph type="dt" sz="half" idx="10"/>
          </p:nvPr>
        </p:nvSpPr>
        <p:spPr/>
        <p:txBody>
          <a:bodyPr/>
          <a:lstStyle/>
          <a:p>
            <a:fld id="{FB7E1660-49DA-604D-9CCA-3A3D75DBF729}" type="datetimeFigureOut">
              <a:rPr lang="en-US" smtClean="0"/>
              <a:t>8/24/2022</a:t>
            </a:fld>
            <a:endParaRPr lang="en-US"/>
          </a:p>
        </p:txBody>
      </p:sp>
      <p:sp>
        <p:nvSpPr>
          <p:cNvPr id="5" name="Footer Placeholder 4">
            <a:extLst>
              <a:ext uri="{FF2B5EF4-FFF2-40B4-BE49-F238E27FC236}">
                <a16:creationId xmlns:a16="http://schemas.microsoft.com/office/drawing/2014/main" id="{05F666A1-AE67-9E96-3509-9D01A1F67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387C91-4E85-094D-57D3-8FB9233A7787}"/>
              </a:ext>
            </a:extLst>
          </p:cNvPr>
          <p:cNvSpPr>
            <a:spLocks noGrp="1"/>
          </p:cNvSpPr>
          <p:nvPr>
            <p:ph type="sldNum" sz="quarter" idx="12"/>
          </p:nvPr>
        </p:nvSpPr>
        <p:spPr/>
        <p:txBody>
          <a:bodyPr/>
          <a:lstStyle/>
          <a:p>
            <a:fld id="{E5BFB538-5288-2647-AAB4-B826711B7313}" type="slidenum">
              <a:rPr lang="en-US" smtClean="0"/>
              <a:t>‹#›</a:t>
            </a:fld>
            <a:endParaRPr lang="en-US"/>
          </a:p>
        </p:txBody>
      </p:sp>
    </p:spTree>
    <p:extLst>
      <p:ext uri="{BB962C8B-B14F-4D97-AF65-F5344CB8AC3E}">
        <p14:creationId xmlns:p14="http://schemas.microsoft.com/office/powerpoint/2010/main" val="4283049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A311AF-B705-4A36-90EC-3FFE24E38BE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1311063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37A311AF-B705-4A36-90EC-3FFE24E38BE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3219472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A311AF-B705-4A36-90EC-3FFE24E38BE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3431252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B564834-CFD0-4EA2-B897-6CBE456ECA1D}" type="datetimeFigureOut">
              <a:rPr lang="zh-CN" altLang="en-US" smtClean="0"/>
              <a:t>2022/8/24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B2848E-B02F-4498-8F59-A001DCCBE5F4}" type="slidenum">
              <a:rPr lang="zh-CN" altLang="en-US" smtClean="0"/>
              <a:t>‹#›</a:t>
            </a:fld>
            <a:endParaRPr lang="zh-CN" altLang="en-US"/>
          </a:p>
        </p:txBody>
      </p:sp>
    </p:spTree>
    <p:extLst>
      <p:ext uri="{BB962C8B-B14F-4D97-AF65-F5344CB8AC3E}">
        <p14:creationId xmlns:p14="http://schemas.microsoft.com/office/powerpoint/2010/main" val="239935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A311AF-B705-4A36-90EC-3FFE24E38BEC}"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734128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A311AF-B705-4A36-90EC-3FFE24E38BEC}"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1607372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7A311AF-B705-4A36-90EC-3FFE24E38BEC}" type="datetimeFigureOut">
              <a:rPr lang="en-US" smtClean="0"/>
              <a:t>8/24/2022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3963937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7A311AF-B705-4A36-90EC-3FFE24E38BEC}" type="datetimeFigureOut">
              <a:rPr lang="en-US" smtClean="0"/>
              <a:t>8/24/2022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21026664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37A311AF-B705-4A36-90EC-3FFE24E38BEC}" type="datetimeFigureOut">
              <a:rPr lang="en-US" smtClean="0"/>
              <a:t>8/24/2022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3524850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A311AF-B705-4A36-90EC-3FFE24E38BEC}"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28608146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A311AF-B705-4A36-90EC-3FFE24E38BEC}"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2456881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7A311AF-B705-4A36-90EC-3FFE24E38BE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1130054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7A311AF-B705-4A36-90EC-3FFE24E38BE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12422-FA3E-47F9-98E3-0834B9D4E29C}"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9609093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A311AF-B705-4A36-90EC-3FFE24E38BE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2527386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3B564834-CFD0-4EA2-B897-6CBE456ECA1D}" type="datetimeFigureOut">
              <a:rPr lang="zh-CN" altLang="en-US" smtClean="0"/>
              <a:t>2022/8/24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B2848E-B02F-4498-8F59-A001DCCBE5F4}" type="slidenum">
              <a:rPr lang="zh-CN" altLang="en-US" smtClean="0"/>
              <a:t>‹#›</a:t>
            </a:fld>
            <a:endParaRPr lang="zh-CN" altLang="en-US"/>
          </a:p>
        </p:txBody>
      </p:sp>
    </p:spTree>
    <p:extLst>
      <p:ext uri="{BB962C8B-B14F-4D97-AF65-F5344CB8AC3E}">
        <p14:creationId xmlns:p14="http://schemas.microsoft.com/office/powerpoint/2010/main" val="31215805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7A311AF-B705-4A36-90EC-3FFE24E38BEC}" type="datetimeFigureOut">
              <a:rPr lang="en-US" smtClean="0"/>
              <a:t>8/24/2022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16707682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7A311AF-B705-4A36-90EC-3FFE24E38BEC}" type="datetimeFigureOut">
              <a:rPr lang="en-US" smtClean="0"/>
              <a:t>8/24/2022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10307856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A311AF-B705-4A36-90EC-3FFE24E38BE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32356430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A311AF-B705-4A36-90EC-3FFE24E38BE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12422-FA3E-47F9-98E3-0834B9D4E29C}" type="slidenum">
              <a:rPr lang="en-US" smtClean="0"/>
              <a:t>‹#›</a:t>
            </a:fld>
            <a:endParaRPr lang="en-US"/>
          </a:p>
        </p:txBody>
      </p:sp>
    </p:spTree>
    <p:extLst>
      <p:ext uri="{BB962C8B-B14F-4D97-AF65-F5344CB8AC3E}">
        <p14:creationId xmlns:p14="http://schemas.microsoft.com/office/powerpoint/2010/main" val="757158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F71F8-B9E7-0347-3F1C-8E7557E1EF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0CC62F-C2A2-75EF-BF47-A4F039EAEB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6DBE90-5A6F-1632-019A-EADAB2ECEBBD}"/>
              </a:ext>
            </a:extLst>
          </p:cNvPr>
          <p:cNvSpPr>
            <a:spLocks noGrp="1"/>
          </p:cNvSpPr>
          <p:nvPr>
            <p:ph type="dt" sz="half" idx="10"/>
          </p:nvPr>
        </p:nvSpPr>
        <p:spPr/>
        <p:txBody>
          <a:bodyPr/>
          <a:lstStyle/>
          <a:p>
            <a:fld id="{E3506CA8-074E-0D48-A6C0-2B3F9A9732CB}" type="datetimeFigureOut">
              <a:rPr lang="en-US" smtClean="0"/>
              <a:t>8/24/2022</a:t>
            </a:fld>
            <a:endParaRPr lang="en-US"/>
          </a:p>
        </p:txBody>
      </p:sp>
      <p:sp>
        <p:nvSpPr>
          <p:cNvPr id="5" name="Footer Placeholder 4">
            <a:extLst>
              <a:ext uri="{FF2B5EF4-FFF2-40B4-BE49-F238E27FC236}">
                <a16:creationId xmlns:a16="http://schemas.microsoft.com/office/drawing/2014/main" id="{2B016A62-A32F-FB67-27D6-30BA3F6067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DDB78-6AE4-7501-9116-088248BFF5D2}"/>
              </a:ext>
            </a:extLst>
          </p:cNvPr>
          <p:cNvSpPr>
            <a:spLocks noGrp="1"/>
          </p:cNvSpPr>
          <p:nvPr>
            <p:ph type="sldNum" sz="quarter" idx="12"/>
          </p:nvPr>
        </p:nvSpPr>
        <p:spPr/>
        <p:txBody>
          <a:bodyPr/>
          <a:lstStyle/>
          <a:p>
            <a:fld id="{2DE2EAD5-A3FE-8147-BC6A-55BAD004820E}" type="slidenum">
              <a:rPr lang="en-US" smtClean="0"/>
              <a:t>‹#›</a:t>
            </a:fld>
            <a:endParaRPr lang="en-US"/>
          </a:p>
        </p:txBody>
      </p:sp>
    </p:spTree>
    <p:extLst>
      <p:ext uri="{BB962C8B-B14F-4D97-AF65-F5344CB8AC3E}">
        <p14:creationId xmlns:p14="http://schemas.microsoft.com/office/powerpoint/2010/main" val="1516439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DBBC-3ECF-6C8C-AC25-DA7EBA6BE4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07A310-82B1-2EA7-0FAD-CDFCBFC15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8854E-FB95-FF0F-7E84-BACC92063876}"/>
              </a:ext>
            </a:extLst>
          </p:cNvPr>
          <p:cNvSpPr>
            <a:spLocks noGrp="1"/>
          </p:cNvSpPr>
          <p:nvPr>
            <p:ph type="dt" sz="half" idx="10"/>
          </p:nvPr>
        </p:nvSpPr>
        <p:spPr/>
        <p:txBody>
          <a:bodyPr/>
          <a:lstStyle/>
          <a:p>
            <a:fld id="{E3506CA8-074E-0D48-A6C0-2B3F9A9732CB}" type="datetimeFigureOut">
              <a:rPr lang="en-US" smtClean="0"/>
              <a:t>8/24/2022</a:t>
            </a:fld>
            <a:endParaRPr lang="en-US"/>
          </a:p>
        </p:txBody>
      </p:sp>
      <p:sp>
        <p:nvSpPr>
          <p:cNvPr id="5" name="Footer Placeholder 4">
            <a:extLst>
              <a:ext uri="{FF2B5EF4-FFF2-40B4-BE49-F238E27FC236}">
                <a16:creationId xmlns:a16="http://schemas.microsoft.com/office/drawing/2014/main" id="{5AF00DA7-B999-8102-0ADB-4EA73C280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9BDB4-BFCB-09AB-9E2F-AB44762B25C4}"/>
              </a:ext>
            </a:extLst>
          </p:cNvPr>
          <p:cNvSpPr>
            <a:spLocks noGrp="1"/>
          </p:cNvSpPr>
          <p:nvPr>
            <p:ph type="sldNum" sz="quarter" idx="12"/>
          </p:nvPr>
        </p:nvSpPr>
        <p:spPr/>
        <p:txBody>
          <a:bodyPr/>
          <a:lstStyle/>
          <a:p>
            <a:fld id="{2DE2EAD5-A3FE-8147-BC6A-55BAD004820E}" type="slidenum">
              <a:rPr lang="en-US" smtClean="0"/>
              <a:t>‹#›</a:t>
            </a:fld>
            <a:endParaRPr lang="en-US"/>
          </a:p>
        </p:txBody>
      </p:sp>
    </p:spTree>
    <p:extLst>
      <p:ext uri="{BB962C8B-B14F-4D97-AF65-F5344CB8AC3E}">
        <p14:creationId xmlns:p14="http://schemas.microsoft.com/office/powerpoint/2010/main" val="41367552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244F0-4B0D-6A55-1177-824891EC2A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EF7B02-5703-5A1A-0288-7EDAFDA81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0D1D8C-81C2-813A-AC7C-57BC840D8F99}"/>
              </a:ext>
            </a:extLst>
          </p:cNvPr>
          <p:cNvSpPr>
            <a:spLocks noGrp="1"/>
          </p:cNvSpPr>
          <p:nvPr>
            <p:ph type="dt" sz="half" idx="10"/>
          </p:nvPr>
        </p:nvSpPr>
        <p:spPr/>
        <p:txBody>
          <a:bodyPr/>
          <a:lstStyle/>
          <a:p>
            <a:fld id="{E3506CA8-074E-0D48-A6C0-2B3F9A9732CB}" type="datetimeFigureOut">
              <a:rPr lang="en-US" smtClean="0"/>
              <a:t>8/24/2022</a:t>
            </a:fld>
            <a:endParaRPr lang="en-US"/>
          </a:p>
        </p:txBody>
      </p:sp>
      <p:sp>
        <p:nvSpPr>
          <p:cNvPr id="5" name="Footer Placeholder 4">
            <a:extLst>
              <a:ext uri="{FF2B5EF4-FFF2-40B4-BE49-F238E27FC236}">
                <a16:creationId xmlns:a16="http://schemas.microsoft.com/office/drawing/2014/main" id="{C8524571-373A-F7AC-021A-A87B5BA5F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D7406-F1C1-BA85-16D6-7B82C9D0EDB5}"/>
              </a:ext>
            </a:extLst>
          </p:cNvPr>
          <p:cNvSpPr>
            <a:spLocks noGrp="1"/>
          </p:cNvSpPr>
          <p:nvPr>
            <p:ph type="sldNum" sz="quarter" idx="12"/>
          </p:nvPr>
        </p:nvSpPr>
        <p:spPr/>
        <p:txBody>
          <a:bodyPr/>
          <a:lstStyle/>
          <a:p>
            <a:fld id="{2DE2EAD5-A3FE-8147-BC6A-55BAD004820E}" type="slidenum">
              <a:rPr lang="en-US" smtClean="0"/>
              <a:t>‹#›</a:t>
            </a:fld>
            <a:endParaRPr lang="en-US"/>
          </a:p>
        </p:txBody>
      </p:sp>
    </p:spTree>
    <p:extLst>
      <p:ext uri="{BB962C8B-B14F-4D97-AF65-F5344CB8AC3E}">
        <p14:creationId xmlns:p14="http://schemas.microsoft.com/office/powerpoint/2010/main" val="28316274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8B451-9F91-E097-BB7A-0331DA3F2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2AAE4F-ECC2-F2AA-9EA2-64C5C062C6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64FEF0-F379-4231-3BA8-472DF77864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DBA771-8A00-4A89-3070-682FBE467EA4}"/>
              </a:ext>
            </a:extLst>
          </p:cNvPr>
          <p:cNvSpPr>
            <a:spLocks noGrp="1"/>
          </p:cNvSpPr>
          <p:nvPr>
            <p:ph type="dt" sz="half" idx="10"/>
          </p:nvPr>
        </p:nvSpPr>
        <p:spPr/>
        <p:txBody>
          <a:bodyPr/>
          <a:lstStyle/>
          <a:p>
            <a:fld id="{E3506CA8-074E-0D48-A6C0-2B3F9A9732CB}" type="datetimeFigureOut">
              <a:rPr lang="en-US" smtClean="0"/>
              <a:t>8/24/2022</a:t>
            </a:fld>
            <a:endParaRPr lang="en-US"/>
          </a:p>
        </p:txBody>
      </p:sp>
      <p:sp>
        <p:nvSpPr>
          <p:cNvPr id="6" name="Footer Placeholder 5">
            <a:extLst>
              <a:ext uri="{FF2B5EF4-FFF2-40B4-BE49-F238E27FC236}">
                <a16:creationId xmlns:a16="http://schemas.microsoft.com/office/drawing/2014/main" id="{9530B9C9-79F7-492A-5B85-096961D87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2A421A-93FB-306A-8019-1E3B4B1005F9}"/>
              </a:ext>
            </a:extLst>
          </p:cNvPr>
          <p:cNvSpPr>
            <a:spLocks noGrp="1"/>
          </p:cNvSpPr>
          <p:nvPr>
            <p:ph type="sldNum" sz="quarter" idx="12"/>
          </p:nvPr>
        </p:nvSpPr>
        <p:spPr/>
        <p:txBody>
          <a:bodyPr/>
          <a:lstStyle/>
          <a:p>
            <a:fld id="{2DE2EAD5-A3FE-8147-BC6A-55BAD004820E}" type="slidenum">
              <a:rPr lang="en-US" smtClean="0"/>
              <a:t>‹#›</a:t>
            </a:fld>
            <a:endParaRPr lang="en-US"/>
          </a:p>
        </p:txBody>
      </p:sp>
    </p:spTree>
    <p:extLst>
      <p:ext uri="{BB962C8B-B14F-4D97-AF65-F5344CB8AC3E}">
        <p14:creationId xmlns:p14="http://schemas.microsoft.com/office/powerpoint/2010/main" val="993191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E42B-EFFD-02B3-B1C8-260EC72560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356FFA-2427-A836-E53F-34EE17BE0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E3E5C7-904C-06D4-9D3F-7E1DD1F9C8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136276-172C-D59B-49DE-B85B93BFC9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E93038-6AC7-09F5-6F29-8B94CBDE5E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00AABB-9D2F-8346-CE7D-8400458DDD67}"/>
              </a:ext>
            </a:extLst>
          </p:cNvPr>
          <p:cNvSpPr>
            <a:spLocks noGrp="1"/>
          </p:cNvSpPr>
          <p:nvPr>
            <p:ph type="dt" sz="half" idx="10"/>
          </p:nvPr>
        </p:nvSpPr>
        <p:spPr/>
        <p:txBody>
          <a:bodyPr/>
          <a:lstStyle/>
          <a:p>
            <a:fld id="{E3506CA8-074E-0D48-A6C0-2B3F9A9732CB}" type="datetimeFigureOut">
              <a:rPr lang="en-US" smtClean="0"/>
              <a:t>8/24/2022</a:t>
            </a:fld>
            <a:endParaRPr lang="en-US"/>
          </a:p>
        </p:txBody>
      </p:sp>
      <p:sp>
        <p:nvSpPr>
          <p:cNvPr id="8" name="Footer Placeholder 7">
            <a:extLst>
              <a:ext uri="{FF2B5EF4-FFF2-40B4-BE49-F238E27FC236}">
                <a16:creationId xmlns:a16="http://schemas.microsoft.com/office/drawing/2014/main" id="{A19AEB3D-03DE-149D-3F96-F041CA712E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697AA3-947C-F233-AA45-3F0670CB5AEC}"/>
              </a:ext>
            </a:extLst>
          </p:cNvPr>
          <p:cNvSpPr>
            <a:spLocks noGrp="1"/>
          </p:cNvSpPr>
          <p:nvPr>
            <p:ph type="sldNum" sz="quarter" idx="12"/>
          </p:nvPr>
        </p:nvSpPr>
        <p:spPr/>
        <p:txBody>
          <a:bodyPr/>
          <a:lstStyle/>
          <a:p>
            <a:fld id="{2DE2EAD5-A3FE-8147-BC6A-55BAD004820E}" type="slidenum">
              <a:rPr lang="en-US" smtClean="0"/>
              <a:t>‹#›</a:t>
            </a:fld>
            <a:endParaRPr lang="en-US"/>
          </a:p>
        </p:txBody>
      </p:sp>
    </p:spTree>
    <p:extLst>
      <p:ext uri="{BB962C8B-B14F-4D97-AF65-F5344CB8AC3E}">
        <p14:creationId xmlns:p14="http://schemas.microsoft.com/office/powerpoint/2010/main" val="1789881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F7779-41C5-76EC-2F50-88566F6767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4A46FB-8D64-F7DE-C30F-DEFBB74FB3A7}"/>
              </a:ext>
            </a:extLst>
          </p:cNvPr>
          <p:cNvSpPr>
            <a:spLocks noGrp="1"/>
          </p:cNvSpPr>
          <p:nvPr>
            <p:ph type="dt" sz="half" idx="10"/>
          </p:nvPr>
        </p:nvSpPr>
        <p:spPr/>
        <p:txBody>
          <a:bodyPr/>
          <a:lstStyle/>
          <a:p>
            <a:fld id="{E3506CA8-074E-0D48-A6C0-2B3F9A9732CB}" type="datetimeFigureOut">
              <a:rPr lang="en-US" smtClean="0"/>
              <a:t>8/24/2022</a:t>
            </a:fld>
            <a:endParaRPr lang="en-US"/>
          </a:p>
        </p:txBody>
      </p:sp>
      <p:sp>
        <p:nvSpPr>
          <p:cNvPr id="4" name="Footer Placeholder 3">
            <a:extLst>
              <a:ext uri="{FF2B5EF4-FFF2-40B4-BE49-F238E27FC236}">
                <a16:creationId xmlns:a16="http://schemas.microsoft.com/office/drawing/2014/main" id="{BC21A14F-D082-2BC5-F2D8-1A77B1BA6A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03FBFE-1D0A-C2DF-584F-60EAA1728E4A}"/>
              </a:ext>
            </a:extLst>
          </p:cNvPr>
          <p:cNvSpPr>
            <a:spLocks noGrp="1"/>
          </p:cNvSpPr>
          <p:nvPr>
            <p:ph type="sldNum" sz="quarter" idx="12"/>
          </p:nvPr>
        </p:nvSpPr>
        <p:spPr/>
        <p:txBody>
          <a:bodyPr/>
          <a:lstStyle/>
          <a:p>
            <a:fld id="{2DE2EAD5-A3FE-8147-BC6A-55BAD004820E}" type="slidenum">
              <a:rPr lang="en-US" smtClean="0"/>
              <a:t>‹#›</a:t>
            </a:fld>
            <a:endParaRPr lang="en-US"/>
          </a:p>
        </p:txBody>
      </p:sp>
    </p:spTree>
    <p:extLst>
      <p:ext uri="{BB962C8B-B14F-4D97-AF65-F5344CB8AC3E}">
        <p14:creationId xmlns:p14="http://schemas.microsoft.com/office/powerpoint/2010/main" val="3635711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B564834-CFD0-4EA2-B897-6CBE456ECA1D}" type="datetimeFigureOut">
              <a:rPr lang="zh-CN" altLang="en-US" smtClean="0"/>
              <a:t>2022/8/24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B2848E-B02F-4498-8F59-A001DCCBE5F4}" type="slidenum">
              <a:rPr lang="zh-CN" altLang="en-US" smtClean="0"/>
              <a:t>‹#›</a:t>
            </a:fld>
            <a:endParaRPr lang="zh-CN" altLang="en-US"/>
          </a:p>
        </p:txBody>
      </p:sp>
    </p:spTree>
    <p:extLst>
      <p:ext uri="{BB962C8B-B14F-4D97-AF65-F5344CB8AC3E}">
        <p14:creationId xmlns:p14="http://schemas.microsoft.com/office/powerpoint/2010/main" val="32510960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E812D-E599-BC8D-2F40-BD8B9AB0D16F}"/>
              </a:ext>
            </a:extLst>
          </p:cNvPr>
          <p:cNvSpPr>
            <a:spLocks noGrp="1"/>
          </p:cNvSpPr>
          <p:nvPr>
            <p:ph type="dt" sz="half" idx="10"/>
          </p:nvPr>
        </p:nvSpPr>
        <p:spPr/>
        <p:txBody>
          <a:bodyPr/>
          <a:lstStyle/>
          <a:p>
            <a:fld id="{E3506CA8-074E-0D48-A6C0-2B3F9A9732CB}" type="datetimeFigureOut">
              <a:rPr lang="en-US" smtClean="0"/>
              <a:t>8/24/2022</a:t>
            </a:fld>
            <a:endParaRPr lang="en-US"/>
          </a:p>
        </p:txBody>
      </p:sp>
      <p:sp>
        <p:nvSpPr>
          <p:cNvPr id="3" name="Footer Placeholder 2">
            <a:extLst>
              <a:ext uri="{FF2B5EF4-FFF2-40B4-BE49-F238E27FC236}">
                <a16:creationId xmlns:a16="http://schemas.microsoft.com/office/drawing/2014/main" id="{12ACE444-EF40-F8D1-7B23-B44D8945A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77D432-DC35-6A35-D9BF-026C96F411F1}"/>
              </a:ext>
            </a:extLst>
          </p:cNvPr>
          <p:cNvSpPr>
            <a:spLocks noGrp="1"/>
          </p:cNvSpPr>
          <p:nvPr>
            <p:ph type="sldNum" sz="quarter" idx="12"/>
          </p:nvPr>
        </p:nvSpPr>
        <p:spPr/>
        <p:txBody>
          <a:bodyPr/>
          <a:lstStyle/>
          <a:p>
            <a:fld id="{2DE2EAD5-A3FE-8147-BC6A-55BAD004820E}" type="slidenum">
              <a:rPr lang="en-US" smtClean="0"/>
              <a:t>‹#›</a:t>
            </a:fld>
            <a:endParaRPr lang="en-US"/>
          </a:p>
        </p:txBody>
      </p:sp>
    </p:spTree>
    <p:extLst>
      <p:ext uri="{BB962C8B-B14F-4D97-AF65-F5344CB8AC3E}">
        <p14:creationId xmlns:p14="http://schemas.microsoft.com/office/powerpoint/2010/main" val="24136855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ADA3-69D2-86CD-0D14-83C61E7F0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9BE6C4-5A91-DD7B-C6AE-65C7F705BD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22DE1E-6F44-440B-F3B7-73C3CE125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746B0-EC64-5D0F-A82E-FC0FEDB1DEA4}"/>
              </a:ext>
            </a:extLst>
          </p:cNvPr>
          <p:cNvSpPr>
            <a:spLocks noGrp="1"/>
          </p:cNvSpPr>
          <p:nvPr>
            <p:ph type="dt" sz="half" idx="10"/>
          </p:nvPr>
        </p:nvSpPr>
        <p:spPr/>
        <p:txBody>
          <a:bodyPr/>
          <a:lstStyle/>
          <a:p>
            <a:fld id="{E3506CA8-074E-0D48-A6C0-2B3F9A9732CB}" type="datetimeFigureOut">
              <a:rPr lang="en-US" smtClean="0"/>
              <a:t>8/24/2022</a:t>
            </a:fld>
            <a:endParaRPr lang="en-US"/>
          </a:p>
        </p:txBody>
      </p:sp>
      <p:sp>
        <p:nvSpPr>
          <p:cNvPr id="6" name="Footer Placeholder 5">
            <a:extLst>
              <a:ext uri="{FF2B5EF4-FFF2-40B4-BE49-F238E27FC236}">
                <a16:creationId xmlns:a16="http://schemas.microsoft.com/office/drawing/2014/main" id="{AA4D1C71-4135-298A-8A42-7ECA694707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D8FE2F-BC08-9FBC-46CE-767BB055FA73}"/>
              </a:ext>
            </a:extLst>
          </p:cNvPr>
          <p:cNvSpPr>
            <a:spLocks noGrp="1"/>
          </p:cNvSpPr>
          <p:nvPr>
            <p:ph type="sldNum" sz="quarter" idx="12"/>
          </p:nvPr>
        </p:nvSpPr>
        <p:spPr/>
        <p:txBody>
          <a:bodyPr/>
          <a:lstStyle/>
          <a:p>
            <a:fld id="{2DE2EAD5-A3FE-8147-BC6A-55BAD004820E}" type="slidenum">
              <a:rPr lang="en-US" smtClean="0"/>
              <a:t>‹#›</a:t>
            </a:fld>
            <a:endParaRPr lang="en-US"/>
          </a:p>
        </p:txBody>
      </p:sp>
    </p:spTree>
    <p:extLst>
      <p:ext uri="{BB962C8B-B14F-4D97-AF65-F5344CB8AC3E}">
        <p14:creationId xmlns:p14="http://schemas.microsoft.com/office/powerpoint/2010/main" val="4091569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6AF09-D085-5F0D-F709-C7C685AA76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0DF012-E1DB-80F8-8BC6-0BB73BBD4D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D623C1-9F2F-7919-BA33-CD00B1145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B170FF-82F6-BB50-86A3-655C3893A756}"/>
              </a:ext>
            </a:extLst>
          </p:cNvPr>
          <p:cNvSpPr>
            <a:spLocks noGrp="1"/>
          </p:cNvSpPr>
          <p:nvPr>
            <p:ph type="dt" sz="half" idx="10"/>
          </p:nvPr>
        </p:nvSpPr>
        <p:spPr/>
        <p:txBody>
          <a:bodyPr/>
          <a:lstStyle/>
          <a:p>
            <a:fld id="{E3506CA8-074E-0D48-A6C0-2B3F9A9732CB}" type="datetimeFigureOut">
              <a:rPr lang="en-US" smtClean="0"/>
              <a:t>8/24/2022</a:t>
            </a:fld>
            <a:endParaRPr lang="en-US"/>
          </a:p>
        </p:txBody>
      </p:sp>
      <p:sp>
        <p:nvSpPr>
          <p:cNvPr id="6" name="Footer Placeholder 5">
            <a:extLst>
              <a:ext uri="{FF2B5EF4-FFF2-40B4-BE49-F238E27FC236}">
                <a16:creationId xmlns:a16="http://schemas.microsoft.com/office/drawing/2014/main" id="{45970B47-13F4-EEC4-CB7B-E9B9C05B47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3821F-D970-8C76-138C-C49C06A982F8}"/>
              </a:ext>
            </a:extLst>
          </p:cNvPr>
          <p:cNvSpPr>
            <a:spLocks noGrp="1"/>
          </p:cNvSpPr>
          <p:nvPr>
            <p:ph type="sldNum" sz="quarter" idx="12"/>
          </p:nvPr>
        </p:nvSpPr>
        <p:spPr/>
        <p:txBody>
          <a:bodyPr/>
          <a:lstStyle/>
          <a:p>
            <a:fld id="{2DE2EAD5-A3FE-8147-BC6A-55BAD004820E}" type="slidenum">
              <a:rPr lang="en-US" smtClean="0"/>
              <a:t>‹#›</a:t>
            </a:fld>
            <a:endParaRPr lang="en-US"/>
          </a:p>
        </p:txBody>
      </p:sp>
    </p:spTree>
    <p:extLst>
      <p:ext uri="{BB962C8B-B14F-4D97-AF65-F5344CB8AC3E}">
        <p14:creationId xmlns:p14="http://schemas.microsoft.com/office/powerpoint/2010/main" val="31720604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5636F-AEEC-502D-8DEE-729143C332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9851C5-DFF5-8FA9-6BF3-90FF581C5A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ACC09-7937-0B7E-2D22-A452FF70876C}"/>
              </a:ext>
            </a:extLst>
          </p:cNvPr>
          <p:cNvSpPr>
            <a:spLocks noGrp="1"/>
          </p:cNvSpPr>
          <p:nvPr>
            <p:ph type="dt" sz="half" idx="10"/>
          </p:nvPr>
        </p:nvSpPr>
        <p:spPr/>
        <p:txBody>
          <a:bodyPr/>
          <a:lstStyle/>
          <a:p>
            <a:fld id="{E3506CA8-074E-0D48-A6C0-2B3F9A9732CB}" type="datetimeFigureOut">
              <a:rPr lang="en-US" smtClean="0"/>
              <a:t>8/24/2022</a:t>
            </a:fld>
            <a:endParaRPr lang="en-US"/>
          </a:p>
        </p:txBody>
      </p:sp>
      <p:sp>
        <p:nvSpPr>
          <p:cNvPr id="5" name="Footer Placeholder 4">
            <a:extLst>
              <a:ext uri="{FF2B5EF4-FFF2-40B4-BE49-F238E27FC236}">
                <a16:creationId xmlns:a16="http://schemas.microsoft.com/office/drawing/2014/main" id="{296B0B6B-6EBA-6566-0DD2-94CD29BFCD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82EA1-0124-5DD8-2967-74D20A6B928B}"/>
              </a:ext>
            </a:extLst>
          </p:cNvPr>
          <p:cNvSpPr>
            <a:spLocks noGrp="1"/>
          </p:cNvSpPr>
          <p:nvPr>
            <p:ph type="sldNum" sz="quarter" idx="12"/>
          </p:nvPr>
        </p:nvSpPr>
        <p:spPr/>
        <p:txBody>
          <a:bodyPr/>
          <a:lstStyle/>
          <a:p>
            <a:fld id="{2DE2EAD5-A3FE-8147-BC6A-55BAD004820E}" type="slidenum">
              <a:rPr lang="en-US" smtClean="0"/>
              <a:t>‹#›</a:t>
            </a:fld>
            <a:endParaRPr lang="en-US"/>
          </a:p>
        </p:txBody>
      </p:sp>
    </p:spTree>
    <p:extLst>
      <p:ext uri="{BB962C8B-B14F-4D97-AF65-F5344CB8AC3E}">
        <p14:creationId xmlns:p14="http://schemas.microsoft.com/office/powerpoint/2010/main" val="42820254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480691-41EF-029E-40E2-DDE483A458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D8BFE8-23E7-D0A8-B1EE-15A228B631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C95C5-39DA-D319-B006-BB3E968975A5}"/>
              </a:ext>
            </a:extLst>
          </p:cNvPr>
          <p:cNvSpPr>
            <a:spLocks noGrp="1"/>
          </p:cNvSpPr>
          <p:nvPr>
            <p:ph type="dt" sz="half" idx="10"/>
          </p:nvPr>
        </p:nvSpPr>
        <p:spPr/>
        <p:txBody>
          <a:bodyPr/>
          <a:lstStyle/>
          <a:p>
            <a:fld id="{E3506CA8-074E-0D48-A6C0-2B3F9A9732CB}" type="datetimeFigureOut">
              <a:rPr lang="en-US" smtClean="0"/>
              <a:t>8/24/2022</a:t>
            </a:fld>
            <a:endParaRPr lang="en-US"/>
          </a:p>
        </p:txBody>
      </p:sp>
      <p:sp>
        <p:nvSpPr>
          <p:cNvPr id="5" name="Footer Placeholder 4">
            <a:extLst>
              <a:ext uri="{FF2B5EF4-FFF2-40B4-BE49-F238E27FC236}">
                <a16:creationId xmlns:a16="http://schemas.microsoft.com/office/drawing/2014/main" id="{4553A470-4D9B-18D2-5765-E09CB9C47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6E628-315C-0665-4006-1C5251AAD28D}"/>
              </a:ext>
            </a:extLst>
          </p:cNvPr>
          <p:cNvSpPr>
            <a:spLocks noGrp="1"/>
          </p:cNvSpPr>
          <p:nvPr>
            <p:ph type="sldNum" sz="quarter" idx="12"/>
          </p:nvPr>
        </p:nvSpPr>
        <p:spPr/>
        <p:txBody>
          <a:bodyPr/>
          <a:lstStyle/>
          <a:p>
            <a:fld id="{2DE2EAD5-A3FE-8147-BC6A-55BAD004820E}" type="slidenum">
              <a:rPr lang="en-US" smtClean="0"/>
              <a:t>‹#›</a:t>
            </a:fld>
            <a:endParaRPr lang="en-US"/>
          </a:p>
        </p:txBody>
      </p:sp>
    </p:spTree>
    <p:extLst>
      <p:ext uri="{BB962C8B-B14F-4D97-AF65-F5344CB8AC3E}">
        <p14:creationId xmlns:p14="http://schemas.microsoft.com/office/powerpoint/2010/main" val="24435977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46693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B564834-CFD0-4EA2-B897-6CBE456ECA1D}" type="datetimeFigureOut">
              <a:rPr lang="zh-CN" altLang="en-US" smtClean="0"/>
              <a:t>2022/8/24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FB2848E-B02F-4498-8F59-A001DCCBE5F4}" type="slidenum">
              <a:rPr lang="zh-CN" altLang="en-US" smtClean="0"/>
              <a:t>‹#›</a:t>
            </a:fld>
            <a:endParaRPr lang="zh-CN" altLang="en-US"/>
          </a:p>
        </p:txBody>
      </p:sp>
    </p:spTree>
    <p:extLst>
      <p:ext uri="{BB962C8B-B14F-4D97-AF65-F5344CB8AC3E}">
        <p14:creationId xmlns:p14="http://schemas.microsoft.com/office/powerpoint/2010/main" val="1915634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B564834-CFD0-4EA2-B897-6CBE456ECA1D}" type="datetimeFigureOut">
              <a:rPr lang="zh-CN" altLang="en-US" smtClean="0"/>
              <a:t>2022/8/24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FB2848E-B02F-4498-8F59-A001DCCBE5F4}" type="slidenum">
              <a:rPr lang="zh-CN" altLang="en-US" smtClean="0"/>
              <a:t>‹#›</a:t>
            </a:fld>
            <a:endParaRPr lang="zh-CN" altLang="en-US"/>
          </a:p>
        </p:txBody>
      </p:sp>
    </p:spTree>
    <p:extLst>
      <p:ext uri="{BB962C8B-B14F-4D97-AF65-F5344CB8AC3E}">
        <p14:creationId xmlns:p14="http://schemas.microsoft.com/office/powerpoint/2010/main" val="23185828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95A0F-2585-6029-7357-3AE124360D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0AA8DD-8F69-A202-9232-7B2F191282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AECC1-3739-4B08-E900-BE697EC88BE2}"/>
              </a:ext>
            </a:extLst>
          </p:cNvPr>
          <p:cNvSpPr>
            <a:spLocks noGrp="1"/>
          </p:cNvSpPr>
          <p:nvPr>
            <p:ph type="dt" sz="half" idx="10"/>
          </p:nvPr>
        </p:nvSpPr>
        <p:spPr/>
        <p:txBody>
          <a:bodyPr/>
          <a:lstStyle/>
          <a:p>
            <a:fld id="{C48DBE9D-1E08-4240-BBEF-787EBD76BF5E}" type="datetimeFigureOut">
              <a:rPr lang="en-US" smtClean="0"/>
              <a:t>8/24/2022</a:t>
            </a:fld>
            <a:endParaRPr lang="en-US"/>
          </a:p>
        </p:txBody>
      </p:sp>
      <p:sp>
        <p:nvSpPr>
          <p:cNvPr id="5" name="Footer Placeholder 4">
            <a:extLst>
              <a:ext uri="{FF2B5EF4-FFF2-40B4-BE49-F238E27FC236}">
                <a16:creationId xmlns:a16="http://schemas.microsoft.com/office/drawing/2014/main" id="{92ED46A2-C90E-C073-011F-48AA7F9D0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E6113-063E-0881-30BD-D0FBC23E7EAF}"/>
              </a:ext>
            </a:extLst>
          </p:cNvPr>
          <p:cNvSpPr>
            <a:spLocks noGrp="1"/>
          </p:cNvSpPr>
          <p:nvPr>
            <p:ph type="sldNum" sz="quarter" idx="12"/>
          </p:nvPr>
        </p:nvSpPr>
        <p:spPr/>
        <p:txBody>
          <a:bodyPr/>
          <a:lstStyle/>
          <a:p>
            <a:fld id="{9FE33158-BDC0-2C4A-ACFC-9DB3BC3F3F4E}" type="slidenum">
              <a:rPr lang="en-US" smtClean="0"/>
              <a:t>‹#›</a:t>
            </a:fld>
            <a:endParaRPr lang="en-US"/>
          </a:p>
        </p:txBody>
      </p:sp>
    </p:spTree>
    <p:extLst>
      <p:ext uri="{BB962C8B-B14F-4D97-AF65-F5344CB8AC3E}">
        <p14:creationId xmlns:p14="http://schemas.microsoft.com/office/powerpoint/2010/main" val="6059679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72C3-94A9-71D6-D7AF-C5F532B908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818503-DD24-1048-C3D7-1725EE7FD2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223AD-1E1A-654B-D59D-3D64D92FC900}"/>
              </a:ext>
            </a:extLst>
          </p:cNvPr>
          <p:cNvSpPr>
            <a:spLocks noGrp="1"/>
          </p:cNvSpPr>
          <p:nvPr>
            <p:ph type="dt" sz="half" idx="10"/>
          </p:nvPr>
        </p:nvSpPr>
        <p:spPr/>
        <p:txBody>
          <a:bodyPr/>
          <a:lstStyle/>
          <a:p>
            <a:fld id="{C48DBE9D-1E08-4240-BBEF-787EBD76BF5E}" type="datetimeFigureOut">
              <a:rPr lang="en-US" smtClean="0"/>
              <a:t>8/24/2022</a:t>
            </a:fld>
            <a:endParaRPr lang="en-US"/>
          </a:p>
        </p:txBody>
      </p:sp>
      <p:sp>
        <p:nvSpPr>
          <p:cNvPr id="5" name="Footer Placeholder 4">
            <a:extLst>
              <a:ext uri="{FF2B5EF4-FFF2-40B4-BE49-F238E27FC236}">
                <a16:creationId xmlns:a16="http://schemas.microsoft.com/office/drawing/2014/main" id="{FF66FB8A-1F98-3AC9-CF77-C19B4629F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0C9524-68F9-777E-131C-0EBD31F4B626}"/>
              </a:ext>
            </a:extLst>
          </p:cNvPr>
          <p:cNvSpPr>
            <a:spLocks noGrp="1"/>
          </p:cNvSpPr>
          <p:nvPr>
            <p:ph type="sldNum" sz="quarter" idx="12"/>
          </p:nvPr>
        </p:nvSpPr>
        <p:spPr/>
        <p:txBody>
          <a:bodyPr/>
          <a:lstStyle/>
          <a:p>
            <a:fld id="{9FE33158-BDC0-2C4A-ACFC-9DB3BC3F3F4E}" type="slidenum">
              <a:rPr lang="en-US" smtClean="0"/>
              <a:t>‹#›</a:t>
            </a:fld>
            <a:endParaRPr lang="en-US"/>
          </a:p>
        </p:txBody>
      </p:sp>
    </p:spTree>
    <p:extLst>
      <p:ext uri="{BB962C8B-B14F-4D97-AF65-F5344CB8AC3E}">
        <p14:creationId xmlns:p14="http://schemas.microsoft.com/office/powerpoint/2010/main" val="18800093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42D86-4E48-EBF4-29AA-94B0D518A6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DC360D-A847-9C79-81CB-31766823A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C0C393-228C-6C21-827C-7A8245C85D89}"/>
              </a:ext>
            </a:extLst>
          </p:cNvPr>
          <p:cNvSpPr>
            <a:spLocks noGrp="1"/>
          </p:cNvSpPr>
          <p:nvPr>
            <p:ph type="dt" sz="half" idx="10"/>
          </p:nvPr>
        </p:nvSpPr>
        <p:spPr/>
        <p:txBody>
          <a:bodyPr/>
          <a:lstStyle/>
          <a:p>
            <a:fld id="{C48DBE9D-1E08-4240-BBEF-787EBD76BF5E}" type="datetimeFigureOut">
              <a:rPr lang="en-US" smtClean="0"/>
              <a:t>8/24/2022</a:t>
            </a:fld>
            <a:endParaRPr lang="en-US"/>
          </a:p>
        </p:txBody>
      </p:sp>
      <p:sp>
        <p:nvSpPr>
          <p:cNvPr id="5" name="Footer Placeholder 4">
            <a:extLst>
              <a:ext uri="{FF2B5EF4-FFF2-40B4-BE49-F238E27FC236}">
                <a16:creationId xmlns:a16="http://schemas.microsoft.com/office/drawing/2014/main" id="{BC066FAF-5EA2-F627-4D18-FFF598FA1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85C10-1FA3-0A82-1AD0-D51B6AA18488}"/>
              </a:ext>
            </a:extLst>
          </p:cNvPr>
          <p:cNvSpPr>
            <a:spLocks noGrp="1"/>
          </p:cNvSpPr>
          <p:nvPr>
            <p:ph type="sldNum" sz="quarter" idx="12"/>
          </p:nvPr>
        </p:nvSpPr>
        <p:spPr/>
        <p:txBody>
          <a:bodyPr/>
          <a:lstStyle/>
          <a:p>
            <a:fld id="{9FE33158-BDC0-2C4A-ACFC-9DB3BC3F3F4E}" type="slidenum">
              <a:rPr lang="en-US" smtClean="0"/>
              <a:t>‹#›</a:t>
            </a:fld>
            <a:endParaRPr lang="en-US"/>
          </a:p>
        </p:txBody>
      </p:sp>
    </p:spTree>
    <p:extLst>
      <p:ext uri="{BB962C8B-B14F-4D97-AF65-F5344CB8AC3E}">
        <p14:creationId xmlns:p14="http://schemas.microsoft.com/office/powerpoint/2010/main" val="37779457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5B195-C371-52DB-EE90-84872E4FAA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DF13FB-3A4D-962B-11C1-9B15DD973E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9402DF-70CD-76AB-71C7-68780106D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9A0767-E279-E086-5761-FEA782CBBE8D}"/>
              </a:ext>
            </a:extLst>
          </p:cNvPr>
          <p:cNvSpPr>
            <a:spLocks noGrp="1"/>
          </p:cNvSpPr>
          <p:nvPr>
            <p:ph type="dt" sz="half" idx="10"/>
          </p:nvPr>
        </p:nvSpPr>
        <p:spPr/>
        <p:txBody>
          <a:bodyPr/>
          <a:lstStyle/>
          <a:p>
            <a:fld id="{C48DBE9D-1E08-4240-BBEF-787EBD76BF5E}" type="datetimeFigureOut">
              <a:rPr lang="en-US" smtClean="0"/>
              <a:t>8/24/2022</a:t>
            </a:fld>
            <a:endParaRPr lang="en-US"/>
          </a:p>
        </p:txBody>
      </p:sp>
      <p:sp>
        <p:nvSpPr>
          <p:cNvPr id="6" name="Footer Placeholder 5">
            <a:extLst>
              <a:ext uri="{FF2B5EF4-FFF2-40B4-BE49-F238E27FC236}">
                <a16:creationId xmlns:a16="http://schemas.microsoft.com/office/drawing/2014/main" id="{F7040013-DED0-24E8-27ED-2A1662B51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638CA-F4A2-794E-E6C8-FD0ADDDD30C6}"/>
              </a:ext>
            </a:extLst>
          </p:cNvPr>
          <p:cNvSpPr>
            <a:spLocks noGrp="1"/>
          </p:cNvSpPr>
          <p:nvPr>
            <p:ph type="sldNum" sz="quarter" idx="12"/>
          </p:nvPr>
        </p:nvSpPr>
        <p:spPr/>
        <p:txBody>
          <a:bodyPr/>
          <a:lstStyle/>
          <a:p>
            <a:fld id="{9FE33158-BDC0-2C4A-ACFC-9DB3BC3F3F4E}" type="slidenum">
              <a:rPr lang="en-US" smtClean="0"/>
              <a:t>‹#›</a:t>
            </a:fld>
            <a:endParaRPr lang="en-US"/>
          </a:p>
        </p:txBody>
      </p:sp>
    </p:spTree>
    <p:extLst>
      <p:ext uri="{BB962C8B-B14F-4D97-AF65-F5344CB8AC3E}">
        <p14:creationId xmlns:p14="http://schemas.microsoft.com/office/powerpoint/2010/main" val="13904898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AF360-0DBF-46D0-ADEB-A1B43AF2F2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CFF207-A2A9-463A-6ED2-2EE6FAD3E2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3657A9-0208-8FFA-967C-63BE34D9DC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2BD1F8-6A10-D1D2-7EBD-686A16C1A2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C3FE45-F3C0-7E37-D65A-FB3110E45E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1B3EB6-274C-9446-664C-D660E4312A56}"/>
              </a:ext>
            </a:extLst>
          </p:cNvPr>
          <p:cNvSpPr>
            <a:spLocks noGrp="1"/>
          </p:cNvSpPr>
          <p:nvPr>
            <p:ph type="dt" sz="half" idx="10"/>
          </p:nvPr>
        </p:nvSpPr>
        <p:spPr/>
        <p:txBody>
          <a:bodyPr/>
          <a:lstStyle/>
          <a:p>
            <a:fld id="{C48DBE9D-1E08-4240-BBEF-787EBD76BF5E}" type="datetimeFigureOut">
              <a:rPr lang="en-US" smtClean="0"/>
              <a:t>8/24/2022</a:t>
            </a:fld>
            <a:endParaRPr lang="en-US"/>
          </a:p>
        </p:txBody>
      </p:sp>
      <p:sp>
        <p:nvSpPr>
          <p:cNvPr id="8" name="Footer Placeholder 7">
            <a:extLst>
              <a:ext uri="{FF2B5EF4-FFF2-40B4-BE49-F238E27FC236}">
                <a16:creationId xmlns:a16="http://schemas.microsoft.com/office/drawing/2014/main" id="{7B0DCDF4-56C7-B6B5-538B-7CD429784E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5FBBD-CE64-E7EE-CE39-E522EB8263F1}"/>
              </a:ext>
            </a:extLst>
          </p:cNvPr>
          <p:cNvSpPr>
            <a:spLocks noGrp="1"/>
          </p:cNvSpPr>
          <p:nvPr>
            <p:ph type="sldNum" sz="quarter" idx="12"/>
          </p:nvPr>
        </p:nvSpPr>
        <p:spPr/>
        <p:txBody>
          <a:bodyPr/>
          <a:lstStyle/>
          <a:p>
            <a:fld id="{9FE33158-BDC0-2C4A-ACFC-9DB3BC3F3F4E}" type="slidenum">
              <a:rPr lang="en-US" smtClean="0"/>
              <a:t>‹#›</a:t>
            </a:fld>
            <a:endParaRPr lang="en-US"/>
          </a:p>
        </p:txBody>
      </p:sp>
    </p:spTree>
    <p:extLst>
      <p:ext uri="{BB962C8B-B14F-4D97-AF65-F5344CB8AC3E}">
        <p14:creationId xmlns:p14="http://schemas.microsoft.com/office/powerpoint/2010/main" val="39338149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3381-9F38-1DDD-244D-7EB5A56D6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C19BD3-C448-C26A-0AA9-AA4C34DB57F9}"/>
              </a:ext>
            </a:extLst>
          </p:cNvPr>
          <p:cNvSpPr>
            <a:spLocks noGrp="1"/>
          </p:cNvSpPr>
          <p:nvPr>
            <p:ph type="dt" sz="half" idx="10"/>
          </p:nvPr>
        </p:nvSpPr>
        <p:spPr/>
        <p:txBody>
          <a:bodyPr/>
          <a:lstStyle/>
          <a:p>
            <a:fld id="{C48DBE9D-1E08-4240-BBEF-787EBD76BF5E}" type="datetimeFigureOut">
              <a:rPr lang="en-US" smtClean="0"/>
              <a:t>8/24/2022</a:t>
            </a:fld>
            <a:endParaRPr lang="en-US"/>
          </a:p>
        </p:txBody>
      </p:sp>
      <p:sp>
        <p:nvSpPr>
          <p:cNvPr id="4" name="Footer Placeholder 3">
            <a:extLst>
              <a:ext uri="{FF2B5EF4-FFF2-40B4-BE49-F238E27FC236}">
                <a16:creationId xmlns:a16="http://schemas.microsoft.com/office/drawing/2014/main" id="{0B3261D2-F549-27C2-15FA-9DFDD63574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E42577-4981-2997-BBF3-3AB82D1E82FA}"/>
              </a:ext>
            </a:extLst>
          </p:cNvPr>
          <p:cNvSpPr>
            <a:spLocks noGrp="1"/>
          </p:cNvSpPr>
          <p:nvPr>
            <p:ph type="sldNum" sz="quarter" idx="12"/>
          </p:nvPr>
        </p:nvSpPr>
        <p:spPr/>
        <p:txBody>
          <a:bodyPr/>
          <a:lstStyle/>
          <a:p>
            <a:fld id="{9FE33158-BDC0-2C4A-ACFC-9DB3BC3F3F4E}" type="slidenum">
              <a:rPr lang="en-US" smtClean="0"/>
              <a:t>‹#›</a:t>
            </a:fld>
            <a:endParaRPr lang="en-US"/>
          </a:p>
        </p:txBody>
      </p:sp>
    </p:spTree>
    <p:extLst>
      <p:ext uri="{BB962C8B-B14F-4D97-AF65-F5344CB8AC3E}">
        <p14:creationId xmlns:p14="http://schemas.microsoft.com/office/powerpoint/2010/main" val="2993305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40266D-2A82-0415-AF53-98E06EAB8FE2}"/>
              </a:ext>
            </a:extLst>
          </p:cNvPr>
          <p:cNvSpPr>
            <a:spLocks noGrp="1"/>
          </p:cNvSpPr>
          <p:nvPr>
            <p:ph type="dt" sz="half" idx="10"/>
          </p:nvPr>
        </p:nvSpPr>
        <p:spPr/>
        <p:txBody>
          <a:bodyPr/>
          <a:lstStyle/>
          <a:p>
            <a:fld id="{C48DBE9D-1E08-4240-BBEF-787EBD76BF5E}" type="datetimeFigureOut">
              <a:rPr lang="en-US" smtClean="0"/>
              <a:t>8/24/2022</a:t>
            </a:fld>
            <a:endParaRPr lang="en-US"/>
          </a:p>
        </p:txBody>
      </p:sp>
      <p:sp>
        <p:nvSpPr>
          <p:cNvPr id="3" name="Footer Placeholder 2">
            <a:extLst>
              <a:ext uri="{FF2B5EF4-FFF2-40B4-BE49-F238E27FC236}">
                <a16:creationId xmlns:a16="http://schemas.microsoft.com/office/drawing/2014/main" id="{87C5AF6D-4640-B647-AF55-1EF2A46192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988A56-32F3-3B3D-E82C-354ADAFF5C48}"/>
              </a:ext>
            </a:extLst>
          </p:cNvPr>
          <p:cNvSpPr>
            <a:spLocks noGrp="1"/>
          </p:cNvSpPr>
          <p:nvPr>
            <p:ph type="sldNum" sz="quarter" idx="12"/>
          </p:nvPr>
        </p:nvSpPr>
        <p:spPr/>
        <p:txBody>
          <a:bodyPr/>
          <a:lstStyle/>
          <a:p>
            <a:fld id="{9FE33158-BDC0-2C4A-ACFC-9DB3BC3F3F4E}" type="slidenum">
              <a:rPr lang="en-US" smtClean="0"/>
              <a:t>‹#›</a:t>
            </a:fld>
            <a:endParaRPr lang="en-US"/>
          </a:p>
        </p:txBody>
      </p:sp>
    </p:spTree>
    <p:extLst>
      <p:ext uri="{BB962C8B-B14F-4D97-AF65-F5344CB8AC3E}">
        <p14:creationId xmlns:p14="http://schemas.microsoft.com/office/powerpoint/2010/main" val="41648480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9D8E-DFE9-BCD5-7EA6-DDAB6AD2F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C41BA8-1E82-CCB8-AE36-FA2FA417FE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CCAC14-49BC-E732-78E2-62C281874B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E9BCC7-6A99-4F08-3C27-8A5E301EF251}"/>
              </a:ext>
            </a:extLst>
          </p:cNvPr>
          <p:cNvSpPr>
            <a:spLocks noGrp="1"/>
          </p:cNvSpPr>
          <p:nvPr>
            <p:ph type="dt" sz="half" idx="10"/>
          </p:nvPr>
        </p:nvSpPr>
        <p:spPr/>
        <p:txBody>
          <a:bodyPr/>
          <a:lstStyle/>
          <a:p>
            <a:fld id="{C48DBE9D-1E08-4240-BBEF-787EBD76BF5E}" type="datetimeFigureOut">
              <a:rPr lang="en-US" smtClean="0"/>
              <a:t>8/24/2022</a:t>
            </a:fld>
            <a:endParaRPr lang="en-US"/>
          </a:p>
        </p:txBody>
      </p:sp>
      <p:sp>
        <p:nvSpPr>
          <p:cNvPr id="6" name="Footer Placeholder 5">
            <a:extLst>
              <a:ext uri="{FF2B5EF4-FFF2-40B4-BE49-F238E27FC236}">
                <a16:creationId xmlns:a16="http://schemas.microsoft.com/office/drawing/2014/main" id="{49A18BAB-CBBB-3A32-49C5-AE95B64AE0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E56EC-A9B5-1114-1648-26E2FCB91495}"/>
              </a:ext>
            </a:extLst>
          </p:cNvPr>
          <p:cNvSpPr>
            <a:spLocks noGrp="1"/>
          </p:cNvSpPr>
          <p:nvPr>
            <p:ph type="sldNum" sz="quarter" idx="12"/>
          </p:nvPr>
        </p:nvSpPr>
        <p:spPr/>
        <p:txBody>
          <a:bodyPr/>
          <a:lstStyle/>
          <a:p>
            <a:fld id="{9FE33158-BDC0-2C4A-ACFC-9DB3BC3F3F4E}" type="slidenum">
              <a:rPr lang="en-US" smtClean="0"/>
              <a:t>‹#›</a:t>
            </a:fld>
            <a:endParaRPr lang="en-US"/>
          </a:p>
        </p:txBody>
      </p:sp>
    </p:spTree>
    <p:extLst>
      <p:ext uri="{BB962C8B-B14F-4D97-AF65-F5344CB8AC3E}">
        <p14:creationId xmlns:p14="http://schemas.microsoft.com/office/powerpoint/2010/main" val="38714109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DBFE4-0E57-A5CF-24CC-D4CF7ABF69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66689B-D286-4ED3-F5D7-700637C717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31BA21-9716-C4AB-A380-F368E9E91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64D353-DA90-ED83-FB19-07B2147C0504}"/>
              </a:ext>
            </a:extLst>
          </p:cNvPr>
          <p:cNvSpPr>
            <a:spLocks noGrp="1"/>
          </p:cNvSpPr>
          <p:nvPr>
            <p:ph type="dt" sz="half" idx="10"/>
          </p:nvPr>
        </p:nvSpPr>
        <p:spPr/>
        <p:txBody>
          <a:bodyPr/>
          <a:lstStyle/>
          <a:p>
            <a:fld id="{C48DBE9D-1E08-4240-BBEF-787EBD76BF5E}" type="datetimeFigureOut">
              <a:rPr lang="en-US" smtClean="0"/>
              <a:t>8/24/2022</a:t>
            </a:fld>
            <a:endParaRPr lang="en-US"/>
          </a:p>
        </p:txBody>
      </p:sp>
      <p:sp>
        <p:nvSpPr>
          <p:cNvPr id="6" name="Footer Placeholder 5">
            <a:extLst>
              <a:ext uri="{FF2B5EF4-FFF2-40B4-BE49-F238E27FC236}">
                <a16:creationId xmlns:a16="http://schemas.microsoft.com/office/drawing/2014/main" id="{419336B9-6514-CDC0-4D87-566608E7E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A1169-4FAC-0AAD-5E43-44998D31BB90}"/>
              </a:ext>
            </a:extLst>
          </p:cNvPr>
          <p:cNvSpPr>
            <a:spLocks noGrp="1"/>
          </p:cNvSpPr>
          <p:nvPr>
            <p:ph type="sldNum" sz="quarter" idx="12"/>
          </p:nvPr>
        </p:nvSpPr>
        <p:spPr/>
        <p:txBody>
          <a:bodyPr/>
          <a:lstStyle/>
          <a:p>
            <a:fld id="{9FE33158-BDC0-2C4A-ACFC-9DB3BC3F3F4E}" type="slidenum">
              <a:rPr lang="en-US" smtClean="0"/>
              <a:t>‹#›</a:t>
            </a:fld>
            <a:endParaRPr lang="en-US"/>
          </a:p>
        </p:txBody>
      </p:sp>
    </p:spTree>
    <p:extLst>
      <p:ext uri="{BB962C8B-B14F-4D97-AF65-F5344CB8AC3E}">
        <p14:creationId xmlns:p14="http://schemas.microsoft.com/office/powerpoint/2010/main" val="3385015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B564834-CFD0-4EA2-B897-6CBE456ECA1D}" type="datetimeFigureOut">
              <a:rPr lang="zh-CN" altLang="en-US" smtClean="0"/>
              <a:t>2022/8/24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FB2848E-B02F-4498-8F59-A001DCCBE5F4}" type="slidenum">
              <a:rPr lang="zh-CN" altLang="en-US" smtClean="0"/>
              <a:t>‹#›</a:t>
            </a:fld>
            <a:endParaRPr lang="zh-CN" altLang="en-US"/>
          </a:p>
        </p:txBody>
      </p:sp>
    </p:spTree>
    <p:extLst>
      <p:ext uri="{BB962C8B-B14F-4D97-AF65-F5344CB8AC3E}">
        <p14:creationId xmlns:p14="http://schemas.microsoft.com/office/powerpoint/2010/main" val="36923123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810B-EF62-C80F-56C8-335EF91E07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173DA6-8A0D-6DB6-EADD-4F2E8D458F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37860-4A1C-59D3-6E5D-FFCB8544E8E1}"/>
              </a:ext>
            </a:extLst>
          </p:cNvPr>
          <p:cNvSpPr>
            <a:spLocks noGrp="1"/>
          </p:cNvSpPr>
          <p:nvPr>
            <p:ph type="dt" sz="half" idx="10"/>
          </p:nvPr>
        </p:nvSpPr>
        <p:spPr/>
        <p:txBody>
          <a:bodyPr/>
          <a:lstStyle/>
          <a:p>
            <a:fld id="{C48DBE9D-1E08-4240-BBEF-787EBD76BF5E}" type="datetimeFigureOut">
              <a:rPr lang="en-US" smtClean="0"/>
              <a:t>8/24/2022</a:t>
            </a:fld>
            <a:endParaRPr lang="en-US"/>
          </a:p>
        </p:txBody>
      </p:sp>
      <p:sp>
        <p:nvSpPr>
          <p:cNvPr id="5" name="Footer Placeholder 4">
            <a:extLst>
              <a:ext uri="{FF2B5EF4-FFF2-40B4-BE49-F238E27FC236}">
                <a16:creationId xmlns:a16="http://schemas.microsoft.com/office/drawing/2014/main" id="{545780FA-6333-E38A-972F-50782CFE2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9306C6-379A-17D3-BA41-014746E0D6AE}"/>
              </a:ext>
            </a:extLst>
          </p:cNvPr>
          <p:cNvSpPr>
            <a:spLocks noGrp="1"/>
          </p:cNvSpPr>
          <p:nvPr>
            <p:ph type="sldNum" sz="quarter" idx="12"/>
          </p:nvPr>
        </p:nvSpPr>
        <p:spPr/>
        <p:txBody>
          <a:bodyPr/>
          <a:lstStyle/>
          <a:p>
            <a:fld id="{9FE33158-BDC0-2C4A-ACFC-9DB3BC3F3F4E}" type="slidenum">
              <a:rPr lang="en-US" smtClean="0"/>
              <a:t>‹#›</a:t>
            </a:fld>
            <a:endParaRPr lang="en-US"/>
          </a:p>
        </p:txBody>
      </p:sp>
    </p:spTree>
    <p:extLst>
      <p:ext uri="{BB962C8B-B14F-4D97-AF65-F5344CB8AC3E}">
        <p14:creationId xmlns:p14="http://schemas.microsoft.com/office/powerpoint/2010/main" val="6637465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FA659C-DE90-4A72-7512-ECD87CB472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36486B-4CEA-C35C-4C8A-9C9445ACF4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2FB04-FD3C-B8E2-A1C3-1F92AFC6909C}"/>
              </a:ext>
            </a:extLst>
          </p:cNvPr>
          <p:cNvSpPr>
            <a:spLocks noGrp="1"/>
          </p:cNvSpPr>
          <p:nvPr>
            <p:ph type="dt" sz="half" idx="10"/>
          </p:nvPr>
        </p:nvSpPr>
        <p:spPr/>
        <p:txBody>
          <a:bodyPr/>
          <a:lstStyle/>
          <a:p>
            <a:fld id="{C48DBE9D-1E08-4240-BBEF-787EBD76BF5E}" type="datetimeFigureOut">
              <a:rPr lang="en-US" smtClean="0"/>
              <a:t>8/24/2022</a:t>
            </a:fld>
            <a:endParaRPr lang="en-US"/>
          </a:p>
        </p:txBody>
      </p:sp>
      <p:sp>
        <p:nvSpPr>
          <p:cNvPr id="5" name="Footer Placeholder 4">
            <a:extLst>
              <a:ext uri="{FF2B5EF4-FFF2-40B4-BE49-F238E27FC236}">
                <a16:creationId xmlns:a16="http://schemas.microsoft.com/office/drawing/2014/main" id="{CF043F57-42BD-2579-9A16-577AC72B3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D5ABF-E255-21CC-036C-0ED05251EE83}"/>
              </a:ext>
            </a:extLst>
          </p:cNvPr>
          <p:cNvSpPr>
            <a:spLocks noGrp="1"/>
          </p:cNvSpPr>
          <p:nvPr>
            <p:ph type="sldNum" sz="quarter" idx="12"/>
          </p:nvPr>
        </p:nvSpPr>
        <p:spPr/>
        <p:txBody>
          <a:bodyPr/>
          <a:lstStyle/>
          <a:p>
            <a:fld id="{9FE33158-BDC0-2C4A-ACFC-9DB3BC3F3F4E}" type="slidenum">
              <a:rPr lang="en-US" smtClean="0"/>
              <a:t>‹#›</a:t>
            </a:fld>
            <a:endParaRPr lang="en-US"/>
          </a:p>
        </p:txBody>
      </p:sp>
    </p:spTree>
    <p:extLst>
      <p:ext uri="{BB962C8B-B14F-4D97-AF65-F5344CB8AC3E}">
        <p14:creationId xmlns:p14="http://schemas.microsoft.com/office/powerpoint/2010/main" val="6284411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8F52E2-1F95-5940-B9AF-3F8E95949004}"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DA35C-7976-744E-9234-52F20E2F6EDC}" type="slidenum">
              <a:rPr lang="en-US" smtClean="0"/>
              <a:t>‹#›</a:t>
            </a:fld>
            <a:endParaRPr lang="en-US"/>
          </a:p>
        </p:txBody>
      </p:sp>
    </p:spTree>
    <p:extLst>
      <p:ext uri="{BB962C8B-B14F-4D97-AF65-F5344CB8AC3E}">
        <p14:creationId xmlns:p14="http://schemas.microsoft.com/office/powerpoint/2010/main" val="23401632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F52E2-1F95-5940-B9AF-3F8E95949004}"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DA35C-7976-744E-9234-52F20E2F6EDC}" type="slidenum">
              <a:rPr lang="en-US" smtClean="0"/>
              <a:t>‹#›</a:t>
            </a:fld>
            <a:endParaRPr lang="en-US"/>
          </a:p>
        </p:txBody>
      </p:sp>
    </p:spTree>
    <p:extLst>
      <p:ext uri="{BB962C8B-B14F-4D97-AF65-F5344CB8AC3E}">
        <p14:creationId xmlns:p14="http://schemas.microsoft.com/office/powerpoint/2010/main" val="14709896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8F52E2-1F95-5940-B9AF-3F8E95949004}"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DA35C-7976-744E-9234-52F20E2F6EDC}" type="slidenum">
              <a:rPr lang="en-US" smtClean="0"/>
              <a:t>‹#›</a:t>
            </a:fld>
            <a:endParaRPr lang="en-US"/>
          </a:p>
        </p:txBody>
      </p:sp>
    </p:spTree>
    <p:extLst>
      <p:ext uri="{BB962C8B-B14F-4D97-AF65-F5344CB8AC3E}">
        <p14:creationId xmlns:p14="http://schemas.microsoft.com/office/powerpoint/2010/main" val="18673630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8F52E2-1F95-5940-B9AF-3F8E95949004}"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DA35C-7976-744E-9234-52F20E2F6EDC}" type="slidenum">
              <a:rPr lang="en-US" smtClean="0"/>
              <a:t>‹#›</a:t>
            </a:fld>
            <a:endParaRPr lang="en-US"/>
          </a:p>
        </p:txBody>
      </p:sp>
    </p:spTree>
    <p:extLst>
      <p:ext uri="{BB962C8B-B14F-4D97-AF65-F5344CB8AC3E}">
        <p14:creationId xmlns:p14="http://schemas.microsoft.com/office/powerpoint/2010/main" val="33848508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8F52E2-1F95-5940-B9AF-3F8E95949004}"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0DA35C-7976-744E-9234-52F20E2F6EDC}" type="slidenum">
              <a:rPr lang="en-US" smtClean="0"/>
              <a:t>‹#›</a:t>
            </a:fld>
            <a:endParaRPr lang="en-US"/>
          </a:p>
        </p:txBody>
      </p:sp>
    </p:spTree>
    <p:extLst>
      <p:ext uri="{BB962C8B-B14F-4D97-AF65-F5344CB8AC3E}">
        <p14:creationId xmlns:p14="http://schemas.microsoft.com/office/powerpoint/2010/main" val="38426893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8F52E2-1F95-5940-B9AF-3F8E95949004}" type="datetimeFigureOut">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0DA35C-7976-744E-9234-52F20E2F6EDC}" type="slidenum">
              <a:rPr lang="en-US" smtClean="0"/>
              <a:t>‹#›</a:t>
            </a:fld>
            <a:endParaRPr lang="en-US"/>
          </a:p>
        </p:txBody>
      </p:sp>
    </p:spTree>
    <p:extLst>
      <p:ext uri="{BB962C8B-B14F-4D97-AF65-F5344CB8AC3E}">
        <p14:creationId xmlns:p14="http://schemas.microsoft.com/office/powerpoint/2010/main" val="30887652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F52E2-1F95-5940-B9AF-3F8E95949004}" type="datetimeFigureOut">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0DA35C-7976-744E-9234-52F20E2F6EDC}" type="slidenum">
              <a:rPr lang="en-US" smtClean="0"/>
              <a:t>‹#›</a:t>
            </a:fld>
            <a:endParaRPr lang="en-US"/>
          </a:p>
        </p:txBody>
      </p:sp>
    </p:spTree>
    <p:extLst>
      <p:ext uri="{BB962C8B-B14F-4D97-AF65-F5344CB8AC3E}">
        <p14:creationId xmlns:p14="http://schemas.microsoft.com/office/powerpoint/2010/main" val="29504579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8F52E2-1F95-5940-B9AF-3F8E95949004}"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DA35C-7976-744E-9234-52F20E2F6EDC}" type="slidenum">
              <a:rPr lang="en-US" smtClean="0"/>
              <a:t>‹#›</a:t>
            </a:fld>
            <a:endParaRPr lang="en-US"/>
          </a:p>
        </p:txBody>
      </p:sp>
    </p:spTree>
    <p:extLst>
      <p:ext uri="{BB962C8B-B14F-4D97-AF65-F5344CB8AC3E}">
        <p14:creationId xmlns:p14="http://schemas.microsoft.com/office/powerpoint/2010/main" val="171542046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1.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2.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3.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4.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5.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6.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7.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8.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9.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7.xml"/><Relationship Id="rId3" Type="http://schemas.openxmlformats.org/officeDocument/2006/relationships/slideLayout" Target="../slideLayouts/slideLayout39.xml"/><Relationship Id="rId21" Type="http://schemas.openxmlformats.org/officeDocument/2006/relationships/image" Target="../media/image4.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2.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8.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theme" Target="../theme/theme9.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8/24/2022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226285"/>
      </p:ext>
    </p:extLst>
  </p:cSld>
  <p:clrMap bg1="lt1" tx1="dk1" bg2="lt2" tx2="dk2" accent1="accent1" accent2="accent2" accent3="accent3" accent4="accent4" accent5="accent5" accent6="accent6" hlink="hlink" folHlink="folHlink"/>
  <p:sldLayoutIdLst>
    <p:sldLayoutId id="2147483733" r:id="rId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B458A7-485D-3304-F342-E8A920E00A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783A35-584B-99EC-7CD2-57932AAD29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22C8A-CEC0-F255-B3DC-E54E02F43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DBE9D-1E08-4240-BBEF-787EBD76BF5E}" type="datetimeFigureOut">
              <a:rPr lang="en-US" smtClean="0"/>
              <a:t>8/24/2022</a:t>
            </a:fld>
            <a:endParaRPr lang="en-US"/>
          </a:p>
        </p:txBody>
      </p:sp>
      <p:sp>
        <p:nvSpPr>
          <p:cNvPr id="5" name="Footer Placeholder 4">
            <a:extLst>
              <a:ext uri="{FF2B5EF4-FFF2-40B4-BE49-F238E27FC236}">
                <a16:creationId xmlns:a16="http://schemas.microsoft.com/office/drawing/2014/main" id="{8C49FC7B-3FFE-3F7F-A2D3-1E64BFC0E9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6ED389-52E1-FEB2-76C9-7F62FD94C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E33158-BDC0-2C4A-ACFC-9DB3BC3F3F4E}" type="slidenum">
              <a:rPr lang="en-US" smtClean="0"/>
              <a:t>‹#›</a:t>
            </a:fld>
            <a:endParaRPr lang="en-US"/>
          </a:p>
        </p:txBody>
      </p:sp>
    </p:spTree>
    <p:extLst>
      <p:ext uri="{BB962C8B-B14F-4D97-AF65-F5344CB8AC3E}">
        <p14:creationId xmlns:p14="http://schemas.microsoft.com/office/powerpoint/2010/main" val="107489343"/>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F52E2-1F95-5940-B9AF-3F8E95949004}" type="datetimeFigureOut">
              <a:rPr lang="en-US" smtClean="0"/>
              <a:t>8/24/2022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DA35C-7976-744E-9234-52F20E2F6EDC}" type="slidenum">
              <a:rPr lang="en-US" smtClean="0"/>
              <a:t>‹#›</a:t>
            </a:fld>
            <a:endParaRPr lang="en-US"/>
          </a:p>
        </p:txBody>
      </p:sp>
    </p:spTree>
    <p:extLst>
      <p:ext uri="{BB962C8B-B14F-4D97-AF65-F5344CB8AC3E}">
        <p14:creationId xmlns:p14="http://schemas.microsoft.com/office/powerpoint/2010/main" val="9939374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CB818-7379-467D-8E76-EF9D9074A26C}" type="datetime2">
              <a:rPr lang="en-US" smtClean="0"/>
              <a:t>Wednesday, August 24, 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89289521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E032E-614A-28CA-3E9E-A5E1E35494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61553-92F8-DBA5-75B6-61443BCFC3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50E44-0BA0-57D8-EDF3-A8668EA95E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56DA09-E086-A44A-8D63-0CCED0A7A96D}" type="datetimeFigureOut">
              <a:rPr lang="en-US" smtClean="0"/>
              <a:t>8/24/2022</a:t>
            </a:fld>
            <a:endParaRPr lang="en-US"/>
          </a:p>
        </p:txBody>
      </p:sp>
      <p:sp>
        <p:nvSpPr>
          <p:cNvPr id="5" name="Footer Placeholder 4">
            <a:extLst>
              <a:ext uri="{FF2B5EF4-FFF2-40B4-BE49-F238E27FC236}">
                <a16:creationId xmlns:a16="http://schemas.microsoft.com/office/drawing/2014/main" id="{5B2A2D18-289E-DACF-4442-696120E39D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2272B9-F3C5-B400-5D3A-6A0236A74C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481E7-AA60-5F4D-B75B-36AE311E1793}" type="slidenum">
              <a:rPr lang="en-US" smtClean="0"/>
              <a:t>‹#›</a:t>
            </a:fld>
            <a:endParaRPr lang="en-US"/>
          </a:p>
        </p:txBody>
      </p:sp>
    </p:spTree>
    <p:extLst>
      <p:ext uri="{BB962C8B-B14F-4D97-AF65-F5344CB8AC3E}">
        <p14:creationId xmlns:p14="http://schemas.microsoft.com/office/powerpoint/2010/main" val="4090199539"/>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137D1B-295F-D146-86DB-348B1DB7D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FD0B3A-F0B2-B44D-8407-C5F94176E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87996-043C-D541-9EDB-974D0F8108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39F42-2975-1B4A-B94A-13012559370B}" type="datetimeFigureOut">
              <a:rPr lang="en-US" smtClean="0"/>
              <a:t>8/24/2022</a:t>
            </a:fld>
            <a:endParaRPr lang="en-US"/>
          </a:p>
        </p:txBody>
      </p:sp>
      <p:sp>
        <p:nvSpPr>
          <p:cNvPr id="5" name="Footer Placeholder 4">
            <a:extLst>
              <a:ext uri="{FF2B5EF4-FFF2-40B4-BE49-F238E27FC236}">
                <a16:creationId xmlns:a16="http://schemas.microsoft.com/office/drawing/2014/main" id="{F29C9A75-9DA5-794D-90C1-FAB307DB3C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E43D0F-A7C0-BE4A-B2DB-DF2FEAE368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7C576-DD8B-5C4C-A8EB-FFBAE70A5FCB}" type="slidenum">
              <a:rPr lang="en-US" smtClean="0"/>
              <a:t>‹#›</a:t>
            </a:fld>
            <a:endParaRPr lang="en-US"/>
          </a:p>
        </p:txBody>
      </p:sp>
    </p:spTree>
    <p:extLst>
      <p:ext uri="{BB962C8B-B14F-4D97-AF65-F5344CB8AC3E}">
        <p14:creationId xmlns:p14="http://schemas.microsoft.com/office/powerpoint/2010/main" val="94351632"/>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6D7ADF-F92F-651A-520B-E4392B326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40A00D-BF8D-EE0F-E507-BBAE545BD4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640CEF-4FB7-EAA6-5C9A-8862F3F2EB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9F41AE-400F-4B28-A333-FBC85DFF127C}" type="datetimeFigureOut">
              <a:rPr lang="en-IE" smtClean="0"/>
              <a:t>24/08/2022</a:t>
            </a:fld>
            <a:endParaRPr lang="en-IE"/>
          </a:p>
        </p:txBody>
      </p:sp>
      <p:sp>
        <p:nvSpPr>
          <p:cNvPr id="5" name="Footer Placeholder 4">
            <a:extLst>
              <a:ext uri="{FF2B5EF4-FFF2-40B4-BE49-F238E27FC236}">
                <a16:creationId xmlns:a16="http://schemas.microsoft.com/office/drawing/2014/main" id="{DC00F4CF-AE65-50DB-662E-5D30259124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1ABFB461-B96C-4BC2-16DC-33601C606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528F4-6B96-4B87-89C6-98CAF4D085FF}" type="slidenum">
              <a:rPr lang="en-IE" smtClean="0"/>
              <a:t>‹#›</a:t>
            </a:fld>
            <a:endParaRPr lang="en-IE"/>
          </a:p>
        </p:txBody>
      </p:sp>
    </p:spTree>
    <p:extLst>
      <p:ext uri="{BB962C8B-B14F-4D97-AF65-F5344CB8AC3E}">
        <p14:creationId xmlns:p14="http://schemas.microsoft.com/office/powerpoint/2010/main" val="35475984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F225-25CD-5143-8F5B-5B8F4904C8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477A20-9B60-9943-8223-925CC01D6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046E51-D7CB-CE42-AA5A-312ED53982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8CB7EF-DBDF-DA45-8DA3-1BAD18DC2B19}" type="datetime1">
              <a:rPr lang="en-US" smtClean="0"/>
              <a:t>8/24/2022</a:t>
            </a:fld>
            <a:endParaRPr lang="en-US"/>
          </a:p>
        </p:txBody>
      </p:sp>
      <p:sp>
        <p:nvSpPr>
          <p:cNvPr id="5" name="Footer Placeholder 4">
            <a:extLst>
              <a:ext uri="{FF2B5EF4-FFF2-40B4-BE49-F238E27FC236}">
                <a16:creationId xmlns:a16="http://schemas.microsoft.com/office/drawing/2014/main" id="{10476873-2881-C64A-8B8C-70221C5F0D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59E647-7766-D54A-B9A5-B7B0CE745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5B3E5-E00A-2641-A55C-63A07F56D641}" type="slidenum">
              <a:rPr lang="en-US" smtClean="0"/>
              <a:t>‹#›</a:t>
            </a:fld>
            <a:endParaRPr lang="en-US"/>
          </a:p>
        </p:txBody>
      </p:sp>
    </p:spTree>
    <p:extLst>
      <p:ext uri="{BB962C8B-B14F-4D97-AF65-F5344CB8AC3E}">
        <p14:creationId xmlns:p14="http://schemas.microsoft.com/office/powerpoint/2010/main" val="3001920836"/>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A3378DF-5C92-4551-AD64-5301056387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9526EB2-9E20-42A6-8C91-D0E4CEF286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23A440-F1E9-484A-B99E-0F1EBC12EE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AF0ED-A30A-4B69-8EF6-04D9F40672D7}" type="datetimeFigureOut">
              <a:rPr lang="zh-CN" altLang="en-US" smtClean="0"/>
              <a:t>2022/8/24</a:t>
            </a:fld>
            <a:endParaRPr lang="zh-CN" altLang="en-US"/>
          </a:p>
        </p:txBody>
      </p:sp>
      <p:sp>
        <p:nvSpPr>
          <p:cNvPr id="5" name="页脚占位符 4">
            <a:extLst>
              <a:ext uri="{FF2B5EF4-FFF2-40B4-BE49-F238E27FC236}">
                <a16:creationId xmlns:a16="http://schemas.microsoft.com/office/drawing/2014/main" id="{2BDB5E4C-FAD5-43BD-99EE-55B8B17B62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8FFE184-75C6-43A3-8649-C3B93EA65E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5AE6D-FD7C-4AEB-A403-C6AD71257533}" type="slidenum">
              <a:rPr lang="zh-CN" altLang="en-US" smtClean="0"/>
              <a:t>‹#›</a:t>
            </a:fld>
            <a:endParaRPr lang="zh-CN" altLang="en-US"/>
          </a:p>
        </p:txBody>
      </p:sp>
    </p:spTree>
    <p:extLst>
      <p:ext uri="{BB962C8B-B14F-4D97-AF65-F5344CB8AC3E}">
        <p14:creationId xmlns:p14="http://schemas.microsoft.com/office/powerpoint/2010/main" val="8857993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628BB6-5EA7-8B8F-6196-44A2A64CE4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31C81E-69D3-70A3-AB0C-3AECCA8C6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8343E-2B31-4A70-A984-0FA0F3FFF5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1FC388-4CA5-4122-A153-1E7E7C9FDA4B}" type="datetimeFigureOut">
              <a:rPr lang="en-US" smtClean="0"/>
              <a:t>8/24/2022</a:t>
            </a:fld>
            <a:endParaRPr lang="en-US"/>
          </a:p>
        </p:txBody>
      </p:sp>
      <p:sp>
        <p:nvSpPr>
          <p:cNvPr id="5" name="Footer Placeholder 4">
            <a:extLst>
              <a:ext uri="{FF2B5EF4-FFF2-40B4-BE49-F238E27FC236}">
                <a16:creationId xmlns:a16="http://schemas.microsoft.com/office/drawing/2014/main" id="{A193B84D-19B8-3A26-F80D-E9B3431C55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0DA8B6-60B0-75BE-367F-A166C74BE4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245D08-3111-4223-893B-D4D0A24AB734}" type="slidenum">
              <a:rPr lang="en-US" smtClean="0"/>
              <a:t>‹#›</a:t>
            </a:fld>
            <a:endParaRPr lang="en-US"/>
          </a:p>
        </p:txBody>
      </p:sp>
    </p:spTree>
    <p:extLst>
      <p:ext uri="{BB962C8B-B14F-4D97-AF65-F5344CB8AC3E}">
        <p14:creationId xmlns:p14="http://schemas.microsoft.com/office/powerpoint/2010/main" val="905880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D86733-EFCF-4843-B73F-1A910E338C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C1601E-BFFF-426D-9FEC-59FBDE431A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434AB-D7D0-449A-9BFE-FAC829134B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0A250-5CC0-1746-B209-08E8B0DAE6AF}" type="datetimeFigureOut">
              <a:rPr lang="en-US" smtClean="0"/>
              <a:pPr/>
              <a:t>8/24/2022</a:t>
            </a:fld>
            <a:endParaRPr lang="en-US" dirty="0"/>
          </a:p>
        </p:txBody>
      </p:sp>
      <p:sp>
        <p:nvSpPr>
          <p:cNvPr id="5" name="Footer Placeholder 4">
            <a:extLst>
              <a:ext uri="{FF2B5EF4-FFF2-40B4-BE49-F238E27FC236}">
                <a16:creationId xmlns:a16="http://schemas.microsoft.com/office/drawing/2014/main" id="{E08A7B4C-E16A-4A94-825E-E76FB696C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957BBE3-3681-401F-8B79-BFD5D77D7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761749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984C46-6594-8B4A-E422-679FF800C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D96F5-A1A4-C007-B680-D2AA926C2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3FF1F-5AF8-F732-84D7-B062809D40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047BB-204C-441F-A164-CE664A933677}" type="datetimeFigureOut">
              <a:rPr lang="en-US" smtClean="0"/>
              <a:t>8/24/2022</a:t>
            </a:fld>
            <a:endParaRPr lang="en-US"/>
          </a:p>
        </p:txBody>
      </p:sp>
      <p:sp>
        <p:nvSpPr>
          <p:cNvPr id="5" name="Footer Placeholder 4">
            <a:extLst>
              <a:ext uri="{FF2B5EF4-FFF2-40B4-BE49-F238E27FC236}">
                <a16:creationId xmlns:a16="http://schemas.microsoft.com/office/drawing/2014/main" id="{AC22E300-7527-A726-F025-D16E822652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03E1D4-1227-FCAA-1C83-56DFE5ECEA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0A3A95-9E4A-4441-961D-C831119A91CE}" type="slidenum">
              <a:rPr lang="en-US" smtClean="0"/>
              <a:t>‹#›</a:t>
            </a:fld>
            <a:endParaRPr lang="en-US"/>
          </a:p>
        </p:txBody>
      </p:sp>
    </p:spTree>
    <p:extLst>
      <p:ext uri="{BB962C8B-B14F-4D97-AF65-F5344CB8AC3E}">
        <p14:creationId xmlns:p14="http://schemas.microsoft.com/office/powerpoint/2010/main" val="2030315990"/>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64834-CFD0-4EA2-B897-6CBE456ECA1D}" type="datetimeFigureOut">
              <a:rPr lang="zh-CN" altLang="en-US" smtClean="0"/>
              <a:t>2022/8/24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2848E-B02F-4498-8F59-A001DCCBE5F4}" type="slidenum">
              <a:rPr lang="zh-CN" altLang="en-US" smtClean="0"/>
              <a:t>‹#›</a:t>
            </a:fld>
            <a:endParaRPr lang="zh-CN" altLang="en-US"/>
          </a:p>
        </p:txBody>
      </p:sp>
    </p:spTree>
    <p:extLst>
      <p:ext uri="{BB962C8B-B14F-4D97-AF65-F5344CB8AC3E}">
        <p14:creationId xmlns:p14="http://schemas.microsoft.com/office/powerpoint/2010/main" val="3585243134"/>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3DF0C73-732A-9E93-E5CA-DBEE035809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ED2CE70D-CCA8-EBD5-81E4-DE5B4732A8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E9524CE-4195-A63E-3520-D55E2EF31A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08D6A-212A-7946-AFB5-B8C048501516}" type="datetimeFigureOut">
              <a:rPr kumimoji="1" lang="zh-CN" altLang="en-US" smtClean="0"/>
              <a:t>2022/8/24</a:t>
            </a:fld>
            <a:endParaRPr kumimoji="1" lang="zh-CN" altLang="en-US"/>
          </a:p>
        </p:txBody>
      </p:sp>
      <p:sp>
        <p:nvSpPr>
          <p:cNvPr id="5" name="页脚占位符 4">
            <a:extLst>
              <a:ext uri="{FF2B5EF4-FFF2-40B4-BE49-F238E27FC236}">
                <a16:creationId xmlns:a16="http://schemas.microsoft.com/office/drawing/2014/main" id="{FDEE2BC1-84B9-692E-A0D1-10A5B7F0E7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702B55AE-6445-63E9-998F-3E7F3ED3E2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A8E34-A190-7F4D-9015-7870CD9F894A}" type="slidenum">
              <a:rPr kumimoji="1" lang="zh-CN" altLang="en-US" smtClean="0"/>
              <a:t>‹#›</a:t>
            </a:fld>
            <a:endParaRPr kumimoji="1" lang="zh-CN" altLang="en-US"/>
          </a:p>
        </p:txBody>
      </p:sp>
    </p:spTree>
    <p:extLst>
      <p:ext uri="{BB962C8B-B14F-4D97-AF65-F5344CB8AC3E}">
        <p14:creationId xmlns:p14="http://schemas.microsoft.com/office/powerpoint/2010/main" val="313308887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DBED2A5-20B2-4D7E-830A-F4F9AE98BA72}" type="datetimeFigureOut">
              <a:rPr lang="en-US" smtClean="0"/>
              <a:t>8/24/2022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961EABA-68FC-427D-8C6E-CBD04D65337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822925"/>
      </p:ext>
    </p:extLst>
  </p:cSld>
  <p:clrMap bg1="lt1" tx1="dk1" bg2="lt2" tx2="dk2" accent1="accent1" accent2="accent2" accent3="accent3" accent4="accent4" accent5="accent5" accent6="accent6" hlink="hlink" folHlink="folHlink"/>
  <p:sldLayoutIdLst>
    <p:sldLayoutId id="2147483782"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11295C-71C0-45AB-6D93-3E56781AA5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6A5FE2-EB77-7D48-5FAE-B653BCE2B3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BAAE46-0230-1898-4802-30D3A4E373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E1660-49DA-604D-9CCA-3A3D75DBF729}" type="datetimeFigureOut">
              <a:rPr lang="en-US" smtClean="0"/>
              <a:t>8/24/2022</a:t>
            </a:fld>
            <a:endParaRPr lang="en-US"/>
          </a:p>
        </p:txBody>
      </p:sp>
      <p:sp>
        <p:nvSpPr>
          <p:cNvPr id="5" name="Footer Placeholder 4">
            <a:extLst>
              <a:ext uri="{FF2B5EF4-FFF2-40B4-BE49-F238E27FC236}">
                <a16:creationId xmlns:a16="http://schemas.microsoft.com/office/drawing/2014/main" id="{4AF8F5B0-A65A-9217-44D8-A04141E7C5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F23853-7168-A459-9A45-68F3BEDD7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FB538-5288-2647-AAB4-B826711B7313}" type="slidenum">
              <a:rPr lang="en-US" smtClean="0"/>
              <a:t>‹#›</a:t>
            </a:fld>
            <a:endParaRPr lang="en-US"/>
          </a:p>
        </p:txBody>
      </p:sp>
    </p:spTree>
    <p:extLst>
      <p:ext uri="{BB962C8B-B14F-4D97-AF65-F5344CB8AC3E}">
        <p14:creationId xmlns:p14="http://schemas.microsoft.com/office/powerpoint/2010/main" val="259933750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7A311AF-B705-4A36-90EC-3FFE24E38BEC}" type="datetimeFigureOut">
              <a:rPr lang="en-US" smtClean="0"/>
              <a:t>8/24/2022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7312422-FA3E-47F9-98E3-0834B9D4E29C}" type="slidenum">
              <a:rPr lang="en-US" smtClean="0"/>
              <a:t>‹#›</a:t>
            </a:fld>
            <a:endParaRPr lang="en-US"/>
          </a:p>
        </p:txBody>
      </p:sp>
    </p:spTree>
    <p:extLst>
      <p:ext uri="{BB962C8B-B14F-4D97-AF65-F5344CB8AC3E}">
        <p14:creationId xmlns:p14="http://schemas.microsoft.com/office/powerpoint/2010/main" val="3142423746"/>
      </p:ext>
    </p:extLst>
  </p:cSld>
  <p:clrMap bg1="dk1" tx1="lt1" bg2="dk2" tx2="lt2" accent1="accent1" accent2="accent2" accent3="accent3" accent4="accent4" accent5="accent5" accent6="accent6" hlink="hlink" folHlink="folHlink"/>
  <p:sldLayoutIdLst>
    <p:sldLayoutId id="2147483796" r:id="rId1"/>
    <p:sldLayoutId id="2147483797" r:id="rId2"/>
    <p:sldLayoutId id="2147483798"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672" r:id="rId12"/>
    <p:sldLayoutId id="2147483673" r:id="rId13"/>
    <p:sldLayoutId id="2147483777" r:id="rId14"/>
    <p:sldLayoutId id="2147483778" r:id="rId15"/>
    <p:sldLayoutId id="2147483779" r:id="rId16"/>
    <p:sldLayoutId id="214748378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B4C6AA-A437-3F06-7A81-88758FF81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290F9D-4900-9D4A-6D34-48964F4A40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87462-020E-0A45-D1F3-F22CEAD52A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06CA8-074E-0D48-A6C0-2B3F9A9732CB}" type="datetimeFigureOut">
              <a:rPr lang="en-US" smtClean="0"/>
              <a:t>8/24/2022</a:t>
            </a:fld>
            <a:endParaRPr lang="en-US"/>
          </a:p>
        </p:txBody>
      </p:sp>
      <p:sp>
        <p:nvSpPr>
          <p:cNvPr id="5" name="Footer Placeholder 4">
            <a:extLst>
              <a:ext uri="{FF2B5EF4-FFF2-40B4-BE49-F238E27FC236}">
                <a16:creationId xmlns:a16="http://schemas.microsoft.com/office/drawing/2014/main" id="{04ED92FE-4B1C-E8B5-80D5-949D147814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1AD4C1-E806-3606-D44B-09C237AA77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2EAD5-A3FE-8147-BC6A-55BAD004820E}" type="slidenum">
              <a:rPr lang="en-US" smtClean="0"/>
              <a:t>‹#›</a:t>
            </a:fld>
            <a:endParaRPr lang="en-US"/>
          </a:p>
        </p:txBody>
      </p:sp>
    </p:spTree>
    <p:extLst>
      <p:ext uri="{BB962C8B-B14F-4D97-AF65-F5344CB8AC3E}">
        <p14:creationId xmlns:p14="http://schemas.microsoft.com/office/powerpoint/2010/main" val="4967036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209709"/>
            <a:ext cx="184253" cy="518091"/>
          </a:xfrm>
          <a:prstGeom prst="rect">
            <a:avLst/>
          </a:prstGeom>
          <a:ln w="12700">
            <a:miter lim="400000"/>
          </a:ln>
        </p:spPr>
        <p:txBody>
          <a:bodyPr wrap="squar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file:///C:\Users\Aley\Documents\~Research\(4)%20Posters%20&amp;%20Presentations\(5)%20Defense\Factors.png" TargetMode="External"/><Relationship Id="rId13" Type="http://schemas.openxmlformats.org/officeDocument/2006/relationships/image" Target="file:///C:\Users\Aley\Documents\~Research\(4)%20Posters%20&amp;%20Presentations\(5)%20Defense\CHK1.png" TargetMode="External"/><Relationship Id="rId18" Type="http://schemas.openxmlformats.org/officeDocument/2006/relationships/image" Target="../media/image34.png"/><Relationship Id="rId3" Type="http://schemas.openxmlformats.org/officeDocument/2006/relationships/image" Target="../media/image25.png"/><Relationship Id="rId21"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1.png"/><Relationship Id="rId17" Type="http://schemas.openxmlformats.org/officeDocument/2006/relationships/image" Target="file:///C:\Users\Aley\Documents\~Research\(4)%20Posters%20&amp;%20Presentations\(5)%20Defense\DSBR.png" TargetMode="External"/><Relationship Id="rId2" Type="http://schemas.openxmlformats.org/officeDocument/2006/relationships/notesSlide" Target="../notesSlides/notesSlide13.xml"/><Relationship Id="rId16" Type="http://schemas.openxmlformats.org/officeDocument/2006/relationships/image" Target="../media/image33.png"/><Relationship Id="rId20" Type="http://schemas.openxmlformats.org/officeDocument/2006/relationships/image" Target="../media/image36.png"/><Relationship Id="rId1" Type="http://schemas.openxmlformats.org/officeDocument/2006/relationships/slideLayout" Target="../slideLayouts/slideLayout55.xml"/><Relationship Id="rId6" Type="http://schemas.openxmlformats.org/officeDocument/2006/relationships/image" Target="../media/image27.png"/><Relationship Id="rId11" Type="http://schemas.openxmlformats.org/officeDocument/2006/relationships/image" Target="file:///C:\Users\Aley\Documents\~Research\(4)%20Posters%20&amp;%20Presentations\(5)%20Defense\ATR.png" TargetMode="External"/><Relationship Id="rId5" Type="http://schemas.openxmlformats.org/officeDocument/2006/relationships/image" Target="../media/image26.png"/><Relationship Id="rId15" Type="http://schemas.openxmlformats.org/officeDocument/2006/relationships/image" Target="file:///C:\Users\Aley\Documents\~Research\(4)%20Posters%20&amp;%20Presentations\(5)%20Defense\Checkpoint.png" TargetMode="External"/><Relationship Id="rId10" Type="http://schemas.openxmlformats.org/officeDocument/2006/relationships/image" Target="../media/image30.png"/><Relationship Id="rId19" Type="http://schemas.openxmlformats.org/officeDocument/2006/relationships/image" Target="../media/image35.png"/><Relationship Id="rId4" Type="http://schemas.openxmlformats.org/officeDocument/2006/relationships/image" Target="file:///C:\Users\Aley\Documents\~Research\(3)%20Writing\(5)%20~Dissertation\Figures\Figure%20I.png" TargetMode="External"/><Relationship Id="rId9" Type="http://schemas.openxmlformats.org/officeDocument/2006/relationships/image" Target="../media/image29.pn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file:///C:\Users\Aley\Documents\~Research\(4)%20Posters%20&amp;%20Presentations\(5)%20Defense\No%20SDE2.pn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openxmlformats.org/officeDocument/2006/relationships/image" Target="../media/image430.png"/><Relationship Id="rId5" Type="http://schemas.openxmlformats.org/officeDocument/2006/relationships/image" Target="../media/image43.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png"/><Relationship Id="rId1" Type="http://schemas.openxmlformats.org/officeDocument/2006/relationships/slideLayout" Target="../slideLayouts/slideLayout66.xml"/><Relationship Id="rId5" Type="http://schemas.openxmlformats.org/officeDocument/2006/relationships/image" Target="../media/image49.png"/><Relationship Id="rId4" Type="http://schemas.openxmlformats.org/officeDocument/2006/relationships/image" Target="../media/image48.tiff"/></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6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8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87.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3.xml"/><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93.xml"/><Relationship Id="rId5" Type="http://schemas.openxmlformats.org/officeDocument/2006/relationships/image" Target="../media/image72.pn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9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4.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114.xml"/><Relationship Id="rId5" Type="http://schemas.openxmlformats.org/officeDocument/2006/relationships/image" Target="../media/image82.jpe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115.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81.xml"/><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1.xml"/></Relationships>
</file>

<file path=ppt/slides/_rels/slide3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1.xml"/></Relationships>
</file>

<file path=ppt/slides/_rels/slide3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91.png"/><Relationship Id="rId3" Type="http://schemas.openxmlformats.org/officeDocument/2006/relationships/image" Target="../media/image91.emf"/><Relationship Id="rId7" Type="http://schemas.openxmlformats.org/officeDocument/2006/relationships/image" Target="../media/image88.png"/><Relationship Id="rId12" Type="http://schemas.openxmlformats.org/officeDocument/2006/relationships/customXml" Target="../ink/ink5.xml"/><Relationship Id="rId2" Type="http://schemas.openxmlformats.org/officeDocument/2006/relationships/image" Target="../media/image90.emf"/><Relationship Id="rId1" Type="http://schemas.openxmlformats.org/officeDocument/2006/relationships/slideLayout" Target="../slideLayouts/slideLayout181.xml"/><Relationship Id="rId6" Type="http://schemas.openxmlformats.org/officeDocument/2006/relationships/customXml" Target="../ink/ink2.xml"/><Relationship Id="rId11" Type="http://schemas.openxmlformats.org/officeDocument/2006/relationships/image" Target="../media/image90.png"/><Relationship Id="rId5" Type="http://schemas.openxmlformats.org/officeDocument/2006/relationships/image" Target="../media/image870.png"/><Relationship Id="rId15" Type="http://schemas.openxmlformats.org/officeDocument/2006/relationships/image" Target="../media/image92.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89.png"/><Relationship Id="rId14" Type="http://schemas.openxmlformats.org/officeDocument/2006/relationships/customXml" Target="../ink/ink6.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25.xm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2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chart" Target="../charts/chart1.xml"/><Relationship Id="rId2" Type="http://schemas.openxmlformats.org/officeDocument/2006/relationships/image" Target="../media/image101.jpeg"/><Relationship Id="rId1" Type="http://schemas.openxmlformats.org/officeDocument/2006/relationships/slideLayout" Target="../slideLayouts/slideLayout137.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chart" Target="../charts/chart2.xml"/><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153.xml"/><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153.xml"/><Relationship Id="rId5" Type="http://schemas.openxmlformats.org/officeDocument/2006/relationships/image" Target="../media/image109.emf"/><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3.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153.xml"/></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15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iepellab.labsites.cshl.edu/" TargetMode="External"/><Relationship Id="rId2" Type="http://schemas.openxmlformats.org/officeDocument/2006/relationships/image" Target="../media/image117.png"/><Relationship Id="rId1" Type="http://schemas.openxmlformats.org/officeDocument/2006/relationships/slideLayout" Target="../slideLayouts/slideLayout163.xml"/></Relationships>
</file>

<file path=ppt/slides/_rels/slide5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64.xml"/></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6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9.xml"/></Relationships>
</file>

<file path=ppt/slides/_rels/slide5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0.xml"/><Relationship Id="rId1" Type="http://schemas.openxmlformats.org/officeDocument/2006/relationships/slideLayout" Target="../slideLayouts/slideLayout170.xml"/></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17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3" descr="A close up of a mans face&#10;&#10;Description automatically generated">
            <a:extLst>
              <a:ext uri="{FF2B5EF4-FFF2-40B4-BE49-F238E27FC236}">
                <a16:creationId xmlns:a16="http://schemas.microsoft.com/office/drawing/2014/main" id="{11C68AED-B5BD-4997-B3FD-E1BFBE4F84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 y="10"/>
            <a:ext cx="12192031" cy="4915066"/>
          </a:xfrm>
          <a:prstGeom prst="rect">
            <a:avLst/>
          </a:prstGeom>
        </p:spPr>
      </p:pic>
      <p:sp>
        <p:nvSpPr>
          <p:cNvPr id="23" name="Rectangle 8">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93F9343-5665-4AE6-B1C9-B3C68D583D85}"/>
              </a:ext>
            </a:extLst>
          </p:cNvPr>
          <p:cNvSpPr>
            <a:spLocks noGrp="1"/>
          </p:cNvSpPr>
          <p:nvPr>
            <p:ph type="ctrTitle"/>
          </p:nvPr>
        </p:nvSpPr>
        <p:spPr>
          <a:xfrm>
            <a:off x="828675" y="5120639"/>
            <a:ext cx="7137263" cy="1280161"/>
          </a:xfrm>
        </p:spPr>
        <p:txBody>
          <a:bodyPr anchor="ctr">
            <a:normAutofit/>
          </a:bodyPr>
          <a:lstStyle/>
          <a:p>
            <a:pPr algn="r"/>
            <a:r>
              <a:rPr lang="en-US" sz="4800" b="1" i="1" dirty="0">
                <a:ln w="22225">
                  <a:solidFill>
                    <a:srgbClr val="C00000"/>
                  </a:solidFill>
                  <a:prstDash val="solid"/>
                </a:ln>
                <a:solidFill>
                  <a:srgbClr val="FFFFFF"/>
                </a:solidFill>
              </a:rPr>
              <a:t>SPEED SCIENCE 2022 </a:t>
            </a:r>
          </a:p>
        </p:txBody>
      </p:sp>
      <p:sp>
        <p:nvSpPr>
          <p:cNvPr id="3" name="Subtitle 2">
            <a:extLst>
              <a:ext uri="{FF2B5EF4-FFF2-40B4-BE49-F238E27FC236}">
                <a16:creationId xmlns:a16="http://schemas.microsoft.com/office/drawing/2014/main" id="{DC397BF4-B56E-4B09-AAB0-F291271DB976}"/>
              </a:ext>
            </a:extLst>
          </p:cNvPr>
          <p:cNvSpPr>
            <a:spLocks noGrp="1"/>
          </p:cNvSpPr>
          <p:nvPr>
            <p:ph type="subTitle" idx="1"/>
          </p:nvPr>
        </p:nvSpPr>
        <p:spPr>
          <a:xfrm>
            <a:off x="8289580" y="5120639"/>
            <a:ext cx="3073745" cy="1280160"/>
          </a:xfrm>
        </p:spPr>
        <p:txBody>
          <a:bodyPr anchor="ctr">
            <a:normAutofit/>
          </a:bodyPr>
          <a:lstStyle/>
          <a:p>
            <a:r>
              <a:rPr lang="en-US" dirty="0">
                <a:solidFill>
                  <a:srgbClr val="FFFFFF"/>
                </a:solidFill>
              </a:rPr>
              <a:t>Session One</a:t>
            </a:r>
          </a:p>
        </p:txBody>
      </p:sp>
      <p:cxnSp>
        <p:nvCxnSpPr>
          <p:cNvPr id="24" name="Straight Connector 10">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20747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05E80-3495-FED0-EFBD-389CF273CDF6}"/>
              </a:ext>
            </a:extLst>
          </p:cNvPr>
          <p:cNvSpPr>
            <a:spLocks noGrp="1"/>
          </p:cNvSpPr>
          <p:nvPr>
            <p:ph type="title"/>
          </p:nvPr>
        </p:nvSpPr>
        <p:spPr>
          <a:xfrm>
            <a:off x="-1" y="-1"/>
            <a:ext cx="11011437" cy="1017431"/>
          </a:xfrm>
        </p:spPr>
        <p:txBody>
          <a:bodyPr>
            <a:normAutofit/>
          </a:bodyPr>
          <a:lstStyle/>
          <a:p>
            <a:r>
              <a:rPr lang="en-US" sz="4800" dirty="0"/>
              <a:t>Timothy Maher – GS1 in </a:t>
            </a:r>
            <a:r>
              <a:rPr lang="en-US" sz="4800" dirty="0" err="1"/>
              <a:t>Beyaz</a:t>
            </a:r>
            <a:r>
              <a:rPr lang="en-US" sz="4800" dirty="0"/>
              <a:t> Lab at CSHL</a:t>
            </a:r>
          </a:p>
        </p:txBody>
      </p:sp>
      <p:sp>
        <p:nvSpPr>
          <p:cNvPr id="3" name="Content Placeholder 2">
            <a:extLst>
              <a:ext uri="{FF2B5EF4-FFF2-40B4-BE49-F238E27FC236}">
                <a16:creationId xmlns:a16="http://schemas.microsoft.com/office/drawing/2014/main" id="{027F89CC-DCCA-FE76-BF37-088968D9233F}"/>
              </a:ext>
            </a:extLst>
          </p:cNvPr>
          <p:cNvSpPr>
            <a:spLocks noGrp="1"/>
          </p:cNvSpPr>
          <p:nvPr>
            <p:ph idx="1"/>
          </p:nvPr>
        </p:nvSpPr>
        <p:spPr>
          <a:xfrm>
            <a:off x="2" y="1017431"/>
            <a:ext cx="7585654" cy="5840569"/>
          </a:xfrm>
        </p:spPr>
        <p:txBody>
          <a:bodyPr>
            <a:noAutofit/>
          </a:bodyPr>
          <a:lstStyle/>
          <a:p>
            <a:r>
              <a:rPr lang="en-US" sz="2300" dirty="0"/>
              <a:t>Grew up in Milford, CT</a:t>
            </a:r>
          </a:p>
          <a:p>
            <a:r>
              <a:rPr lang="en-US" sz="2300" dirty="0"/>
              <a:t>B.S. in Microbiology from Wagner College </a:t>
            </a:r>
          </a:p>
          <a:p>
            <a:r>
              <a:rPr lang="en-US" sz="2300" dirty="0"/>
              <a:t>During undergrad, conducted research in Dr. Martin Blaser’s lab at New York University School of Medicine</a:t>
            </a:r>
          </a:p>
          <a:p>
            <a:pPr lvl="1"/>
            <a:r>
              <a:rPr lang="en-US" sz="2300" dirty="0"/>
              <a:t>Studied the relationship between antibiotic-induced perturbation of the microbiome and asthma pathogenesis</a:t>
            </a:r>
          </a:p>
          <a:p>
            <a:r>
              <a:rPr lang="en-US" sz="2300" dirty="0"/>
              <a:t>2018-2020: Dr. Carrie Lucas’s lab at Yale School of Medicine </a:t>
            </a:r>
          </a:p>
          <a:p>
            <a:pPr lvl="1"/>
            <a:r>
              <a:rPr lang="en-US" sz="2300" dirty="0"/>
              <a:t>Studied patients suffering from rare genetic immune disorders including deficiencies in PI3Kγ and ELF4</a:t>
            </a:r>
          </a:p>
          <a:p>
            <a:r>
              <a:rPr lang="en-US" sz="2300" dirty="0"/>
              <a:t>Currently: Stony Brook MSTP and Dr. </a:t>
            </a:r>
            <a:r>
              <a:rPr lang="en-US" sz="2300" dirty="0" err="1"/>
              <a:t>Semir</a:t>
            </a:r>
            <a:r>
              <a:rPr lang="en-US" sz="2300" dirty="0"/>
              <a:t> </a:t>
            </a:r>
            <a:r>
              <a:rPr lang="en-US" sz="2300" dirty="0" err="1"/>
              <a:t>Beyaz’s</a:t>
            </a:r>
            <a:r>
              <a:rPr lang="en-US" sz="2300" dirty="0"/>
              <a:t> lab at CSHL</a:t>
            </a:r>
          </a:p>
          <a:p>
            <a:r>
              <a:rPr lang="en-US" sz="2300" dirty="0"/>
              <a:t>Interests: Spending time with my dogs and fiancé, football, golf, skiing, and breweries</a:t>
            </a:r>
          </a:p>
        </p:txBody>
      </p:sp>
      <p:pic>
        <p:nvPicPr>
          <p:cNvPr id="5" name="Picture 4" descr="A picture containing dog, indoor, floor, laying&#10;&#10;Description automatically generated">
            <a:extLst>
              <a:ext uri="{FF2B5EF4-FFF2-40B4-BE49-F238E27FC236}">
                <a16:creationId xmlns:a16="http://schemas.microsoft.com/office/drawing/2014/main" id="{2E41C1C0-86A3-4D92-2023-4CCB3D4B1D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85656" y="825614"/>
            <a:ext cx="4365938" cy="6032386"/>
          </a:xfrm>
          <a:prstGeom prst="rect">
            <a:avLst/>
          </a:prstGeom>
        </p:spPr>
      </p:pic>
    </p:spTree>
    <p:extLst>
      <p:ext uri="{BB962C8B-B14F-4D97-AF65-F5344CB8AC3E}">
        <p14:creationId xmlns:p14="http://schemas.microsoft.com/office/powerpoint/2010/main" val="4067110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C22654-2139-9EA6-02A7-C192BC1AB4A8}"/>
              </a:ext>
            </a:extLst>
          </p:cNvPr>
          <p:cNvSpPr txBox="1"/>
          <p:nvPr/>
        </p:nvSpPr>
        <p:spPr>
          <a:xfrm>
            <a:off x="277402" y="248903"/>
            <a:ext cx="8239874" cy="1323439"/>
          </a:xfrm>
          <a:prstGeom prst="rect">
            <a:avLst/>
          </a:prstGeom>
          <a:noFill/>
        </p:spPr>
        <p:txBody>
          <a:bodyPr wrap="square" rtlCol="0">
            <a:spAutoFit/>
          </a:bodyPr>
          <a:lstStyle/>
          <a:p>
            <a:r>
              <a:rPr lang="en-US" sz="4400" dirty="0"/>
              <a:t>Liam Shanley</a:t>
            </a:r>
          </a:p>
          <a:p>
            <a:r>
              <a:rPr lang="en-US" sz="3600" dirty="0"/>
              <a:t>First-Year</a:t>
            </a:r>
          </a:p>
        </p:txBody>
      </p:sp>
      <p:sp>
        <p:nvSpPr>
          <p:cNvPr id="5" name="TextBox 4">
            <a:extLst>
              <a:ext uri="{FF2B5EF4-FFF2-40B4-BE49-F238E27FC236}">
                <a16:creationId xmlns:a16="http://schemas.microsoft.com/office/drawing/2014/main" id="{D23D48EB-1206-1481-8B1E-4DF36E34952A}"/>
              </a:ext>
            </a:extLst>
          </p:cNvPr>
          <p:cNvSpPr txBox="1"/>
          <p:nvPr/>
        </p:nvSpPr>
        <p:spPr>
          <a:xfrm>
            <a:off x="277402" y="1488040"/>
            <a:ext cx="8239874" cy="1384995"/>
          </a:xfrm>
          <a:prstGeom prst="rect">
            <a:avLst/>
          </a:prstGeom>
          <a:noFill/>
        </p:spPr>
        <p:txBody>
          <a:bodyPr wrap="square" rtlCol="0">
            <a:spAutoFit/>
          </a:bodyPr>
          <a:lstStyle/>
          <a:p>
            <a:r>
              <a:rPr lang="en-US" sz="2800" b="1" dirty="0"/>
              <a:t>Academic Experience</a:t>
            </a:r>
          </a:p>
          <a:p>
            <a:r>
              <a:rPr lang="en-US" sz="2000" dirty="0"/>
              <a:t>Lindenhurst High School (LI born and raised!)</a:t>
            </a:r>
          </a:p>
          <a:p>
            <a:r>
              <a:rPr lang="en-US" sz="2000" dirty="0"/>
              <a:t>SUNY Binghamton </a:t>
            </a:r>
          </a:p>
          <a:p>
            <a:r>
              <a:rPr lang="en-US" sz="1400" dirty="0"/>
              <a:t>BS in Biological Sciences, BA in German Studies</a:t>
            </a:r>
          </a:p>
        </p:txBody>
      </p:sp>
      <p:sp>
        <p:nvSpPr>
          <p:cNvPr id="7" name="TextBox 6">
            <a:extLst>
              <a:ext uri="{FF2B5EF4-FFF2-40B4-BE49-F238E27FC236}">
                <a16:creationId xmlns:a16="http://schemas.microsoft.com/office/drawing/2014/main" id="{884D524E-ED70-3823-3F19-B1117D0F8BC7}"/>
              </a:ext>
            </a:extLst>
          </p:cNvPr>
          <p:cNvSpPr txBox="1"/>
          <p:nvPr/>
        </p:nvSpPr>
        <p:spPr>
          <a:xfrm>
            <a:off x="277402" y="2827105"/>
            <a:ext cx="11637196" cy="2092881"/>
          </a:xfrm>
          <a:prstGeom prst="rect">
            <a:avLst/>
          </a:prstGeom>
          <a:noFill/>
        </p:spPr>
        <p:txBody>
          <a:bodyPr wrap="square" rtlCol="0">
            <a:spAutoFit/>
          </a:bodyPr>
          <a:lstStyle/>
          <a:p>
            <a:r>
              <a:rPr lang="en-US" sz="2800" b="1" dirty="0"/>
              <a:t>Research Experience</a:t>
            </a:r>
          </a:p>
          <a:p>
            <a:r>
              <a:rPr lang="en-US" sz="2000" dirty="0"/>
              <a:t>GLT-1</a:t>
            </a:r>
          </a:p>
          <a:p>
            <a:r>
              <a:rPr lang="en-US" sz="1400" dirty="0"/>
              <a:t>SDM of transporter gene cloned into bacterial plasmid, transient transfection, quantification of glutamate uptake and efflux</a:t>
            </a:r>
          </a:p>
          <a:p>
            <a:r>
              <a:rPr lang="en-US" sz="2000" dirty="0"/>
              <a:t>Thiamine</a:t>
            </a:r>
          </a:p>
          <a:p>
            <a:r>
              <a:rPr lang="en-US" sz="1400" dirty="0"/>
              <a:t>Environmental toxicity of Metformin, impacts on thiamine levels in wood frog tadpole embryos</a:t>
            </a:r>
          </a:p>
          <a:p>
            <a:r>
              <a:rPr lang="en-US" sz="2000" dirty="0"/>
              <a:t>BAG-Seq</a:t>
            </a:r>
          </a:p>
          <a:p>
            <a:r>
              <a:rPr lang="en-US" sz="1400" dirty="0"/>
              <a:t>Single-cell DNA/RNA Sequencing of patient tumor samples</a:t>
            </a:r>
          </a:p>
        </p:txBody>
      </p:sp>
      <p:sp>
        <p:nvSpPr>
          <p:cNvPr id="8" name="TextBox 7">
            <a:extLst>
              <a:ext uri="{FF2B5EF4-FFF2-40B4-BE49-F238E27FC236}">
                <a16:creationId xmlns:a16="http://schemas.microsoft.com/office/drawing/2014/main" id="{BEBB23C8-3591-841B-AD3A-DDACAFCD38D5}"/>
              </a:ext>
            </a:extLst>
          </p:cNvPr>
          <p:cNvSpPr txBox="1"/>
          <p:nvPr/>
        </p:nvSpPr>
        <p:spPr>
          <a:xfrm>
            <a:off x="277402" y="4854771"/>
            <a:ext cx="8239874" cy="1754326"/>
          </a:xfrm>
          <a:prstGeom prst="rect">
            <a:avLst/>
          </a:prstGeom>
          <a:noFill/>
        </p:spPr>
        <p:txBody>
          <a:bodyPr wrap="square" rtlCol="0">
            <a:spAutoFit/>
          </a:bodyPr>
          <a:lstStyle/>
          <a:p>
            <a:r>
              <a:rPr lang="en-US" sz="2800" b="1" dirty="0"/>
              <a:t>Research Interests</a:t>
            </a:r>
          </a:p>
          <a:p>
            <a:r>
              <a:rPr lang="en-US" sz="2000" dirty="0"/>
              <a:t>I am excited to explore genomics and </a:t>
            </a:r>
            <a:r>
              <a:rPr lang="en-US" sz="2000" dirty="0" err="1"/>
              <a:t>multiomics</a:t>
            </a:r>
            <a:r>
              <a:rPr lang="en-US" sz="2000" dirty="0"/>
              <a:t> further.</a:t>
            </a:r>
          </a:p>
          <a:p>
            <a:r>
              <a:rPr lang="en-US" sz="2000" dirty="0"/>
              <a:t>I’m particularly interested in evolutionary theory and would love to work at the intersection of evolutionary biology and molecular biology.</a:t>
            </a:r>
            <a:endParaRPr lang="en-US" sz="1400" dirty="0"/>
          </a:p>
        </p:txBody>
      </p:sp>
      <p:pic>
        <p:nvPicPr>
          <p:cNvPr id="10" name="Picture 9">
            <a:extLst>
              <a:ext uri="{FF2B5EF4-FFF2-40B4-BE49-F238E27FC236}">
                <a16:creationId xmlns:a16="http://schemas.microsoft.com/office/drawing/2014/main" id="{50C51D68-2873-8D5F-3BF0-734547D7ED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4934" y="4032606"/>
            <a:ext cx="3455458" cy="2825393"/>
          </a:xfrm>
          <a:prstGeom prst="rect">
            <a:avLst/>
          </a:prstGeom>
        </p:spPr>
      </p:pic>
      <p:pic>
        <p:nvPicPr>
          <p:cNvPr id="1028" name="Picture 4" descr="Free vector graphics of Dna">
            <a:extLst>
              <a:ext uri="{FF2B5EF4-FFF2-40B4-BE49-F238E27FC236}">
                <a16:creationId xmlns:a16="http://schemas.microsoft.com/office/drawing/2014/main" id="{B407308A-C076-0696-D095-09567E1C391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21375" y="-222681"/>
            <a:ext cx="5255231" cy="473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67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EC5CF0A5-450B-BBA4-823A-1B8D5D8C33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47" y="10"/>
            <a:ext cx="12191999" cy="6857990"/>
          </a:xfrm>
          <a:prstGeom prst="rect">
            <a:avLst/>
          </a:prstGeom>
        </p:spPr>
      </p:pic>
      <p:sp>
        <p:nvSpPr>
          <p:cNvPr id="2" name="Title 1">
            <a:extLst>
              <a:ext uri="{FF2B5EF4-FFF2-40B4-BE49-F238E27FC236}">
                <a16:creationId xmlns:a16="http://schemas.microsoft.com/office/drawing/2014/main" id="{A914553C-9E7D-D2CF-C36B-AD823201A76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latin typeface="Arial" panose="020B0604020202020204" pitchFamily="34" charset="0"/>
                <a:cs typeface="Arial" panose="020B0604020202020204" pitchFamily="34" charset="0"/>
              </a:rPr>
              <a:t>Speed Science</a:t>
            </a:r>
          </a:p>
        </p:txBody>
      </p:sp>
      <p:sp>
        <p:nvSpPr>
          <p:cNvPr id="3" name="Subtitle 2">
            <a:extLst>
              <a:ext uri="{FF2B5EF4-FFF2-40B4-BE49-F238E27FC236}">
                <a16:creationId xmlns:a16="http://schemas.microsoft.com/office/drawing/2014/main" id="{718C1475-DFE8-7C5C-F1D7-A91B97C3411C}"/>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a:solidFill>
                  <a:srgbClr val="FFFFFF"/>
                </a:solidFill>
                <a:latin typeface="Arial" panose="020B0604020202020204" pitchFamily="34" charset="0"/>
                <a:cs typeface="Arial" panose="020B0604020202020204" pitchFamily="34" charset="0"/>
              </a:rPr>
              <a:t>Joanne Saldanha</a:t>
            </a:r>
          </a:p>
          <a:p>
            <a:r>
              <a:rPr lang="en-US" sz="2200">
                <a:solidFill>
                  <a:srgbClr val="FFFFFF"/>
                </a:solidFill>
                <a:latin typeface="Arial" panose="020B0604020202020204" pitchFamily="34" charset="0"/>
                <a:cs typeface="Arial" panose="020B0604020202020204" pitchFamily="34" charset="0"/>
              </a:rPr>
              <a:t>4</a:t>
            </a:r>
            <a:r>
              <a:rPr lang="en-US" sz="2200" baseline="30000">
                <a:solidFill>
                  <a:srgbClr val="FFFFFF"/>
                </a:solidFill>
                <a:latin typeface="Arial" panose="020B0604020202020204" pitchFamily="34" charset="0"/>
                <a:cs typeface="Arial" panose="020B0604020202020204" pitchFamily="34" charset="0"/>
              </a:rPr>
              <a:t>th</a:t>
            </a:r>
            <a:r>
              <a:rPr lang="en-US" sz="2200">
                <a:solidFill>
                  <a:srgbClr val="FFFFFF"/>
                </a:solidFill>
                <a:latin typeface="Arial" panose="020B0604020202020204" pitchFamily="34" charset="0"/>
                <a:cs typeface="Arial" panose="020B0604020202020204" pitchFamily="34" charset="0"/>
              </a:rPr>
              <a:t> Year Genetics Ph.D. Candidate</a:t>
            </a:r>
          </a:p>
          <a:p>
            <a:r>
              <a:rPr lang="en-US" sz="2200">
                <a:solidFill>
                  <a:srgbClr val="FFFFFF"/>
                </a:solidFill>
                <a:latin typeface="Arial" panose="020B0604020202020204" pitchFamily="34" charset="0"/>
                <a:cs typeface="Arial" panose="020B0604020202020204" pitchFamily="34" charset="0"/>
              </a:rPr>
              <a:t>Hyungjin Kim Lab</a:t>
            </a:r>
          </a:p>
          <a:p>
            <a:endParaRPr lang="en-US" sz="2200">
              <a:solidFill>
                <a:srgbClr val="FFFFFF"/>
              </a:solidFill>
            </a:endParaRPr>
          </a:p>
        </p:txBody>
      </p:sp>
    </p:spTree>
    <p:extLst>
      <p:ext uri="{BB962C8B-B14F-4D97-AF65-F5344CB8AC3E}">
        <p14:creationId xmlns:p14="http://schemas.microsoft.com/office/powerpoint/2010/main" val="284333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SR" hidden="1">
            <a:extLst>
              <a:ext uri="{FF2B5EF4-FFF2-40B4-BE49-F238E27FC236}">
                <a16:creationId xmlns:a16="http://schemas.microsoft.com/office/drawing/2014/main" id="{A0B3402A-3156-498F-8F3E-3D74C6BEACEA}"/>
              </a:ext>
            </a:extLst>
          </p:cNvPr>
          <p:cNvPicPr>
            <a:picLocks noChangeAspect="1"/>
          </p:cNvPicPr>
          <p:nvPr/>
        </p:nvPicPr>
        <p:blipFill>
          <a:blip r:embed="rId3" r:link="rId4" cstate="email">
            <a:extLst>
              <a:ext uri="{28A0092B-C50C-407E-A947-70E740481C1C}">
                <a14:useLocalDpi xmlns:a14="http://schemas.microsoft.com/office/drawing/2010/main"/>
              </a:ext>
            </a:extLst>
          </a:blip>
          <a:stretch>
            <a:fillRect/>
          </a:stretch>
        </p:blipFill>
        <p:spPr>
          <a:xfrm>
            <a:off x="3029706" y="1452506"/>
            <a:ext cx="6132588" cy="5064262"/>
          </a:xfrm>
          <a:prstGeom prst="rect">
            <a:avLst/>
          </a:prstGeom>
        </p:spPr>
      </p:pic>
      <p:pic>
        <p:nvPicPr>
          <p:cNvPr id="29" name="Normal fork">
            <a:extLst>
              <a:ext uri="{FF2B5EF4-FFF2-40B4-BE49-F238E27FC236}">
                <a16:creationId xmlns:a16="http://schemas.microsoft.com/office/drawing/2014/main" id="{825740ED-8C59-412F-9A3C-BD416581668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01698" y="1733068"/>
            <a:ext cx="2891034" cy="2572517"/>
          </a:xfrm>
          <a:prstGeom prst="rect">
            <a:avLst/>
          </a:prstGeom>
        </p:spPr>
      </p:pic>
      <p:pic>
        <p:nvPicPr>
          <p:cNvPr id="31" name="!!Fork">
            <a:extLst>
              <a:ext uri="{FF2B5EF4-FFF2-40B4-BE49-F238E27FC236}">
                <a16:creationId xmlns:a16="http://schemas.microsoft.com/office/drawing/2014/main" id="{1AEBABEF-3852-4560-B7F4-2E3ECC74958F}"/>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595961" y="1582257"/>
            <a:ext cx="3325375" cy="2726442"/>
          </a:xfrm>
          <a:prstGeom prst="rect">
            <a:avLst/>
          </a:prstGeom>
        </p:spPr>
      </p:pic>
      <p:pic>
        <p:nvPicPr>
          <p:cNvPr id="8" name="Factors">
            <a:extLst>
              <a:ext uri="{FF2B5EF4-FFF2-40B4-BE49-F238E27FC236}">
                <a16:creationId xmlns:a16="http://schemas.microsoft.com/office/drawing/2014/main" id="{88A38C28-ABFB-4E67-9F92-510223F296FB}"/>
              </a:ext>
            </a:extLst>
          </p:cNvPr>
          <p:cNvPicPr>
            <a:picLocks noChangeAspect="1"/>
          </p:cNvPicPr>
          <p:nvPr/>
        </p:nvPicPr>
        <p:blipFill>
          <a:blip r:embed="rId7" r:link="rId8" cstate="email">
            <a:extLst>
              <a:ext uri="{28A0092B-C50C-407E-A947-70E740481C1C}">
                <a14:useLocalDpi xmlns:a14="http://schemas.microsoft.com/office/drawing/2010/main"/>
              </a:ext>
            </a:extLst>
          </a:blip>
          <a:srcRect/>
          <a:stretch>
            <a:fillRect/>
          </a:stretch>
        </p:blipFill>
        <p:spPr>
          <a:xfrm>
            <a:off x="1479098" y="2105183"/>
            <a:ext cx="880874" cy="3874016"/>
          </a:xfrm>
          <a:prstGeom prst="rect">
            <a:avLst/>
          </a:prstGeom>
        </p:spPr>
      </p:pic>
      <p:pic>
        <p:nvPicPr>
          <p:cNvPr id="6" name="RPA-ssDNA">
            <a:extLst>
              <a:ext uri="{FF2B5EF4-FFF2-40B4-BE49-F238E27FC236}">
                <a16:creationId xmlns:a16="http://schemas.microsoft.com/office/drawing/2014/main" id="{85DB0E38-CE60-4670-9B0D-53F1E091B5A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01497" y="2374817"/>
            <a:ext cx="1277115" cy="918974"/>
          </a:xfrm>
          <a:prstGeom prst="rect">
            <a:avLst/>
          </a:prstGeom>
        </p:spPr>
      </p:pic>
      <p:pic>
        <p:nvPicPr>
          <p:cNvPr id="10" name="ATR">
            <a:extLst>
              <a:ext uri="{FF2B5EF4-FFF2-40B4-BE49-F238E27FC236}">
                <a16:creationId xmlns:a16="http://schemas.microsoft.com/office/drawing/2014/main" id="{8F482A95-ACBF-4E5C-9C89-72ECC6C9E906}"/>
              </a:ext>
            </a:extLst>
          </p:cNvPr>
          <p:cNvPicPr>
            <a:picLocks noChangeAspect="1"/>
          </p:cNvPicPr>
          <p:nvPr/>
        </p:nvPicPr>
        <p:blipFill>
          <a:blip r:embed="rId10" r:link="rId11" cstate="email">
            <a:extLst>
              <a:ext uri="{28A0092B-C50C-407E-A947-70E740481C1C}">
                <a14:useLocalDpi xmlns:a14="http://schemas.microsoft.com/office/drawing/2010/main"/>
              </a:ext>
            </a:extLst>
          </a:blip>
          <a:stretch>
            <a:fillRect/>
          </a:stretch>
        </p:blipFill>
        <p:spPr>
          <a:xfrm>
            <a:off x="4788733" y="3434869"/>
            <a:ext cx="1075946" cy="909830"/>
          </a:xfrm>
          <a:prstGeom prst="rect">
            <a:avLst/>
          </a:prstGeom>
        </p:spPr>
      </p:pic>
      <p:pic>
        <p:nvPicPr>
          <p:cNvPr id="14" name="CHK1">
            <a:extLst>
              <a:ext uri="{FF2B5EF4-FFF2-40B4-BE49-F238E27FC236}">
                <a16:creationId xmlns:a16="http://schemas.microsoft.com/office/drawing/2014/main" id="{195B195A-7F0E-40B8-A1F2-3E7CC909F3BE}"/>
              </a:ext>
            </a:extLst>
          </p:cNvPr>
          <p:cNvPicPr>
            <a:picLocks noChangeAspect="1"/>
          </p:cNvPicPr>
          <p:nvPr/>
        </p:nvPicPr>
        <p:blipFill>
          <a:blip r:embed="rId12" r:link="rId13" cstate="email">
            <a:extLst>
              <a:ext uri="{28A0092B-C50C-407E-A947-70E740481C1C}">
                <a14:useLocalDpi xmlns:a14="http://schemas.microsoft.com/office/drawing/2010/main"/>
              </a:ext>
            </a:extLst>
          </a:blip>
          <a:stretch>
            <a:fillRect/>
          </a:stretch>
        </p:blipFill>
        <p:spPr>
          <a:xfrm>
            <a:off x="5247870" y="4438434"/>
            <a:ext cx="1092710" cy="420625"/>
          </a:xfrm>
          <a:prstGeom prst="rect">
            <a:avLst/>
          </a:prstGeom>
        </p:spPr>
      </p:pic>
      <p:pic>
        <p:nvPicPr>
          <p:cNvPr id="12" name="Checkpoint">
            <a:extLst>
              <a:ext uri="{FF2B5EF4-FFF2-40B4-BE49-F238E27FC236}">
                <a16:creationId xmlns:a16="http://schemas.microsoft.com/office/drawing/2014/main" id="{FC8E6B97-D637-428C-A2E3-716A7B58CC44}"/>
              </a:ext>
            </a:extLst>
          </p:cNvPr>
          <p:cNvPicPr>
            <a:picLocks noChangeAspect="1"/>
          </p:cNvPicPr>
          <p:nvPr/>
        </p:nvPicPr>
        <p:blipFill>
          <a:blip r:embed="rId14" r:link="rId15" cstate="email">
            <a:extLst>
              <a:ext uri="{28A0092B-C50C-407E-A947-70E740481C1C}">
                <a14:useLocalDpi xmlns:a14="http://schemas.microsoft.com/office/drawing/2010/main"/>
              </a:ext>
            </a:extLst>
          </a:blip>
          <a:stretch>
            <a:fillRect/>
          </a:stretch>
        </p:blipFill>
        <p:spPr>
          <a:xfrm>
            <a:off x="5754960" y="1714655"/>
            <a:ext cx="1228346" cy="2188468"/>
          </a:xfrm>
          <a:prstGeom prst="rect">
            <a:avLst/>
          </a:prstGeom>
        </p:spPr>
      </p:pic>
      <p:pic>
        <p:nvPicPr>
          <p:cNvPr id="16" name="DSBR">
            <a:extLst>
              <a:ext uri="{FF2B5EF4-FFF2-40B4-BE49-F238E27FC236}">
                <a16:creationId xmlns:a16="http://schemas.microsoft.com/office/drawing/2014/main" id="{606C6C5B-BA54-420E-8D21-C4173ADCAF0B}"/>
              </a:ext>
            </a:extLst>
          </p:cNvPr>
          <p:cNvPicPr>
            <a:picLocks noChangeAspect="1"/>
          </p:cNvPicPr>
          <p:nvPr/>
        </p:nvPicPr>
        <p:blipFill>
          <a:blip r:embed="rId16" r:link="rId17" cstate="email">
            <a:extLst>
              <a:ext uri="{28A0092B-C50C-407E-A947-70E740481C1C}">
                <a14:useLocalDpi xmlns:a14="http://schemas.microsoft.com/office/drawing/2010/main"/>
              </a:ext>
            </a:extLst>
          </a:blip>
          <a:stretch>
            <a:fillRect/>
          </a:stretch>
        </p:blipFill>
        <p:spPr>
          <a:xfrm>
            <a:off x="6366687" y="2738996"/>
            <a:ext cx="1815088" cy="2119888"/>
          </a:xfrm>
          <a:prstGeom prst="rect">
            <a:avLst/>
          </a:prstGeom>
        </p:spPr>
      </p:pic>
      <p:pic>
        <p:nvPicPr>
          <p:cNvPr id="37" name="Fork stabilization">
            <a:extLst>
              <a:ext uri="{FF2B5EF4-FFF2-40B4-BE49-F238E27FC236}">
                <a16:creationId xmlns:a16="http://schemas.microsoft.com/office/drawing/2014/main" id="{13CC1E0D-5EC6-4BD0-9DA2-3642F2455127}"/>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2975010" y="2801399"/>
            <a:ext cx="2013208" cy="2211328"/>
          </a:xfrm>
          <a:prstGeom prst="rect">
            <a:avLst/>
          </a:prstGeom>
        </p:spPr>
      </p:pic>
      <p:pic>
        <p:nvPicPr>
          <p:cNvPr id="38" name="Block origin">
            <a:extLst>
              <a:ext uri="{FF2B5EF4-FFF2-40B4-BE49-F238E27FC236}">
                <a16:creationId xmlns:a16="http://schemas.microsoft.com/office/drawing/2014/main" id="{4D932CC2-5CD9-4D74-942E-CB2175CF49AA}"/>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4484483" y="5006128"/>
            <a:ext cx="1269495" cy="906782"/>
          </a:xfrm>
          <a:prstGeom prst="rect">
            <a:avLst/>
          </a:prstGeom>
        </p:spPr>
      </p:pic>
      <p:pic>
        <p:nvPicPr>
          <p:cNvPr id="39" name="DNA repair">
            <a:extLst>
              <a:ext uri="{FF2B5EF4-FFF2-40B4-BE49-F238E27FC236}">
                <a16:creationId xmlns:a16="http://schemas.microsoft.com/office/drawing/2014/main" id="{6F7CC84D-80A2-468F-B5AE-BF7CD7FD0E98}"/>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5877130" y="5000278"/>
            <a:ext cx="950978" cy="669037"/>
          </a:xfrm>
          <a:prstGeom prst="rect">
            <a:avLst/>
          </a:prstGeom>
        </p:spPr>
      </p:pic>
      <p:pic>
        <p:nvPicPr>
          <p:cNvPr id="40" name="Cell cycle arrest">
            <a:extLst>
              <a:ext uri="{FF2B5EF4-FFF2-40B4-BE49-F238E27FC236}">
                <a16:creationId xmlns:a16="http://schemas.microsoft.com/office/drawing/2014/main" id="{739E7E0D-6C7B-403F-B064-ECC9FDBE6D50}"/>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6985092" y="5006129"/>
            <a:ext cx="1112522" cy="906782"/>
          </a:xfrm>
          <a:prstGeom prst="rect">
            <a:avLst/>
          </a:prstGeom>
        </p:spPr>
      </p:pic>
      <p:sp>
        <p:nvSpPr>
          <p:cNvPr id="5" name="Title 4">
            <a:extLst>
              <a:ext uri="{FF2B5EF4-FFF2-40B4-BE49-F238E27FC236}">
                <a16:creationId xmlns:a16="http://schemas.microsoft.com/office/drawing/2014/main" id="{BA9E36E9-0ED1-4E12-78F9-491B19FD689D}"/>
              </a:ext>
            </a:extLst>
          </p:cNvPr>
          <p:cNvSpPr>
            <a:spLocks noGrp="1"/>
          </p:cNvSpPr>
          <p:nvPr>
            <p:ph type="title"/>
          </p:nvPr>
        </p:nvSpPr>
        <p:spPr>
          <a:xfrm>
            <a:off x="31890" y="69195"/>
            <a:ext cx="12192000" cy="620252"/>
          </a:xfrm>
        </p:spPr>
        <p:txBody>
          <a:bodyPr>
            <a:normAutofit/>
          </a:bodyPr>
          <a:lstStyle/>
          <a:p>
            <a:pPr algn="ctr"/>
            <a:r>
              <a:rPr lang="en-US" sz="2800" b="1" dirty="0">
                <a:solidFill>
                  <a:srgbClr val="7030A0"/>
                </a:solidFill>
                <a:latin typeface="Arial" panose="020B0604020202020204" pitchFamily="34" charset="0"/>
                <a:cs typeface="Arial" panose="020B0604020202020204" pitchFamily="34" charset="0"/>
              </a:rPr>
              <a:t>Exacerbating replication stress is a therapeutic opportunity</a:t>
            </a:r>
            <a:endParaRPr lang="en-US" sz="2800" dirty="0"/>
          </a:p>
        </p:txBody>
      </p:sp>
      <p:grpSp>
        <p:nvGrpSpPr>
          <p:cNvPr id="7" name="Group 6">
            <a:extLst>
              <a:ext uri="{FF2B5EF4-FFF2-40B4-BE49-F238E27FC236}">
                <a16:creationId xmlns:a16="http://schemas.microsoft.com/office/drawing/2014/main" id="{6DD4EEE5-E938-0674-BA92-8DE0D635FFE1}"/>
              </a:ext>
            </a:extLst>
          </p:cNvPr>
          <p:cNvGrpSpPr/>
          <p:nvPr/>
        </p:nvGrpSpPr>
        <p:grpSpPr>
          <a:xfrm>
            <a:off x="8430809" y="3293790"/>
            <a:ext cx="2826606" cy="2814283"/>
            <a:chOff x="8720265" y="4002993"/>
            <a:chExt cx="2826606" cy="2356723"/>
          </a:xfrm>
        </p:grpSpPr>
        <p:sp>
          <p:nvSpPr>
            <p:cNvPr id="9" name="TextBox 73">
              <a:extLst>
                <a:ext uri="{FF2B5EF4-FFF2-40B4-BE49-F238E27FC236}">
                  <a16:creationId xmlns:a16="http://schemas.microsoft.com/office/drawing/2014/main" id="{CDE7C816-3C64-6A51-9588-10D22BA3112A}"/>
                </a:ext>
              </a:extLst>
            </p:cNvPr>
            <p:cNvSpPr txBox="1">
              <a:spLocks noChangeAspect="1" noChangeArrowheads="1"/>
            </p:cNvSpPr>
            <p:nvPr/>
          </p:nvSpPr>
          <p:spPr bwMode="auto">
            <a:xfrm>
              <a:off x="9042704" y="4693367"/>
              <a:ext cx="2504167"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2246772" eaLnBrk="1" hangingPunct="1"/>
              <a:r>
                <a:rPr lang="en-US" sz="1800" b="1" u="sng" dirty="0">
                  <a:solidFill>
                    <a:schemeClr val="accent3">
                      <a:lumMod val="50000"/>
                    </a:schemeClr>
                  </a:solidFill>
                  <a:latin typeface="Glacial Indifference" pitchFamily="50" charset="0"/>
                  <a:cs typeface="Arial" charset="0"/>
                </a:rPr>
                <a:t>Therapeutic opportunities:</a:t>
              </a:r>
              <a:r>
                <a:rPr lang="en-US" sz="1800" b="1" dirty="0">
                  <a:solidFill>
                    <a:schemeClr val="accent3">
                      <a:lumMod val="50000"/>
                    </a:schemeClr>
                  </a:solidFill>
                  <a:latin typeface="Glacial Indifference" pitchFamily="50" charset="0"/>
                  <a:cs typeface="Arial" charset="0"/>
                  <a:sym typeface="Wingdings" pitchFamily="2" charset="2"/>
                </a:rPr>
                <a:t> </a:t>
              </a:r>
              <a:r>
                <a:rPr lang="en-US" sz="1800" dirty="0">
                  <a:solidFill>
                    <a:schemeClr val="accent3">
                      <a:lumMod val="50000"/>
                    </a:schemeClr>
                  </a:solidFill>
                  <a:latin typeface="Glacial Indifference" pitchFamily="50" charset="0"/>
                  <a:cs typeface="Arial" charset="0"/>
                </a:rPr>
                <a:t>Exacerbate replication stress of cancer cells.</a:t>
              </a:r>
            </a:p>
            <a:p>
              <a:pPr algn="ctr" defTabSz="2246772" eaLnBrk="1" hangingPunct="1"/>
              <a:r>
                <a:rPr lang="en-US" sz="1800" dirty="0">
                  <a:solidFill>
                    <a:schemeClr val="accent3">
                      <a:lumMod val="50000"/>
                    </a:schemeClr>
                  </a:solidFill>
                  <a:latin typeface="Glacial Indifference" pitchFamily="50" charset="0"/>
                  <a:cs typeface="Arial" charset="0"/>
                </a:rPr>
                <a:t>(</a:t>
              </a:r>
              <a:r>
                <a:rPr lang="en-US" sz="1800" dirty="0" err="1">
                  <a:solidFill>
                    <a:schemeClr val="accent3">
                      <a:lumMod val="50000"/>
                    </a:schemeClr>
                  </a:solidFill>
                  <a:latin typeface="Glacial Indifference" pitchFamily="50" charset="0"/>
                  <a:cs typeface="Arial" charset="0"/>
                </a:rPr>
                <a:t>ATRi</a:t>
              </a:r>
              <a:r>
                <a:rPr lang="en-US" sz="1800" dirty="0">
                  <a:solidFill>
                    <a:schemeClr val="accent3">
                      <a:lumMod val="50000"/>
                    </a:schemeClr>
                  </a:solidFill>
                  <a:latin typeface="Glacial Indifference" pitchFamily="50" charset="0"/>
                  <a:cs typeface="Arial" charset="0"/>
                </a:rPr>
                <a:t>, CHK1i, WEE1i)</a:t>
              </a:r>
            </a:p>
          </p:txBody>
        </p:sp>
        <p:sp>
          <p:nvSpPr>
            <p:cNvPr id="11" name="Right Bracket 10">
              <a:extLst>
                <a:ext uri="{FF2B5EF4-FFF2-40B4-BE49-F238E27FC236}">
                  <a16:creationId xmlns:a16="http://schemas.microsoft.com/office/drawing/2014/main" id="{8D2F0DDD-B6B9-3998-56E8-FB584A6E4B45}"/>
                </a:ext>
              </a:extLst>
            </p:cNvPr>
            <p:cNvSpPr/>
            <p:nvPr/>
          </p:nvSpPr>
          <p:spPr>
            <a:xfrm>
              <a:off x="8720265" y="4002993"/>
              <a:ext cx="170788" cy="2356723"/>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13" name="TextBox 12">
            <a:extLst>
              <a:ext uri="{FF2B5EF4-FFF2-40B4-BE49-F238E27FC236}">
                <a16:creationId xmlns:a16="http://schemas.microsoft.com/office/drawing/2014/main" id="{AB10D6EA-F37C-1454-864F-12D386003963}"/>
              </a:ext>
            </a:extLst>
          </p:cNvPr>
          <p:cNvSpPr txBox="1"/>
          <p:nvPr/>
        </p:nvSpPr>
        <p:spPr>
          <a:xfrm>
            <a:off x="42203" y="6419473"/>
            <a:ext cx="328993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ATR= Ataxia telangiectasia and Rad3-related</a:t>
            </a:r>
          </a:p>
        </p:txBody>
      </p:sp>
      <p:sp>
        <p:nvSpPr>
          <p:cNvPr id="15" name="TextBox 14">
            <a:extLst>
              <a:ext uri="{FF2B5EF4-FFF2-40B4-BE49-F238E27FC236}">
                <a16:creationId xmlns:a16="http://schemas.microsoft.com/office/drawing/2014/main" id="{D45F09B7-83BE-2F46-D8B2-2025461F471C}"/>
              </a:ext>
            </a:extLst>
          </p:cNvPr>
          <p:cNvSpPr txBox="1"/>
          <p:nvPr/>
        </p:nvSpPr>
        <p:spPr>
          <a:xfrm>
            <a:off x="4003833" y="6433183"/>
            <a:ext cx="516297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ATM= Ataxia-telangiectasia mutated</a:t>
            </a:r>
          </a:p>
        </p:txBody>
      </p:sp>
    </p:spTree>
    <p:extLst>
      <p:ext uri="{BB962C8B-B14F-4D97-AF65-F5344CB8AC3E}">
        <p14:creationId xmlns:p14="http://schemas.microsoft.com/office/powerpoint/2010/main" val="6045546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10" presetClass="exit" presetSubtype="0" fill="hold" nodeType="withEffect">
                                  <p:stCondLst>
                                    <p:cond delay="0"/>
                                  </p:stCondLst>
                                  <p:childTnLst>
                                    <p:animEffect transition="out" filter="fade">
                                      <p:cBhvr>
                                        <p:cTn id="9" dur="600"/>
                                        <p:tgtEl>
                                          <p:spTgt spid="29"/>
                                        </p:tgtEl>
                                      </p:cBhvr>
                                    </p:animEffect>
                                    <p:set>
                                      <p:cBhvr>
                                        <p:cTn id="10" dur="1" fill="hold">
                                          <p:stCondLst>
                                            <p:cond delay="599"/>
                                          </p:stCondLst>
                                        </p:cTn>
                                        <p:tgtEl>
                                          <p:spTgt spid="29"/>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0"/>
                            </p:stCondLst>
                            <p:childTnLst>
                              <p:par>
                                <p:cTn id="48" presetID="10" presetClass="entr" presetSubtype="0" fill="hold"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250"/>
                                        <p:tgtEl>
                                          <p:spTgt spid="40"/>
                                        </p:tgtEl>
                                      </p:cBhvr>
                                    </p:animEffect>
                                  </p:childTnLst>
                                </p:cTn>
                              </p:par>
                            </p:childTnLst>
                          </p:cTn>
                        </p:par>
                        <p:par>
                          <p:cTn id="51" fill="hold">
                            <p:stCondLst>
                              <p:cond delay="250"/>
                            </p:stCondLst>
                            <p:childTnLst>
                              <p:par>
                                <p:cTn id="52" presetID="10" presetClass="entr" presetSubtype="0"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250"/>
                                        <p:tgtEl>
                                          <p:spTgt spid="39"/>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250"/>
                                        <p:tgtEl>
                                          <p:spTgt spid="38"/>
                                        </p:tgtEl>
                                      </p:cBhvr>
                                    </p:animEffect>
                                  </p:childTnLst>
                                </p:cTn>
                              </p:par>
                            </p:childTnLst>
                          </p:cTn>
                        </p:par>
                        <p:par>
                          <p:cTn id="59" fill="hold">
                            <p:stCondLst>
                              <p:cond delay="750"/>
                            </p:stCondLst>
                            <p:childTnLst>
                              <p:par>
                                <p:cTn id="60" presetID="10" presetClass="entr" presetSubtype="0"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250"/>
                                        <p:tgtEl>
                                          <p:spTgt spid="37"/>
                                        </p:tgtEl>
                                      </p:cBhvr>
                                    </p:animEffect>
                                  </p:child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Fork">
            <a:extLst>
              <a:ext uri="{FF2B5EF4-FFF2-40B4-BE49-F238E27FC236}">
                <a16:creationId xmlns:a16="http://schemas.microsoft.com/office/drawing/2014/main" id="{A023FB0F-2B35-4368-BC2E-8F9F5C378C88}"/>
              </a:ext>
            </a:extLst>
          </p:cNvPr>
          <p:cNvPicPr>
            <a:picLocks noChangeAspect="1"/>
          </p:cNvPicPr>
          <p:nvPr/>
        </p:nvPicPr>
        <p:blipFill>
          <a:blip r:embed="rId3" r:link="rId4" cstate="email">
            <a:extLst>
              <a:ext uri="{28A0092B-C50C-407E-A947-70E740481C1C}">
                <a14:useLocalDpi xmlns:a14="http://schemas.microsoft.com/office/drawing/2010/main"/>
              </a:ext>
            </a:extLst>
          </a:blip>
          <a:srcRect/>
          <a:stretch>
            <a:fillRect/>
          </a:stretch>
        </p:blipFill>
        <p:spPr>
          <a:xfrm>
            <a:off x="3364376" y="2087736"/>
            <a:ext cx="5463249" cy="4509243"/>
          </a:xfrm>
          <a:prstGeom prst="rect">
            <a:avLst/>
          </a:prstGeom>
        </p:spPr>
      </p:pic>
      <p:sp>
        <p:nvSpPr>
          <p:cNvPr id="22" name="Replication Stress">
            <a:extLst>
              <a:ext uri="{FF2B5EF4-FFF2-40B4-BE49-F238E27FC236}">
                <a16:creationId xmlns:a16="http://schemas.microsoft.com/office/drawing/2014/main" id="{3665CE55-68EA-4BF8-A196-843C72EA61AA}"/>
              </a:ext>
            </a:extLst>
          </p:cNvPr>
          <p:cNvSpPr txBox="1">
            <a:spLocks noChangeAspect="1" noChangeArrowheads="1"/>
          </p:cNvSpPr>
          <p:nvPr/>
        </p:nvSpPr>
        <p:spPr bwMode="auto">
          <a:xfrm>
            <a:off x="1524397" y="1482336"/>
            <a:ext cx="914320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4788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2796C"/>
                </a:solidFill>
                <a:effectLst/>
                <a:uLnTx/>
                <a:uFillTx/>
                <a:latin typeface="Glacial Indifference" pitchFamily="50" charset="0"/>
                <a:ea typeface="ＭＳ Ｐゴシック" charset="0"/>
                <a:cs typeface="Arial" charset="0"/>
              </a:rPr>
              <a:t>Fork Protection Complex (FPC)</a:t>
            </a:r>
            <a:r>
              <a:rPr kumimoji="0" lang="en-US" sz="1600" b="0" i="0" u="none" strike="noStrike" kern="1200" cap="none" spc="0" normalizeH="0" baseline="0" noProof="0" dirty="0">
                <a:ln>
                  <a:noFill/>
                </a:ln>
                <a:solidFill>
                  <a:srgbClr val="E2796C"/>
                </a:solidFill>
                <a:effectLst/>
                <a:uLnTx/>
                <a:uFillTx/>
                <a:latin typeface="Glacial Indifference" pitchFamily="50" charset="0"/>
                <a:ea typeface="ＭＳ Ｐゴシック" charset="0"/>
                <a:cs typeface="Arial" charset="0"/>
              </a:rPr>
              <a:t>: tethers replisome components together</a:t>
            </a:r>
          </a:p>
        </p:txBody>
      </p:sp>
      <p:pic>
        <p:nvPicPr>
          <p:cNvPr id="23" name="Graphic 22">
            <a:extLst>
              <a:ext uri="{FF2B5EF4-FFF2-40B4-BE49-F238E27FC236}">
                <a16:creationId xmlns:a16="http://schemas.microsoft.com/office/drawing/2014/main" id="{647318A5-5C35-4A87-B425-B42AD99FC1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0128" y="3458716"/>
            <a:ext cx="877543" cy="537848"/>
          </a:xfrm>
          <a:prstGeom prst="rect">
            <a:avLst/>
          </a:prstGeom>
        </p:spPr>
      </p:pic>
      <p:sp>
        <p:nvSpPr>
          <p:cNvPr id="16" name="Title 4">
            <a:extLst>
              <a:ext uri="{FF2B5EF4-FFF2-40B4-BE49-F238E27FC236}">
                <a16:creationId xmlns:a16="http://schemas.microsoft.com/office/drawing/2014/main" id="{4D0E3E07-DD56-9EC7-C201-04F6E8EBD4BF}"/>
              </a:ext>
            </a:extLst>
          </p:cNvPr>
          <p:cNvSpPr>
            <a:spLocks noGrp="1"/>
          </p:cNvSpPr>
          <p:nvPr>
            <p:ph type="title"/>
          </p:nvPr>
        </p:nvSpPr>
        <p:spPr>
          <a:xfrm>
            <a:off x="838200" y="20911"/>
            <a:ext cx="10515600" cy="544512"/>
          </a:xfrm>
        </p:spPr>
        <p:txBody>
          <a:bodyPr>
            <a:normAutofit/>
          </a:bodyPr>
          <a:lstStyle/>
          <a:p>
            <a:pPr algn="ctr"/>
            <a:r>
              <a:rPr lang="en-US" sz="2800" b="1" dirty="0">
                <a:solidFill>
                  <a:srgbClr val="7030A0"/>
                </a:solidFill>
                <a:latin typeface="Arial" panose="020B0604020202020204" pitchFamily="34" charset="0"/>
                <a:cs typeface="Arial" panose="020B0604020202020204" pitchFamily="34" charset="0"/>
              </a:rPr>
              <a:t>Fork Protection Complex</a:t>
            </a:r>
            <a:endParaRPr lang="en-US" sz="2800" dirty="0"/>
          </a:p>
        </p:txBody>
      </p:sp>
      <p:sp>
        <p:nvSpPr>
          <p:cNvPr id="17" name="Rectangle 16">
            <a:extLst>
              <a:ext uri="{FF2B5EF4-FFF2-40B4-BE49-F238E27FC236}">
                <a16:creationId xmlns:a16="http://schemas.microsoft.com/office/drawing/2014/main" id="{1CBE04C1-497B-D6DC-500C-CE5B20F5A51B}"/>
              </a:ext>
            </a:extLst>
          </p:cNvPr>
          <p:cNvSpPr/>
          <p:nvPr/>
        </p:nvSpPr>
        <p:spPr>
          <a:xfrm>
            <a:off x="0" y="6553578"/>
            <a:ext cx="3478924" cy="307777"/>
          </a:xfrm>
          <a:prstGeom prst="rect">
            <a:avLst/>
          </a:prstGeom>
          <a:noFill/>
          <a:ln>
            <a:noFill/>
          </a:ln>
        </p:spPr>
        <p:txBody>
          <a:bodyPr wrap="square">
            <a:spAutoFit/>
          </a:bodyPr>
          <a:lstStyle/>
          <a:p>
            <a:r>
              <a:rPr lang="en-US" sz="1400" i="1" dirty="0" err="1">
                <a:latin typeface="Arial" panose="020B0604020202020204" pitchFamily="34" charset="0"/>
                <a:ea typeface="ＭＳ Ｐゴシック" charset="0"/>
                <a:cs typeface="Arial" panose="020B0604020202020204" pitchFamily="34" charset="0"/>
              </a:rPr>
              <a:t>Rageul</a:t>
            </a:r>
            <a:r>
              <a:rPr lang="en-US" sz="1400" i="1" dirty="0">
                <a:latin typeface="Arial" panose="020B0604020202020204" pitchFamily="34" charset="0"/>
                <a:ea typeface="ＭＳ Ｐゴシック" charset="0"/>
                <a:cs typeface="Arial" panose="020B0604020202020204" pitchFamily="34" charset="0"/>
              </a:rPr>
              <a:t>, Park et al, Nature Comm. 2020</a:t>
            </a:r>
          </a:p>
        </p:txBody>
      </p:sp>
    </p:spTree>
    <p:extLst>
      <p:ext uri="{BB962C8B-B14F-4D97-AF65-F5344CB8AC3E}">
        <p14:creationId xmlns:p14="http://schemas.microsoft.com/office/powerpoint/2010/main" val="33376890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57348-A265-4A29-59C4-DE95CCB554F7}"/>
              </a:ext>
            </a:extLst>
          </p:cNvPr>
          <p:cNvSpPr>
            <a:spLocks noGrp="1"/>
          </p:cNvSpPr>
          <p:nvPr>
            <p:ph type="title"/>
          </p:nvPr>
        </p:nvSpPr>
        <p:spPr>
          <a:xfrm>
            <a:off x="415600" y="0"/>
            <a:ext cx="11360800" cy="763600"/>
          </a:xfrm>
        </p:spPr>
        <p:txBody>
          <a:bodyPr>
            <a:normAutofit/>
          </a:bodyPr>
          <a:lstStyle/>
          <a:p>
            <a:pPr algn="ctr"/>
            <a:r>
              <a:rPr lang="en-US" sz="2800" b="1" dirty="0">
                <a:solidFill>
                  <a:srgbClr val="7030A0"/>
                </a:solidFill>
                <a:latin typeface="Arial" panose="020B0604020202020204" pitchFamily="34" charset="0"/>
                <a:cs typeface="Arial" panose="020B0604020202020204" pitchFamily="34" charset="0"/>
              </a:rPr>
              <a:t>Gap in Knowledge</a:t>
            </a:r>
            <a:endParaRPr lang="en-US" sz="2800" b="1" dirty="0">
              <a:solidFill>
                <a:srgbClr val="7030A0"/>
              </a:solidFill>
            </a:endParaRPr>
          </a:p>
        </p:txBody>
      </p:sp>
      <p:sp>
        <p:nvSpPr>
          <p:cNvPr id="5" name="Oval 4">
            <a:extLst>
              <a:ext uri="{FF2B5EF4-FFF2-40B4-BE49-F238E27FC236}">
                <a16:creationId xmlns:a16="http://schemas.microsoft.com/office/drawing/2014/main" id="{13FB74E1-BD3D-F37F-77AC-1E987AAC8DB3}"/>
              </a:ext>
            </a:extLst>
          </p:cNvPr>
          <p:cNvSpPr/>
          <p:nvPr/>
        </p:nvSpPr>
        <p:spPr>
          <a:xfrm>
            <a:off x="5265696" y="2787778"/>
            <a:ext cx="1128551" cy="912248"/>
          </a:xfrm>
          <a:prstGeom prst="ellipse">
            <a:avLst/>
          </a:prstGeom>
          <a:solidFill>
            <a:srgbClr val="D7E039"/>
          </a:solidFill>
          <a:ln>
            <a:solidFill>
              <a:srgbClr val="6E954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ysClr val="windowText" lastClr="000000"/>
                </a:solidFill>
                <a:latin typeface="Arial" panose="020B0604020202020204" pitchFamily="34" charset="0"/>
                <a:cs typeface="Arial" panose="020B0604020202020204" pitchFamily="34" charset="0"/>
              </a:rPr>
              <a:t>TIM</a:t>
            </a:r>
          </a:p>
        </p:txBody>
      </p:sp>
      <p:pic>
        <p:nvPicPr>
          <p:cNvPr id="12" name="Picture 2" descr="Figure 1">
            <a:extLst>
              <a:ext uri="{FF2B5EF4-FFF2-40B4-BE49-F238E27FC236}">
                <a16:creationId xmlns:a16="http://schemas.microsoft.com/office/drawing/2014/main" id="{DA8DF269-EEE2-D93A-7DFC-5A1C3ADB91D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43387" y="2770448"/>
            <a:ext cx="1409969" cy="10028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C0F38E0-B44E-D10F-F8F0-B14C36D429C0}"/>
              </a:ext>
            </a:extLst>
          </p:cNvPr>
          <p:cNvSpPr txBox="1"/>
          <p:nvPr/>
        </p:nvSpPr>
        <p:spPr>
          <a:xfrm>
            <a:off x="6902678" y="3954343"/>
            <a:ext cx="1025477" cy="51668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Fork Stalling</a:t>
            </a:r>
          </a:p>
        </p:txBody>
      </p:sp>
      <p:cxnSp>
        <p:nvCxnSpPr>
          <p:cNvPr id="14" name="Straight Arrow Connector 13">
            <a:extLst>
              <a:ext uri="{FF2B5EF4-FFF2-40B4-BE49-F238E27FC236}">
                <a16:creationId xmlns:a16="http://schemas.microsoft.com/office/drawing/2014/main" id="{B047EFAD-9D79-C5F8-9901-34E61F5F59FB}"/>
              </a:ext>
            </a:extLst>
          </p:cNvPr>
          <p:cNvCxnSpPr>
            <a:cxnSpLocks/>
          </p:cNvCxnSpPr>
          <p:nvPr/>
        </p:nvCxnSpPr>
        <p:spPr>
          <a:xfrm flipV="1">
            <a:off x="7920723" y="2390620"/>
            <a:ext cx="717524" cy="397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CA02195-23E9-F0D3-7AA4-C194898BF04C}"/>
              </a:ext>
            </a:extLst>
          </p:cNvPr>
          <p:cNvCxnSpPr>
            <a:cxnSpLocks/>
          </p:cNvCxnSpPr>
          <p:nvPr/>
        </p:nvCxnSpPr>
        <p:spPr>
          <a:xfrm>
            <a:off x="7990011" y="3686121"/>
            <a:ext cx="648236" cy="4093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4483215B-BCEF-D35A-634E-94DB0B12D30C}"/>
              </a:ext>
            </a:extLst>
          </p:cNvPr>
          <p:cNvGrpSpPr/>
          <p:nvPr/>
        </p:nvGrpSpPr>
        <p:grpSpPr>
          <a:xfrm>
            <a:off x="7852286" y="1650376"/>
            <a:ext cx="3978867" cy="1027868"/>
            <a:chOff x="7852286" y="1955176"/>
            <a:chExt cx="3978867" cy="1027868"/>
          </a:xfrm>
        </p:grpSpPr>
        <p:pic>
          <p:nvPicPr>
            <p:cNvPr id="58" name="Picture 2" descr="Figure 1">
              <a:extLst>
                <a:ext uri="{FF2B5EF4-FFF2-40B4-BE49-F238E27FC236}">
                  <a16:creationId xmlns:a16="http://schemas.microsoft.com/office/drawing/2014/main" id="{9163AFEE-52B1-1E5F-651D-CFB324EF4A2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445974" y="1955176"/>
              <a:ext cx="1385179" cy="102786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blue circle with black text&#10;&#10;Description automatically generated with low confidence">
              <a:extLst>
                <a:ext uri="{FF2B5EF4-FFF2-40B4-BE49-F238E27FC236}">
                  <a16:creationId xmlns:a16="http://schemas.microsoft.com/office/drawing/2014/main" id="{84F74607-D351-1771-6501-2C74C42058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11857" y="2166359"/>
              <a:ext cx="273049" cy="243794"/>
            </a:xfrm>
            <a:prstGeom prst="rect">
              <a:avLst/>
            </a:prstGeom>
          </p:spPr>
        </p:pic>
        <p:grpSp>
          <p:nvGrpSpPr>
            <p:cNvPr id="42" name="Group 41">
              <a:extLst>
                <a:ext uri="{FF2B5EF4-FFF2-40B4-BE49-F238E27FC236}">
                  <a16:creationId xmlns:a16="http://schemas.microsoft.com/office/drawing/2014/main" id="{F1FC609F-9C99-FC67-C900-706C2CC12166}"/>
                </a:ext>
              </a:extLst>
            </p:cNvPr>
            <p:cNvGrpSpPr/>
            <p:nvPr/>
          </p:nvGrpSpPr>
          <p:grpSpPr>
            <a:xfrm>
              <a:off x="8698703" y="2304991"/>
              <a:ext cx="897366" cy="646211"/>
              <a:chOff x="9084979" y="2152345"/>
              <a:chExt cx="652394" cy="555172"/>
            </a:xfrm>
          </p:grpSpPr>
          <p:grpSp>
            <p:nvGrpSpPr>
              <p:cNvPr id="19" name="Group 18">
                <a:extLst>
                  <a:ext uri="{FF2B5EF4-FFF2-40B4-BE49-F238E27FC236}">
                    <a16:creationId xmlns:a16="http://schemas.microsoft.com/office/drawing/2014/main" id="{50002805-84BE-8234-205C-0F52DD2BCCFF}"/>
                  </a:ext>
                </a:extLst>
              </p:cNvPr>
              <p:cNvGrpSpPr/>
              <p:nvPr/>
            </p:nvGrpSpPr>
            <p:grpSpPr>
              <a:xfrm>
                <a:off x="9084979" y="2152345"/>
                <a:ext cx="489858" cy="555172"/>
                <a:chOff x="9318173" y="2155371"/>
                <a:chExt cx="489858" cy="555172"/>
              </a:xfrm>
            </p:grpSpPr>
            <p:sp>
              <p:nvSpPr>
                <p:cNvPr id="17" name="Oval 16">
                  <a:extLst>
                    <a:ext uri="{FF2B5EF4-FFF2-40B4-BE49-F238E27FC236}">
                      <a16:creationId xmlns:a16="http://schemas.microsoft.com/office/drawing/2014/main" id="{B31C4A37-7779-0184-67A1-9EBFA82408FC}"/>
                    </a:ext>
                  </a:extLst>
                </p:cNvPr>
                <p:cNvSpPr/>
                <p:nvPr/>
              </p:nvSpPr>
              <p:spPr>
                <a:xfrm>
                  <a:off x="9318173" y="2155371"/>
                  <a:ext cx="489858" cy="55517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9BFD2350-0FA2-BEE3-AAA6-F28CADED90E1}"/>
                    </a:ext>
                  </a:extLst>
                </p:cNvPr>
                <p:cNvSpPr/>
                <p:nvPr/>
              </p:nvSpPr>
              <p:spPr>
                <a:xfrm>
                  <a:off x="9366422" y="2219498"/>
                  <a:ext cx="387179" cy="432262"/>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2914D438-0D94-567A-C327-69F25AD5D6F0}"/>
                  </a:ext>
                </a:extLst>
              </p:cNvPr>
              <p:cNvSpPr txBox="1"/>
              <p:nvPr/>
            </p:nvSpPr>
            <p:spPr>
              <a:xfrm>
                <a:off x="9133228" y="2322350"/>
                <a:ext cx="604145" cy="16821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PCNA</a:t>
                </a:r>
              </a:p>
            </p:txBody>
          </p:sp>
        </p:grpSp>
        <p:cxnSp>
          <p:nvCxnSpPr>
            <p:cNvPr id="27" name="Straight Arrow Connector 26">
              <a:extLst>
                <a:ext uri="{FF2B5EF4-FFF2-40B4-BE49-F238E27FC236}">
                  <a16:creationId xmlns:a16="http://schemas.microsoft.com/office/drawing/2014/main" id="{45234CAE-E00D-F601-F562-C1074201805A}"/>
                </a:ext>
              </a:extLst>
            </p:cNvPr>
            <p:cNvCxnSpPr>
              <a:cxnSpLocks/>
            </p:cNvCxnSpPr>
            <p:nvPr/>
          </p:nvCxnSpPr>
          <p:spPr>
            <a:xfrm>
              <a:off x="9450816" y="2502874"/>
              <a:ext cx="9902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3006A34D-77D3-FC7B-AFA7-FB2779F41BD9}"/>
                </a:ext>
              </a:extLst>
            </p:cNvPr>
            <p:cNvSpPr/>
            <p:nvPr/>
          </p:nvSpPr>
          <p:spPr>
            <a:xfrm rot="19895595">
              <a:off x="7852286" y="2665909"/>
              <a:ext cx="600970" cy="216396"/>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sz="1000" dirty="0">
                  <a:solidFill>
                    <a:sysClr val="windowText" lastClr="000000"/>
                  </a:solidFill>
                  <a:latin typeface="Arial" panose="020B0604020202020204" pitchFamily="34" charset="0"/>
                  <a:cs typeface="Arial" panose="020B0604020202020204" pitchFamily="34" charset="0"/>
                </a:rPr>
                <a:t>RAD18</a:t>
              </a: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14352E77-DC93-29DA-F2C1-71FA8430D005}"/>
                    </a:ext>
                  </a:extLst>
                </p:cNvPr>
                <p:cNvSpPr txBox="1"/>
                <p:nvPr/>
              </p:nvSpPr>
              <p:spPr>
                <a:xfrm>
                  <a:off x="9662435" y="2105716"/>
                  <a:ext cx="1433169"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Pol</a:t>
                  </a:r>
                  <a14:m>
                    <m:oMath xmlns:m="http://schemas.openxmlformats.org/officeDocument/2006/math">
                      <m:r>
                        <a:rPr lang="en-US" sz="1200" i="1" smtClean="0">
                          <a:latin typeface="Cambria Math" panose="02040503050406030204" pitchFamily="18" charset="0"/>
                          <a:ea typeface="Cambria Math" panose="02040503050406030204" pitchFamily="18" charset="0"/>
                          <a:cs typeface="Arial" panose="020B0604020202020204" pitchFamily="34" charset="0"/>
                        </a:rPr>
                        <m:t>𝜂</m:t>
                      </m:r>
                    </m:oMath>
                  </a14:m>
                  <a:endParaRPr lang="en-US" sz="1200" i="1" dirty="0">
                    <a:latin typeface="Arial" panose="020B0604020202020204" pitchFamily="34" charset="0"/>
                    <a:ea typeface="Cambria Math" panose="02040503050406030204" pitchFamily="18" charset="0"/>
                    <a:cs typeface="Arial" panose="020B0604020202020204" pitchFamily="34" charset="0"/>
                  </a:endParaRPr>
                </a:p>
                <a:p>
                  <a:r>
                    <a:rPr lang="en-US" sz="1200" dirty="0">
                      <a:latin typeface="Arial" panose="020B0604020202020204" pitchFamily="34" charset="0"/>
                      <a:ea typeface="Cambria Math" panose="02040503050406030204" pitchFamily="18" charset="0"/>
                      <a:cs typeface="Arial" panose="020B0604020202020204" pitchFamily="34" charset="0"/>
                    </a:rPr>
                    <a:t>Pol </a:t>
                  </a:r>
                  <a14:m>
                    <m:oMath xmlns:m="http://schemas.openxmlformats.org/officeDocument/2006/math">
                      <m:r>
                        <a:rPr lang="en-US" sz="1200" i="1" smtClean="0">
                          <a:latin typeface="Cambria Math" panose="02040503050406030204" pitchFamily="18" charset="0"/>
                          <a:ea typeface="Cambria Math" panose="02040503050406030204" pitchFamily="18" charset="0"/>
                          <a:cs typeface="Arial" panose="020B0604020202020204" pitchFamily="34" charset="0"/>
                        </a:rPr>
                        <m:t>𝜅</m:t>
                      </m:r>
                    </m:oMath>
                  </a14:m>
                  <a:endParaRPr lang="en-US" sz="1200" dirty="0">
                    <a:latin typeface="Arial" panose="020B0604020202020204" pitchFamily="34" charset="0"/>
                    <a:ea typeface="Cambria Math" panose="02040503050406030204" pitchFamily="18" charset="0"/>
                    <a:cs typeface="Arial" panose="020B0604020202020204" pitchFamily="34" charset="0"/>
                  </a:endParaRPr>
                </a:p>
                <a:p>
                  <a:r>
                    <a:rPr lang="en-US" sz="1200" dirty="0">
                      <a:latin typeface="Arial" panose="020B0604020202020204" pitchFamily="34" charset="0"/>
                      <a:cs typeface="Arial" panose="020B0604020202020204" pitchFamily="34" charset="0"/>
                    </a:rPr>
                    <a:t>Rev1</a:t>
                  </a:r>
                </a:p>
              </p:txBody>
            </p:sp>
          </mc:Choice>
          <mc:Fallback xmlns="">
            <p:sp>
              <p:nvSpPr>
                <p:cNvPr id="65" name="TextBox 64">
                  <a:extLst>
                    <a:ext uri="{FF2B5EF4-FFF2-40B4-BE49-F238E27FC236}">
                      <a16:creationId xmlns:a16="http://schemas.microsoft.com/office/drawing/2014/main" id="{14352E77-DC93-29DA-F2C1-71FA8430D005}"/>
                    </a:ext>
                  </a:extLst>
                </p:cNvPr>
                <p:cNvSpPr txBox="1">
                  <a:spLocks noRot="1" noChangeAspect="1" noMove="1" noResize="1" noEditPoints="1" noAdjustHandles="1" noChangeArrowheads="1" noChangeShapeType="1" noTextEdit="1"/>
                </p:cNvSpPr>
                <p:nvPr/>
              </p:nvSpPr>
              <p:spPr>
                <a:xfrm>
                  <a:off x="9662435" y="2105716"/>
                  <a:ext cx="1433169" cy="646331"/>
                </a:xfrm>
                <a:prstGeom prst="rect">
                  <a:avLst/>
                </a:prstGeom>
                <a:blipFill>
                  <a:blip r:embed="rId6"/>
                  <a:stretch>
                    <a:fillRect t="-943" b="-5660"/>
                  </a:stretch>
                </a:blipFill>
              </p:spPr>
              <p:txBody>
                <a:bodyPr/>
                <a:lstStyle/>
                <a:p>
                  <a:r>
                    <a:rPr lang="en-US">
                      <a:noFill/>
                    </a:rPr>
                    <a:t> </a:t>
                  </a:r>
                </a:p>
              </p:txBody>
            </p:sp>
          </mc:Fallback>
        </mc:AlternateContent>
      </p:grpSp>
      <p:sp>
        <p:nvSpPr>
          <p:cNvPr id="89" name="TextBox 88">
            <a:extLst>
              <a:ext uri="{FF2B5EF4-FFF2-40B4-BE49-F238E27FC236}">
                <a16:creationId xmlns:a16="http://schemas.microsoft.com/office/drawing/2014/main" id="{18E4D8F0-0BD4-BE37-1E07-BBDBC693A995}"/>
              </a:ext>
            </a:extLst>
          </p:cNvPr>
          <p:cNvSpPr txBox="1"/>
          <p:nvPr/>
        </p:nvSpPr>
        <p:spPr>
          <a:xfrm>
            <a:off x="10768869" y="4820398"/>
            <a:ext cx="150752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PRIMPOL</a:t>
            </a:r>
          </a:p>
        </p:txBody>
      </p:sp>
      <p:sp>
        <p:nvSpPr>
          <p:cNvPr id="94" name="TextBox 93">
            <a:extLst>
              <a:ext uri="{FF2B5EF4-FFF2-40B4-BE49-F238E27FC236}">
                <a16:creationId xmlns:a16="http://schemas.microsoft.com/office/drawing/2014/main" id="{AF094A6E-91AD-0A2E-6EC4-F53C76F0E617}"/>
              </a:ext>
            </a:extLst>
          </p:cNvPr>
          <p:cNvSpPr txBox="1"/>
          <p:nvPr/>
        </p:nvSpPr>
        <p:spPr>
          <a:xfrm rot="2034854">
            <a:off x="7937671" y="3594064"/>
            <a:ext cx="1522064"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Replisome uncoupling</a:t>
            </a:r>
          </a:p>
        </p:txBody>
      </p:sp>
      <p:grpSp>
        <p:nvGrpSpPr>
          <p:cNvPr id="112" name="Group 111">
            <a:extLst>
              <a:ext uri="{FF2B5EF4-FFF2-40B4-BE49-F238E27FC236}">
                <a16:creationId xmlns:a16="http://schemas.microsoft.com/office/drawing/2014/main" id="{34F6F3E5-7DEC-E317-B1A6-1BB8FBC2B158}"/>
              </a:ext>
            </a:extLst>
          </p:cNvPr>
          <p:cNvGrpSpPr/>
          <p:nvPr/>
        </p:nvGrpSpPr>
        <p:grpSpPr>
          <a:xfrm>
            <a:off x="8539125" y="3670644"/>
            <a:ext cx="3344093" cy="1303643"/>
            <a:chOff x="8539125" y="3975444"/>
            <a:chExt cx="3344093" cy="1303643"/>
          </a:xfrm>
        </p:grpSpPr>
        <p:pic>
          <p:nvPicPr>
            <p:cNvPr id="92" name="Picture 91" descr="Diagram&#10;&#10;Description automatically generated">
              <a:extLst>
                <a:ext uri="{FF2B5EF4-FFF2-40B4-BE49-F238E27FC236}">
                  <a16:creationId xmlns:a16="http://schemas.microsoft.com/office/drawing/2014/main" id="{9A61B0A1-AA98-AB30-7DFD-31EDB0BEFA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98040" y="3975444"/>
              <a:ext cx="1385178" cy="1193855"/>
            </a:xfrm>
            <a:prstGeom prst="rect">
              <a:avLst/>
            </a:prstGeom>
          </p:spPr>
        </p:pic>
        <p:sp>
          <p:nvSpPr>
            <p:cNvPr id="90" name="Oval 89">
              <a:extLst>
                <a:ext uri="{FF2B5EF4-FFF2-40B4-BE49-F238E27FC236}">
                  <a16:creationId xmlns:a16="http://schemas.microsoft.com/office/drawing/2014/main" id="{6BB79F79-4809-839B-E310-0D683383EC9A}"/>
                </a:ext>
              </a:extLst>
            </p:cNvPr>
            <p:cNvSpPr/>
            <p:nvPr/>
          </p:nvSpPr>
          <p:spPr>
            <a:xfrm>
              <a:off x="10705342" y="5213399"/>
              <a:ext cx="127055" cy="6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0" name="Group 99">
              <a:extLst>
                <a:ext uri="{FF2B5EF4-FFF2-40B4-BE49-F238E27FC236}">
                  <a16:creationId xmlns:a16="http://schemas.microsoft.com/office/drawing/2014/main" id="{FAD7C8F5-EF48-512A-9C6E-397C99E0A880}"/>
                </a:ext>
              </a:extLst>
            </p:cNvPr>
            <p:cNvGrpSpPr/>
            <p:nvPr/>
          </p:nvGrpSpPr>
          <p:grpSpPr>
            <a:xfrm>
              <a:off x="8539125" y="4308537"/>
              <a:ext cx="607724" cy="516684"/>
              <a:chOff x="8689908" y="4266361"/>
              <a:chExt cx="439034" cy="372331"/>
            </a:xfrm>
          </p:grpSpPr>
          <p:sp>
            <p:nvSpPr>
              <p:cNvPr id="95" name="Oval 94">
                <a:extLst>
                  <a:ext uri="{FF2B5EF4-FFF2-40B4-BE49-F238E27FC236}">
                    <a16:creationId xmlns:a16="http://schemas.microsoft.com/office/drawing/2014/main" id="{7CFE5DD1-D349-6ED7-3476-2E3A81844EFC}"/>
                  </a:ext>
                </a:extLst>
              </p:cNvPr>
              <p:cNvSpPr/>
              <p:nvPr/>
            </p:nvSpPr>
            <p:spPr>
              <a:xfrm>
                <a:off x="8689908" y="4343905"/>
                <a:ext cx="421949" cy="294787"/>
              </a:xfrm>
              <a:prstGeom prst="ellipse">
                <a:avLst/>
              </a:prstGeom>
              <a:solidFill>
                <a:srgbClr val="B0DBE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ysClr val="windowText" lastClr="000000"/>
                    </a:solidFill>
                    <a:latin typeface="Arial" panose="020B0604020202020204" pitchFamily="34" charset="0"/>
                    <a:cs typeface="Arial" panose="020B0604020202020204" pitchFamily="34" charset="0"/>
                  </a:rPr>
                  <a:t>ATR</a:t>
                </a:r>
              </a:p>
            </p:txBody>
          </p:sp>
          <p:sp>
            <p:nvSpPr>
              <p:cNvPr id="97" name="Oval 96">
                <a:extLst>
                  <a:ext uri="{FF2B5EF4-FFF2-40B4-BE49-F238E27FC236}">
                    <a16:creationId xmlns:a16="http://schemas.microsoft.com/office/drawing/2014/main" id="{4E91CD6D-AA32-1652-59E4-AF4B55A54117}"/>
                  </a:ext>
                </a:extLst>
              </p:cNvPr>
              <p:cNvSpPr/>
              <p:nvPr/>
            </p:nvSpPr>
            <p:spPr>
              <a:xfrm>
                <a:off x="8968361" y="4266361"/>
                <a:ext cx="160581" cy="155087"/>
              </a:xfrm>
              <a:prstGeom prst="ellipse">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P</a:t>
                </a:r>
              </a:p>
            </p:txBody>
          </p:sp>
        </p:grpSp>
        <p:grpSp>
          <p:nvGrpSpPr>
            <p:cNvPr id="101" name="Group 100">
              <a:extLst>
                <a:ext uri="{FF2B5EF4-FFF2-40B4-BE49-F238E27FC236}">
                  <a16:creationId xmlns:a16="http://schemas.microsoft.com/office/drawing/2014/main" id="{8C59F444-C8FC-1AA7-FFBF-0E0DD272B2BD}"/>
                </a:ext>
              </a:extLst>
            </p:cNvPr>
            <p:cNvGrpSpPr/>
            <p:nvPr/>
          </p:nvGrpSpPr>
          <p:grpSpPr>
            <a:xfrm>
              <a:off x="9506992" y="4321641"/>
              <a:ext cx="533932" cy="516684"/>
              <a:chOff x="8689908" y="4266361"/>
              <a:chExt cx="533932" cy="516684"/>
            </a:xfrm>
          </p:grpSpPr>
          <p:sp>
            <p:nvSpPr>
              <p:cNvPr id="102" name="Oval 101">
                <a:extLst>
                  <a:ext uri="{FF2B5EF4-FFF2-40B4-BE49-F238E27FC236}">
                    <a16:creationId xmlns:a16="http://schemas.microsoft.com/office/drawing/2014/main" id="{194F5ED1-4BD9-0C49-64D3-C23902AFA6C7}"/>
                  </a:ext>
                </a:extLst>
              </p:cNvPr>
              <p:cNvSpPr/>
              <p:nvPr/>
            </p:nvSpPr>
            <p:spPr>
              <a:xfrm>
                <a:off x="8689908" y="4343905"/>
                <a:ext cx="533932" cy="439140"/>
              </a:xfrm>
              <a:prstGeom prst="ellipse">
                <a:avLst/>
              </a:prstGeom>
              <a:solidFill>
                <a:srgbClr val="B0DBE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ysClr val="windowText" lastClr="000000"/>
                    </a:solidFill>
                    <a:latin typeface="Arial" panose="020B0604020202020204" pitchFamily="34" charset="0"/>
                    <a:cs typeface="Arial" panose="020B0604020202020204" pitchFamily="34" charset="0"/>
                  </a:rPr>
                  <a:t>CHK1</a:t>
                </a:r>
              </a:p>
            </p:txBody>
          </p:sp>
          <p:sp>
            <p:nvSpPr>
              <p:cNvPr id="103" name="Oval 102">
                <a:extLst>
                  <a:ext uri="{FF2B5EF4-FFF2-40B4-BE49-F238E27FC236}">
                    <a16:creationId xmlns:a16="http://schemas.microsoft.com/office/drawing/2014/main" id="{F41944E4-01AA-D5A0-1033-1C56267AF818}"/>
                  </a:ext>
                </a:extLst>
              </p:cNvPr>
              <p:cNvSpPr/>
              <p:nvPr/>
            </p:nvSpPr>
            <p:spPr>
              <a:xfrm>
                <a:off x="8968361" y="4266361"/>
                <a:ext cx="160581" cy="155087"/>
              </a:xfrm>
              <a:prstGeom prst="ellipse">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P</a:t>
                </a:r>
              </a:p>
            </p:txBody>
          </p:sp>
        </p:grpSp>
        <p:cxnSp>
          <p:nvCxnSpPr>
            <p:cNvPr id="104" name="Straight Arrow Connector 103">
              <a:extLst>
                <a:ext uri="{FF2B5EF4-FFF2-40B4-BE49-F238E27FC236}">
                  <a16:creationId xmlns:a16="http://schemas.microsoft.com/office/drawing/2014/main" id="{75FC630C-61DE-5AD3-1EB2-FEEF957A32B1}"/>
                </a:ext>
              </a:extLst>
            </p:cNvPr>
            <p:cNvCxnSpPr>
              <a:cxnSpLocks/>
            </p:cNvCxnSpPr>
            <p:nvPr/>
          </p:nvCxnSpPr>
          <p:spPr>
            <a:xfrm>
              <a:off x="10064489" y="4633188"/>
              <a:ext cx="32397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1F868B68-9337-37F0-4B0E-3975FB0A4726}"/>
                </a:ext>
              </a:extLst>
            </p:cNvPr>
            <p:cNvCxnSpPr>
              <a:cxnSpLocks/>
            </p:cNvCxnSpPr>
            <p:nvPr/>
          </p:nvCxnSpPr>
          <p:spPr>
            <a:xfrm>
              <a:off x="9169128" y="4626268"/>
              <a:ext cx="32397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DF17D9BC-2861-3866-1BB2-6673C9CC3F6C}"/>
              </a:ext>
            </a:extLst>
          </p:cNvPr>
          <p:cNvSpPr txBox="1"/>
          <p:nvPr/>
        </p:nvSpPr>
        <p:spPr>
          <a:xfrm>
            <a:off x="4652339" y="2640677"/>
            <a:ext cx="471491"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a:t>
            </a:r>
          </a:p>
        </p:txBody>
      </p:sp>
      <p:sp>
        <p:nvSpPr>
          <p:cNvPr id="115" name="Multiply 114">
            <a:extLst>
              <a:ext uri="{FF2B5EF4-FFF2-40B4-BE49-F238E27FC236}">
                <a16:creationId xmlns:a16="http://schemas.microsoft.com/office/drawing/2014/main" id="{2C65767D-43C2-40BE-2140-DBDFC568D91C}"/>
              </a:ext>
            </a:extLst>
          </p:cNvPr>
          <p:cNvSpPr/>
          <p:nvPr/>
        </p:nvSpPr>
        <p:spPr>
          <a:xfrm>
            <a:off x="5043975" y="2411244"/>
            <a:ext cx="1639225" cy="1683140"/>
          </a:xfrm>
          <a:prstGeom prst="mathMultiply">
            <a:avLst>
              <a:gd name="adj1" fmla="val 584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9F78495C-732D-FA0F-C86F-638491993C56}"/>
              </a:ext>
            </a:extLst>
          </p:cNvPr>
          <p:cNvSpPr txBox="1"/>
          <p:nvPr/>
        </p:nvSpPr>
        <p:spPr>
          <a:xfrm>
            <a:off x="9088470" y="3041711"/>
            <a:ext cx="3617721" cy="36933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MUTAGENESIS</a:t>
            </a:r>
          </a:p>
        </p:txBody>
      </p:sp>
      <p:sp>
        <p:nvSpPr>
          <p:cNvPr id="117" name="TextBox 116">
            <a:extLst>
              <a:ext uri="{FF2B5EF4-FFF2-40B4-BE49-F238E27FC236}">
                <a16:creationId xmlns:a16="http://schemas.microsoft.com/office/drawing/2014/main" id="{AF820BCC-19C9-AC77-9E73-300B8BDBF7B5}"/>
              </a:ext>
            </a:extLst>
          </p:cNvPr>
          <p:cNvSpPr txBox="1"/>
          <p:nvPr/>
        </p:nvSpPr>
        <p:spPr>
          <a:xfrm>
            <a:off x="-49840" y="6550223"/>
            <a:ext cx="6587800" cy="523220"/>
          </a:xfrm>
          <a:prstGeom prst="rect">
            <a:avLst/>
          </a:prstGeom>
          <a:noFill/>
        </p:spPr>
        <p:txBody>
          <a:bodyPr wrap="square">
            <a:spAutoFit/>
          </a:bodyPr>
          <a:lstStyle/>
          <a:p>
            <a:r>
              <a:rPr lang="en-US" sz="1400" i="1" dirty="0">
                <a:latin typeface="Arial" panose="020B0604020202020204" pitchFamily="34" charset="0"/>
                <a:cs typeface="Arial" panose="020B0604020202020204" pitchFamily="34" charset="0"/>
              </a:rPr>
              <a:t>Adapted from Pearson Education Inc. 2010</a:t>
            </a:r>
            <a:endParaRPr lang="en-US" sz="1400" i="1" dirty="0">
              <a:latin typeface="Arial" panose="020B0604020202020204" pitchFamily="34" charset="0"/>
              <a:ea typeface="ＭＳ Ｐゴシック" charset="0"/>
              <a:cs typeface="Arial" panose="020B0604020202020204" pitchFamily="34" charset="0"/>
            </a:endParaRPr>
          </a:p>
          <a:p>
            <a:endParaRPr lang="en-US" sz="1400" i="1" dirty="0">
              <a:latin typeface="Bookman Old Style" panose="02050604050505020204" pitchFamily="18" charset="0"/>
              <a:cs typeface="Arial"/>
            </a:endParaRPr>
          </a:p>
        </p:txBody>
      </p:sp>
      <p:grpSp>
        <p:nvGrpSpPr>
          <p:cNvPr id="119" name="Group 118">
            <a:extLst>
              <a:ext uri="{FF2B5EF4-FFF2-40B4-BE49-F238E27FC236}">
                <a16:creationId xmlns:a16="http://schemas.microsoft.com/office/drawing/2014/main" id="{8DE7E1C3-7860-0862-A073-D77FB36FD857}"/>
              </a:ext>
            </a:extLst>
          </p:cNvPr>
          <p:cNvGrpSpPr/>
          <p:nvPr/>
        </p:nvGrpSpPr>
        <p:grpSpPr>
          <a:xfrm>
            <a:off x="290844" y="2090191"/>
            <a:ext cx="4492460" cy="3160906"/>
            <a:chOff x="143061" y="2024491"/>
            <a:chExt cx="4492460" cy="3160906"/>
          </a:xfrm>
        </p:grpSpPr>
        <p:pic>
          <p:nvPicPr>
            <p:cNvPr id="4" name="Picture 3">
              <a:extLst>
                <a:ext uri="{FF2B5EF4-FFF2-40B4-BE49-F238E27FC236}">
                  <a16:creationId xmlns:a16="http://schemas.microsoft.com/office/drawing/2014/main" id="{35AAA84C-E785-0044-97BB-FB1835805AC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3061" y="2024491"/>
              <a:ext cx="4389525" cy="3160906"/>
            </a:xfrm>
            <a:prstGeom prst="rect">
              <a:avLst/>
            </a:prstGeom>
          </p:spPr>
        </p:pic>
        <p:sp>
          <p:nvSpPr>
            <p:cNvPr id="118" name="Rectangle 117">
              <a:extLst>
                <a:ext uri="{FF2B5EF4-FFF2-40B4-BE49-F238E27FC236}">
                  <a16:creationId xmlns:a16="http://schemas.microsoft.com/office/drawing/2014/main" id="{BBFC5821-3089-B99D-7FBA-6F4B109E27CC}"/>
                </a:ext>
              </a:extLst>
            </p:cNvPr>
            <p:cNvSpPr/>
            <p:nvPr/>
          </p:nvSpPr>
          <p:spPr>
            <a:xfrm>
              <a:off x="3506970" y="4016841"/>
              <a:ext cx="1128551" cy="327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Donut 119">
            <a:extLst>
              <a:ext uri="{FF2B5EF4-FFF2-40B4-BE49-F238E27FC236}">
                <a16:creationId xmlns:a16="http://schemas.microsoft.com/office/drawing/2014/main" id="{8BC5B93D-61EB-582F-35AC-6BCE3D8CD962}"/>
              </a:ext>
            </a:extLst>
          </p:cNvPr>
          <p:cNvSpPr/>
          <p:nvPr/>
        </p:nvSpPr>
        <p:spPr>
          <a:xfrm>
            <a:off x="2344763" y="2242502"/>
            <a:ext cx="818866" cy="409490"/>
          </a:xfrm>
          <a:prstGeom prst="donut">
            <a:avLst>
              <a:gd name="adj" fmla="val 245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Donut 120">
            <a:extLst>
              <a:ext uri="{FF2B5EF4-FFF2-40B4-BE49-F238E27FC236}">
                <a16:creationId xmlns:a16="http://schemas.microsoft.com/office/drawing/2014/main" id="{8A181CB2-A8DF-1CC0-1B02-55E0D77BA603}"/>
              </a:ext>
            </a:extLst>
          </p:cNvPr>
          <p:cNvSpPr/>
          <p:nvPr/>
        </p:nvSpPr>
        <p:spPr>
          <a:xfrm>
            <a:off x="3305495" y="2483508"/>
            <a:ext cx="1415539" cy="409490"/>
          </a:xfrm>
          <a:prstGeom prst="donut">
            <a:avLst>
              <a:gd name="adj" fmla="val 245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5859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89" grpId="0"/>
      <p:bldP spid="94" grpId="0"/>
      <p:bldP spid="114" grpId="0"/>
      <p:bldP spid="115" grpId="0" animBg="1"/>
      <p:bldP spid="116" grpId="0"/>
      <p:bldP spid="120" grpId="0" animBg="1"/>
      <p:bldP spid="1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oLqNpwfxAMzXlyssrgnWWaTBaD6E437gTJxKG4cH6Z4tCB5WD5zU3lqOvorNZwh0XgB1AsTA1Uve30KFE6MuH9OFW5sE5u49Pg-X2brEqtdyucxsIe6x3-k9DrTqu5AVJfGcj4pwq26I846StA2Jtw.png" descr="oLqNpwfxAMzXlyssrgnWWaTBaD6E437gTJxKG4cH6Z4tCB5WD5zU3lqOvorNZwh0XgB1AsTA1Uve30KFE6MuH9OFW5sE5u49Pg-X2brEqtdyucxsIe6x3-k9DrTqu5AVJfGcj4pwq26I846StA2Jtw.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1991" y="5602519"/>
            <a:ext cx="1584201" cy="952501"/>
          </a:xfrm>
          <a:prstGeom prst="rect">
            <a:avLst/>
          </a:prstGeom>
          <a:ln w="12700">
            <a:miter lim="400000"/>
          </a:ln>
        </p:spPr>
      </p:pic>
      <p:sp>
        <p:nvSpPr>
          <p:cNvPr id="152" name="Rectangle"/>
          <p:cNvSpPr/>
          <p:nvPr/>
        </p:nvSpPr>
        <p:spPr>
          <a:xfrm>
            <a:off x="130757" y="157059"/>
            <a:ext cx="11925902" cy="4027035"/>
          </a:xfrm>
          <a:prstGeom prst="rect">
            <a:avLst/>
          </a:prstGeom>
          <a:solidFill>
            <a:srgbClr val="515D71"/>
          </a:solidFill>
          <a:ln w="12700">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defTabSz="412750">
              <a:defRPr sz="3200">
                <a:solidFill>
                  <a:srgbClr val="515D71"/>
                </a:solidFill>
                <a:latin typeface="Helvetica Neue Medium"/>
                <a:ea typeface="Helvetica Neue Medium"/>
                <a:cs typeface="Helvetica Neue Medium"/>
                <a:sym typeface="Helvetica Neue Medium"/>
              </a:defRPr>
            </a:pPr>
            <a:endParaRPr sz="1600"/>
          </a:p>
        </p:txBody>
      </p:sp>
      <p:sp>
        <p:nvSpPr>
          <p:cNvPr id="153" name="Rectangle"/>
          <p:cNvSpPr/>
          <p:nvPr/>
        </p:nvSpPr>
        <p:spPr>
          <a:xfrm>
            <a:off x="139399" y="153678"/>
            <a:ext cx="11913202" cy="6550646"/>
          </a:xfrm>
          <a:prstGeom prst="rect">
            <a:avLst/>
          </a:prstGeom>
          <a:ln w="25400">
            <a:solidFill>
              <a:srgbClr val="515D71"/>
            </a:solidFill>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54" name="Selection inference from pre-estimated genealogies using a coalescence interval likelihood ratio test"/>
          <p:cNvSpPr txBox="1"/>
          <p:nvPr/>
        </p:nvSpPr>
        <p:spPr>
          <a:xfrm>
            <a:off x="258254" y="3459861"/>
            <a:ext cx="10114405" cy="1436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Selection inference from pre-estimated genealogies using a coalescence interval likelihood ratio test </a:t>
            </a:r>
          </a:p>
        </p:txBody>
      </p:sp>
      <p:pic>
        <p:nvPicPr>
          <p:cNvPr id="15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2584" y="5602519"/>
            <a:ext cx="1986644" cy="952501"/>
          </a:xfrm>
          <a:prstGeom prst="rect">
            <a:avLst/>
          </a:prstGeom>
          <a:ln w="12700">
            <a:miter lim="400000"/>
          </a:ln>
        </p:spPr>
      </p:pic>
      <p:pic>
        <p:nvPicPr>
          <p:cNvPr id="156"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23613" y="5602519"/>
            <a:ext cx="1153991" cy="952501"/>
          </a:xfrm>
          <a:prstGeom prst="rect">
            <a:avLst/>
          </a:prstGeom>
          <a:ln w="12700">
            <a:miter lim="400000"/>
          </a:ln>
        </p:spPr>
      </p:pic>
      <p:pic>
        <p:nvPicPr>
          <p:cNvPr id="157" name="Screen Shot 2022-05-31 at 6.06.52 PM.png" descr="Screen Shot 2022-05-31 at 6.06.52 PM.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flipH="1">
            <a:off x="6944202" y="150138"/>
            <a:ext cx="4912766" cy="2739423"/>
          </a:xfrm>
          <a:prstGeom prst="rect">
            <a:avLst/>
          </a:prstGeom>
          <a:ln w="12700">
            <a:miter lim="400000"/>
          </a:ln>
        </p:spPr>
      </p:pic>
      <p:sp>
        <p:nvSpPr>
          <p:cNvPr id="158" name="Luiz Carlos de Oliveira"/>
          <p:cNvSpPr txBox="1"/>
          <p:nvPr/>
        </p:nvSpPr>
        <p:spPr>
          <a:xfrm>
            <a:off x="213541" y="6095467"/>
            <a:ext cx="4591392" cy="543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3200" dirty="0"/>
              <a:t>Luiz Carlos de Oliveira</a:t>
            </a:r>
          </a:p>
        </p:txBody>
      </p:sp>
    </p:spTree>
    <p:extLst>
      <p:ext uri="{BB962C8B-B14F-4D97-AF65-F5344CB8AC3E}">
        <p14:creationId xmlns:p14="http://schemas.microsoft.com/office/powerpoint/2010/main" val="119046907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ctangle"/>
          <p:cNvSpPr/>
          <p:nvPr/>
        </p:nvSpPr>
        <p:spPr>
          <a:xfrm>
            <a:off x="139399" y="153678"/>
            <a:ext cx="11913202" cy="6550646"/>
          </a:xfrm>
          <a:prstGeom prst="rect">
            <a:avLst/>
          </a:prstGeom>
          <a:ln w="25400">
            <a:solidFill>
              <a:srgbClr val="515D71"/>
            </a:solidFill>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161" name="Screen Shot 2022-08-23 at 11.56.19 AM.png" descr="Screen Shot 2022-08-23 at 11.56.19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9591" y="449657"/>
            <a:ext cx="9988126" cy="5958686"/>
          </a:xfrm>
          <a:prstGeom prst="rect">
            <a:avLst/>
          </a:prstGeom>
          <a:ln w="12700">
            <a:miter lim="400000"/>
          </a:ln>
        </p:spPr>
      </p:pic>
    </p:spTree>
    <p:extLst>
      <p:ext uri="{BB962C8B-B14F-4D97-AF65-F5344CB8AC3E}">
        <p14:creationId xmlns:p14="http://schemas.microsoft.com/office/powerpoint/2010/main" val="16126434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Screen Shot 2022-08-23 at 11.55.17 AM.png" descr="Screen Shot 2022-08-23 at 11.55.17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2272" y="1383109"/>
            <a:ext cx="7911977" cy="5383149"/>
          </a:xfrm>
          <a:prstGeom prst="rect">
            <a:avLst/>
          </a:prstGeom>
          <a:ln w="12700">
            <a:miter lim="400000"/>
          </a:ln>
        </p:spPr>
      </p:pic>
      <p:sp>
        <p:nvSpPr>
          <p:cNvPr id="164" name="Rectangle"/>
          <p:cNvSpPr/>
          <p:nvPr/>
        </p:nvSpPr>
        <p:spPr>
          <a:xfrm>
            <a:off x="139399" y="153678"/>
            <a:ext cx="11913202" cy="6550646"/>
          </a:xfrm>
          <a:prstGeom prst="rect">
            <a:avLst/>
          </a:prstGeom>
          <a:ln w="25400">
            <a:solidFill>
              <a:srgbClr val="515D71"/>
            </a:solidFill>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65" name="The challenge is to understand whether the signs we see in the genome comes from a selective or demographic process"/>
          <p:cNvSpPr txBox="1"/>
          <p:nvPr/>
        </p:nvSpPr>
        <p:spPr>
          <a:xfrm>
            <a:off x="509635" y="249856"/>
            <a:ext cx="11172731" cy="913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2800" dirty="0"/>
              <a:t>The challenge is to understand whether the signs we see in the genome comes from a selective or demographic process</a:t>
            </a:r>
          </a:p>
        </p:txBody>
      </p:sp>
    </p:spTree>
    <p:extLst>
      <p:ext uri="{BB962C8B-B14F-4D97-AF65-F5344CB8AC3E}">
        <p14:creationId xmlns:p14="http://schemas.microsoft.com/office/powerpoint/2010/main" val="12732627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p:cNvSpPr/>
          <p:nvPr/>
        </p:nvSpPr>
        <p:spPr>
          <a:xfrm>
            <a:off x="139399" y="153678"/>
            <a:ext cx="11913202" cy="6550646"/>
          </a:xfrm>
          <a:prstGeom prst="rect">
            <a:avLst/>
          </a:prstGeom>
          <a:ln w="25400">
            <a:solidFill>
              <a:srgbClr val="515D71"/>
            </a:solidFill>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68" name="Genealogies offer information about the evolution of a group and is a powerful tool"/>
          <p:cNvSpPr txBox="1"/>
          <p:nvPr/>
        </p:nvSpPr>
        <p:spPr>
          <a:xfrm>
            <a:off x="566057" y="287147"/>
            <a:ext cx="11310636"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2400" dirty="0"/>
              <a:t>Genealogies offer information about the evolution of a group and is a powerful tool</a:t>
            </a:r>
          </a:p>
        </p:txBody>
      </p:sp>
      <p:pic>
        <p:nvPicPr>
          <p:cNvPr id="169" name="Screen Shot 2022-08-23 at 11.54.38 AM.png" descr="Screen Shot 2022-08-23 at 11.54.38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6134" y="807300"/>
            <a:ext cx="9659463" cy="5483029"/>
          </a:xfrm>
          <a:prstGeom prst="rect">
            <a:avLst/>
          </a:prstGeom>
          <a:ln w="12700">
            <a:miter lim="400000"/>
          </a:ln>
        </p:spPr>
      </p:pic>
    </p:spTree>
    <p:extLst>
      <p:ext uri="{BB962C8B-B14F-4D97-AF65-F5344CB8AC3E}">
        <p14:creationId xmlns:p14="http://schemas.microsoft.com/office/powerpoint/2010/main" val="93690716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55498-EC51-987A-B0BA-C9BA77A38C35}"/>
              </a:ext>
            </a:extLst>
          </p:cNvPr>
          <p:cNvSpPr>
            <a:spLocks noGrp="1"/>
          </p:cNvSpPr>
          <p:nvPr>
            <p:ph type="title"/>
          </p:nvPr>
        </p:nvSpPr>
        <p:spPr>
          <a:xfrm>
            <a:off x="838200" y="330620"/>
            <a:ext cx="10515600" cy="1325563"/>
          </a:xfrm>
        </p:spPr>
        <p:txBody>
          <a:bodyPr/>
          <a:lstStyle/>
          <a:p>
            <a:r>
              <a:rPr lang="en-US" b="1" dirty="0"/>
              <a:t>Dhivyaa Anandan</a:t>
            </a:r>
            <a:br>
              <a:rPr lang="en-US" b="1" dirty="0"/>
            </a:br>
            <a:r>
              <a:rPr lang="en-US" sz="3600" b="1" dirty="0"/>
              <a:t>dos Santos Lab at CSHL</a:t>
            </a:r>
            <a:endParaRPr lang="en-US" b="1" dirty="0"/>
          </a:p>
        </p:txBody>
      </p:sp>
      <p:sp>
        <p:nvSpPr>
          <p:cNvPr id="3" name="Content Placeholder 2">
            <a:extLst>
              <a:ext uri="{FF2B5EF4-FFF2-40B4-BE49-F238E27FC236}">
                <a16:creationId xmlns:a16="http://schemas.microsoft.com/office/drawing/2014/main" id="{E5EA30E8-AEAE-ECD4-D162-770424B57C25}"/>
              </a:ext>
            </a:extLst>
          </p:cNvPr>
          <p:cNvSpPr>
            <a:spLocks noGrp="1"/>
          </p:cNvSpPr>
          <p:nvPr>
            <p:ph idx="1"/>
          </p:nvPr>
        </p:nvSpPr>
        <p:spPr/>
        <p:txBody>
          <a:bodyPr/>
          <a:lstStyle/>
          <a:p>
            <a:r>
              <a:rPr lang="en-US" dirty="0"/>
              <a:t>Originally from Palatine, IL near Chicago</a:t>
            </a:r>
          </a:p>
          <a:p>
            <a:r>
              <a:rPr lang="en-US" dirty="0"/>
              <a:t>Undergrad: Vanderbilt University</a:t>
            </a:r>
          </a:p>
          <a:p>
            <a:pPr lvl="1"/>
            <a:r>
              <a:rPr lang="en-US" dirty="0"/>
              <a:t>Molecular Cellular Biology, Economics</a:t>
            </a:r>
          </a:p>
          <a:p>
            <a:pPr lvl="1"/>
            <a:r>
              <a:rPr lang="en-US" dirty="0"/>
              <a:t>Dr. Rachelle Johnson’s Lab – bone metastatic breast cancer and novel dormancy regulators in the bone </a:t>
            </a:r>
          </a:p>
          <a:p>
            <a:r>
              <a:rPr lang="en-US" dirty="0"/>
              <a:t>Gap year: Dr. Megan McNerney’s lab at The University of Chicago</a:t>
            </a:r>
          </a:p>
          <a:p>
            <a:pPr lvl="1"/>
            <a:r>
              <a:rPr lang="en-US" dirty="0"/>
              <a:t>Genetics and epigenetics in hematopoiesis and the development of acute myeloid leukemia</a:t>
            </a:r>
          </a:p>
          <a:p>
            <a:r>
              <a:rPr lang="en-US" dirty="0"/>
              <a:t>Currently: Stony Brook MSTP (2020), Dr. Camila dos Santos’s lab at CSHL</a:t>
            </a:r>
          </a:p>
        </p:txBody>
      </p:sp>
    </p:spTree>
    <p:extLst>
      <p:ext uri="{BB962C8B-B14F-4D97-AF65-F5344CB8AC3E}">
        <p14:creationId xmlns:p14="http://schemas.microsoft.com/office/powerpoint/2010/main" val="326350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angle"/>
          <p:cNvSpPr/>
          <p:nvPr/>
        </p:nvSpPr>
        <p:spPr>
          <a:xfrm>
            <a:off x="139399" y="153678"/>
            <a:ext cx="11913202" cy="6550646"/>
          </a:xfrm>
          <a:prstGeom prst="rect">
            <a:avLst/>
          </a:prstGeom>
          <a:ln w="25400">
            <a:solidFill>
              <a:srgbClr val="515D71"/>
            </a:solidFill>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172" name="Screen Shot 2022-05-17 at 9.16.38 PM.png" descr="Screen Shot 2022-05-17 at 9.16.38 PM.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401645" y="2174360"/>
            <a:ext cx="221148" cy="372654"/>
          </a:xfrm>
          <a:prstGeom prst="rect">
            <a:avLst/>
          </a:prstGeom>
          <a:ln w="12700">
            <a:miter lim="400000"/>
          </a:ln>
        </p:spPr>
      </p:pic>
      <p:pic>
        <p:nvPicPr>
          <p:cNvPr id="173" name="Screen Shot 2022-05-18 at 4.20.16 PM.png" descr="Screen Shot 2022-05-18 at 4.20.16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2862" y="860134"/>
            <a:ext cx="7826276" cy="4311228"/>
          </a:xfrm>
          <a:prstGeom prst="rect">
            <a:avLst/>
          </a:prstGeom>
          <a:ln w="12700">
            <a:miter lim="400000"/>
          </a:ln>
        </p:spPr>
      </p:pic>
      <p:sp>
        <p:nvSpPr>
          <p:cNvPr id="174" name="Coalescence Intervals method: based on relate, coalescence rates and LRT"/>
          <p:cNvSpPr txBox="1"/>
          <p:nvPr/>
        </p:nvSpPr>
        <p:spPr>
          <a:xfrm>
            <a:off x="279550" y="256645"/>
            <a:ext cx="11651193"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2400" dirty="0"/>
              <a:t>Coalescence Intervals method: based on relate, coalescence rates and LRT</a:t>
            </a:r>
          </a:p>
        </p:txBody>
      </p:sp>
      <p:grpSp>
        <p:nvGrpSpPr>
          <p:cNvPr id="181" name="Group"/>
          <p:cNvGrpSpPr/>
          <p:nvPr/>
        </p:nvGrpSpPr>
        <p:grpSpPr>
          <a:xfrm>
            <a:off x="1145044" y="5170750"/>
            <a:ext cx="9901913" cy="1388983"/>
            <a:chOff x="0" y="0"/>
            <a:chExt cx="19803824" cy="2777964"/>
          </a:xfrm>
        </p:grpSpPr>
        <p:sp>
          <p:nvSpPr>
            <p:cNvPr id="175" name="The T statistic for the likelihood ratio test is:"/>
            <p:cNvSpPr txBox="1"/>
            <p:nvPr/>
          </p:nvSpPr>
          <p:spPr>
            <a:xfrm>
              <a:off x="0" y="251541"/>
              <a:ext cx="6893608" cy="517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The T statistic for the likelihood ratio test is:</a:t>
              </a:r>
            </a:p>
          </p:txBody>
        </p:sp>
        <mc:AlternateContent xmlns:mc="http://schemas.openxmlformats.org/markup-compatibility/2006" xmlns:a14="http://schemas.microsoft.com/office/drawing/2010/main">
          <mc:Choice Requires="a14">
            <p:sp>
              <p:nvSpPr>
                <p:cNvPr id="176" name="Equation"/>
                <p:cNvSpPr txBox="1"/>
                <p:nvPr/>
              </p:nvSpPr>
              <p:spPr>
                <a:xfrm>
                  <a:off x="24828" y="1091216"/>
                  <a:ext cx="8380511" cy="1305358"/>
                </a:xfrm>
                <a:prstGeom prst="rect">
                  <a:avLst/>
                </a:prstGeom>
                <a:noFill/>
                <a:ln w="12700" cap="flat">
                  <a:noFill/>
                  <a:miter lim="400000"/>
                </a:ln>
                <a:effectLst/>
              </p:spPr>
              <p:txBody>
                <a:bodyPr wrap="none" lIns="0" tIns="0" rIns="0" bIns="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algn="l" defTabSz="457200" latinLnBrk="1">
                    <a:defRPr sz="1800">
                      <a:solidFill>
                        <a:srgbClr val="000000"/>
                      </a:solidFill>
                    </a:defRPr>
                  </a:pPr>
                  <a14:m>
                    <m:oMathPara xmlns:m="http://schemas.openxmlformats.org/officeDocument/2006/math">
                      <m:oMathParaPr>
                        <m:jc m:val="centerGroup"/>
                      </m:oMathParaPr>
                      <m:oMath xmlns:m="http://schemas.openxmlformats.org/officeDocument/2006/math">
                        <m:r>
                          <a:rPr sz="2200" i="1">
                            <a:solidFill>
                              <a:srgbClr val="000000"/>
                            </a:solidFill>
                            <a:latin typeface="Cambria Math" panose="02040503050406030204" pitchFamily="18" charset="0"/>
                          </a:rPr>
                          <m:t>𝑇</m:t>
                        </m:r>
                        <m:r>
                          <a:rPr sz="2200" i="1">
                            <a:solidFill>
                              <a:srgbClr val="000000"/>
                            </a:solidFill>
                            <a:latin typeface="Cambria Math" panose="02040503050406030204" pitchFamily="18" charset="0"/>
                          </a:rPr>
                          <m:t>=(</m:t>
                        </m:r>
                        <m:r>
                          <a:rPr sz="2200" i="1">
                            <a:solidFill>
                              <a:srgbClr val="000000"/>
                            </a:solidFill>
                            <a:latin typeface="Cambria Math" panose="02040503050406030204" pitchFamily="18" charset="0"/>
                          </a:rPr>
                          <m:t>𝑛</m:t>
                        </m:r>
                        <m:r>
                          <a:rPr sz="2200" i="1">
                            <a:solidFill>
                              <a:srgbClr val="000000"/>
                            </a:solidFill>
                            <a:latin typeface="Cambria Math" panose="02040503050406030204" pitchFamily="18" charset="0"/>
                          </a:rPr>
                          <m:t>−1)</m:t>
                        </m:r>
                        <m:r>
                          <m:rPr>
                            <m:sty m:val="p"/>
                          </m:rPr>
                          <a:rPr sz="2200" i="1">
                            <a:solidFill>
                              <a:srgbClr val="000000"/>
                            </a:solidFill>
                            <a:latin typeface="Cambria Math" panose="02040503050406030204" pitchFamily="18" charset="0"/>
                          </a:rPr>
                          <m:t>log</m:t>
                        </m:r>
                        <m:f>
                          <m:fPr>
                            <m:ctrlPr>
                              <a:rPr sz="2200" i="1">
                                <a:solidFill>
                                  <a:srgbClr val="000000"/>
                                </a:solidFill>
                                <a:latin typeface="Cambria Math" panose="02040503050406030204" pitchFamily="18" charset="0"/>
                              </a:rPr>
                            </m:ctrlPr>
                          </m:fPr>
                          <m:num>
                            <m:r>
                              <a:rPr sz="2200" i="1">
                                <a:solidFill>
                                  <a:srgbClr val="000000"/>
                                </a:solidFill>
                                <a:latin typeface="Cambria Math" panose="02040503050406030204" pitchFamily="18" charset="0"/>
                              </a:rPr>
                              <m:t>𝜋</m:t>
                            </m:r>
                          </m:num>
                          <m:den>
                            <m:r>
                              <a:rPr sz="2200" i="1">
                                <a:solidFill>
                                  <a:srgbClr val="000000"/>
                                </a:solidFill>
                                <a:latin typeface="Cambria Math" panose="02040503050406030204" pitchFamily="18" charset="0"/>
                              </a:rPr>
                              <m:t>𝜙</m:t>
                            </m:r>
                          </m:den>
                        </m:f>
                        <m:r>
                          <a:rPr sz="2200" i="1">
                            <a:solidFill>
                              <a:srgbClr val="000000"/>
                            </a:solidFill>
                            <a:latin typeface="Cambria Math" panose="02040503050406030204" pitchFamily="18" charset="0"/>
                          </a:rPr>
                          <m:t>+(</m:t>
                        </m:r>
                        <m:r>
                          <a:rPr sz="2200" i="1">
                            <a:solidFill>
                              <a:srgbClr val="000000"/>
                            </a:solidFill>
                            <a:latin typeface="Cambria Math" panose="02040503050406030204" pitchFamily="18" charset="0"/>
                          </a:rPr>
                          <m:t>𝑚</m:t>
                        </m:r>
                        <m:r>
                          <a:rPr sz="2200" i="1">
                            <a:solidFill>
                              <a:srgbClr val="000000"/>
                            </a:solidFill>
                            <a:latin typeface="Cambria Math" panose="02040503050406030204" pitchFamily="18" charset="0"/>
                          </a:rPr>
                          <m:t>−</m:t>
                        </m:r>
                        <m:r>
                          <a:rPr sz="2200" i="1">
                            <a:solidFill>
                              <a:srgbClr val="000000"/>
                            </a:solidFill>
                            <a:latin typeface="Cambria Math" panose="02040503050406030204" pitchFamily="18" charset="0"/>
                          </a:rPr>
                          <m:t>𝑘</m:t>
                        </m:r>
                        <m:r>
                          <a:rPr sz="2200" i="1">
                            <a:solidFill>
                              <a:srgbClr val="000000"/>
                            </a:solidFill>
                            <a:latin typeface="Cambria Math" panose="02040503050406030204" pitchFamily="18" charset="0"/>
                          </a:rPr>
                          <m:t>)</m:t>
                        </m:r>
                        <m:r>
                          <m:rPr>
                            <m:sty m:val="p"/>
                          </m:rPr>
                          <a:rPr sz="2200" i="1">
                            <a:solidFill>
                              <a:srgbClr val="000000"/>
                            </a:solidFill>
                            <a:latin typeface="Cambria Math" panose="02040503050406030204" pitchFamily="18" charset="0"/>
                          </a:rPr>
                          <m:t>log</m:t>
                        </m:r>
                        <m:f>
                          <m:fPr>
                            <m:ctrlPr>
                              <a:rPr sz="2200" i="1">
                                <a:solidFill>
                                  <a:srgbClr val="000000"/>
                                </a:solidFill>
                                <a:latin typeface="Cambria Math" panose="02040503050406030204" pitchFamily="18" charset="0"/>
                              </a:rPr>
                            </m:ctrlPr>
                          </m:fPr>
                          <m:num>
                            <m:r>
                              <a:rPr sz="2200" i="1">
                                <a:solidFill>
                                  <a:srgbClr val="000000"/>
                                </a:solidFill>
                                <a:latin typeface="Cambria Math" panose="02040503050406030204" pitchFamily="18" charset="0"/>
                              </a:rPr>
                              <m:t>1−</m:t>
                            </m:r>
                            <m:r>
                              <a:rPr sz="2200" i="1">
                                <a:solidFill>
                                  <a:srgbClr val="000000"/>
                                </a:solidFill>
                                <a:latin typeface="Cambria Math" panose="02040503050406030204" pitchFamily="18" charset="0"/>
                              </a:rPr>
                              <m:t>𝜋</m:t>
                            </m:r>
                          </m:num>
                          <m:den>
                            <m:r>
                              <a:rPr sz="2200" i="1">
                                <a:solidFill>
                                  <a:srgbClr val="000000"/>
                                </a:solidFill>
                                <a:latin typeface="Cambria Math" panose="02040503050406030204" pitchFamily="18" charset="0"/>
                              </a:rPr>
                              <m:t>1−</m:t>
                            </m:r>
                            <m:r>
                              <a:rPr sz="2200" i="1">
                                <a:solidFill>
                                  <a:srgbClr val="000000"/>
                                </a:solidFill>
                                <a:latin typeface="Cambria Math" panose="02040503050406030204" pitchFamily="18" charset="0"/>
                              </a:rPr>
                              <m:t>𝜙</m:t>
                            </m:r>
                          </m:den>
                        </m:f>
                      </m:oMath>
                    </m:oMathPara>
                  </a14:m>
                  <a:endParaRPr sz="2200"/>
                </a:p>
              </p:txBody>
            </p:sp>
          </mc:Choice>
          <mc:Fallback xmlns="">
            <p:sp>
              <p:nvSpPr>
                <p:cNvPr id="176" name="Equation"/>
                <p:cNvSpPr txBox="1">
                  <a:spLocks noRot="1" noChangeAspect="1" noMove="1" noResize="1" noEditPoints="1" noAdjustHandles="1" noChangeArrowheads="1" noChangeShapeType="1" noTextEdit="1"/>
                </p:cNvSpPr>
                <p:nvPr/>
              </p:nvSpPr>
              <p:spPr>
                <a:xfrm>
                  <a:off x="24828" y="1091216"/>
                  <a:ext cx="8380511" cy="1305358"/>
                </a:xfrm>
                <a:prstGeom prst="rect">
                  <a:avLst/>
                </a:prstGeom>
                <a:blipFill>
                  <a:blip r:embed="rId4"/>
                  <a:stretch>
                    <a:fillRect r="-5386" b="-5607"/>
                  </a:stretch>
                </a:blipFill>
                <a:ln w="12700" cap="flat">
                  <a:noFill/>
                  <a:miter lim="400000"/>
                </a:ln>
                <a:effectLst/>
              </p:spPr>
              <p:txBody>
                <a:bodyPr/>
                <a:lstStyle/>
                <a:p>
                  <a:r>
                    <a:rPr lang="en-US">
                      <a:noFill/>
                    </a:rPr>
                    <a:t> </a:t>
                  </a:r>
                </a:p>
              </p:txBody>
            </p:sp>
          </mc:Fallback>
        </mc:AlternateContent>
        <p:pic>
          <p:nvPicPr>
            <p:cNvPr id="177" name="kISFCqaEfpzYabw-LaDjekTdfkSnKm1ugP-Xq2maoRXFzrAO-OWW1VUZZTb3jKm79kgoTyZZL-3EyMrAkmERAM9CA669cA84ZugJUX0ABTbXM-b7SFBw3fiZG_ulLsQ5zzDfpP9Bjfq2aGfNwy37ag.png" descr="kISFCqaEfpzYabw-LaDjekTdfkSnKm1ugP-Xq2maoRXFzrAO-OWW1VUZZTb3jKm79kgoTyZZL-3EyMrAkmERAM9CA669cA84ZugJUX0ABTbXM-b7SFBw3fiZG_ulLsQ5zzDfpP9Bjfq2aGfNwy37ag.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80429" y="157081"/>
              <a:ext cx="4229101" cy="2463801"/>
            </a:xfrm>
            <a:prstGeom prst="rect">
              <a:avLst/>
            </a:prstGeom>
            <a:ln w="12700" cap="flat">
              <a:noFill/>
              <a:miter lim="400000"/>
            </a:ln>
            <a:effectLst/>
          </p:spPr>
        </p:pic>
        <p:grpSp>
          <p:nvGrpSpPr>
            <p:cNvPr id="180" name="Group"/>
            <p:cNvGrpSpPr/>
            <p:nvPr/>
          </p:nvGrpSpPr>
          <p:grpSpPr>
            <a:xfrm>
              <a:off x="15703675" y="0"/>
              <a:ext cx="4100150" cy="2777965"/>
              <a:chOff x="0" y="0"/>
              <a:chExt cx="4100148" cy="2777964"/>
            </a:xfrm>
          </p:grpSpPr>
          <p:pic>
            <p:nvPicPr>
              <p:cNvPr id="178" name="Screen Shot 2022-05-18 at 10.10.39 AM.png" descr="Screen Shot 2022-05-18 at 10.10.39 AM.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4100149" cy="2777965"/>
              </a:xfrm>
              <a:prstGeom prst="rect">
                <a:avLst/>
              </a:prstGeom>
              <a:ln w="12700" cap="flat">
                <a:noFill/>
                <a:miter lim="400000"/>
              </a:ln>
              <a:effectLst/>
            </p:spPr>
          </p:pic>
          <p:pic>
            <p:nvPicPr>
              <p:cNvPr id="179" name="Screen Shot 2022-05-19 at 8.29.43 AM.png" descr="Screen Shot 2022-05-19 at 8.29.43 A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3734" y="1773108"/>
                <a:ext cx="442120" cy="586289"/>
              </a:xfrm>
              <a:prstGeom prst="rect">
                <a:avLst/>
              </a:prstGeom>
              <a:ln w="12700" cap="flat">
                <a:noFill/>
                <a:miter lim="400000"/>
              </a:ln>
              <a:effectLst/>
            </p:spPr>
          </p:pic>
        </p:grpSp>
      </p:grpSp>
      <p:sp>
        <p:nvSpPr>
          <p:cNvPr id="182" name="\"/>
          <p:cNvSpPr txBox="1"/>
          <p:nvPr/>
        </p:nvSpPr>
        <p:spPr>
          <a:xfrm>
            <a:off x="231831" y="6450651"/>
            <a:ext cx="120587" cy="1436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a:t>
            </a:r>
          </a:p>
        </p:txBody>
      </p:sp>
    </p:spTree>
    <p:extLst>
      <p:ext uri="{BB962C8B-B14F-4D97-AF65-F5344CB8AC3E}">
        <p14:creationId xmlns:p14="http://schemas.microsoft.com/office/powerpoint/2010/main" val="86436593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p:cNvSpPr/>
          <p:nvPr/>
        </p:nvSpPr>
        <p:spPr>
          <a:xfrm>
            <a:off x="139399" y="153678"/>
            <a:ext cx="11913202" cy="6550646"/>
          </a:xfrm>
          <a:prstGeom prst="rect">
            <a:avLst/>
          </a:prstGeom>
          <a:ln w="25400">
            <a:solidFill>
              <a:srgbClr val="515D71"/>
            </a:solidFill>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185"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9600" y="1185985"/>
            <a:ext cx="5832801" cy="3052500"/>
          </a:xfrm>
          <a:prstGeom prst="rect">
            <a:avLst/>
          </a:prstGeom>
          <a:ln w="12700">
            <a:miter lim="400000"/>
          </a:ln>
        </p:spPr>
      </p:pic>
      <p:sp>
        <p:nvSpPr>
          <p:cNvPr id="186" name="Thank You"/>
          <p:cNvSpPr txBox="1"/>
          <p:nvPr/>
        </p:nvSpPr>
        <p:spPr>
          <a:xfrm>
            <a:off x="3987724" y="4560552"/>
            <a:ext cx="4046659" cy="605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3600" dirty="0"/>
              <a:t>Thank You</a:t>
            </a:r>
          </a:p>
        </p:txBody>
      </p:sp>
    </p:spTree>
    <p:extLst>
      <p:ext uri="{BB962C8B-B14F-4D97-AF65-F5344CB8AC3E}">
        <p14:creationId xmlns:p14="http://schemas.microsoft.com/office/powerpoint/2010/main" val="280784036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0F0A-84CB-FD4A-2C89-A90311CDB0DE}"/>
              </a:ext>
            </a:extLst>
          </p:cNvPr>
          <p:cNvSpPr>
            <a:spLocks noGrp="1"/>
          </p:cNvSpPr>
          <p:nvPr>
            <p:ph type="ctrTitle"/>
          </p:nvPr>
        </p:nvSpPr>
        <p:spPr/>
        <p:txBody>
          <a:bodyPr/>
          <a:lstStyle/>
          <a:p>
            <a:r>
              <a:rPr lang="en-US" dirty="0"/>
              <a:t>Speed Science</a:t>
            </a:r>
          </a:p>
        </p:txBody>
      </p:sp>
      <p:sp>
        <p:nvSpPr>
          <p:cNvPr id="3" name="Subtitle 2">
            <a:extLst>
              <a:ext uri="{FF2B5EF4-FFF2-40B4-BE49-F238E27FC236}">
                <a16:creationId xmlns:a16="http://schemas.microsoft.com/office/drawing/2014/main" id="{8E2C7B19-121E-A591-5842-6092FE273C87}"/>
              </a:ext>
            </a:extLst>
          </p:cNvPr>
          <p:cNvSpPr>
            <a:spLocks noGrp="1"/>
          </p:cNvSpPr>
          <p:nvPr>
            <p:ph type="subTitle" idx="1"/>
          </p:nvPr>
        </p:nvSpPr>
        <p:spPr/>
        <p:txBody>
          <a:bodyPr/>
          <a:lstStyle/>
          <a:p>
            <a:r>
              <a:rPr lang="en-US" dirty="0" err="1"/>
              <a:t>Onur</a:t>
            </a:r>
            <a:r>
              <a:rPr lang="en-US" dirty="0"/>
              <a:t> </a:t>
            </a:r>
            <a:r>
              <a:rPr lang="en-US" dirty="0" err="1"/>
              <a:t>Eskiocak</a:t>
            </a:r>
            <a:endParaRPr lang="en-US" dirty="0"/>
          </a:p>
          <a:p>
            <a:r>
              <a:rPr lang="en-US" dirty="0" err="1"/>
              <a:t>Beyaz</a:t>
            </a:r>
            <a:r>
              <a:rPr lang="en-US" dirty="0"/>
              <a:t> LAB-CSHL</a:t>
            </a:r>
          </a:p>
          <a:p>
            <a:r>
              <a:rPr lang="en-US" dirty="0"/>
              <a:t>8/23/22</a:t>
            </a:r>
          </a:p>
        </p:txBody>
      </p:sp>
    </p:spTree>
    <p:extLst>
      <p:ext uri="{BB962C8B-B14F-4D97-AF65-F5344CB8AC3E}">
        <p14:creationId xmlns:p14="http://schemas.microsoft.com/office/powerpoint/2010/main" val="162736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32758C-CA16-F948-B4BE-5D7AC19D13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6440" y="2810322"/>
            <a:ext cx="3077645" cy="3840480"/>
          </a:xfrm>
          <a:prstGeom prst="rect">
            <a:avLst/>
          </a:prstGeom>
        </p:spPr>
      </p:pic>
      <p:pic>
        <p:nvPicPr>
          <p:cNvPr id="3" name="Picture 2">
            <a:extLst>
              <a:ext uri="{FF2B5EF4-FFF2-40B4-BE49-F238E27FC236}">
                <a16:creationId xmlns:a16="http://schemas.microsoft.com/office/drawing/2014/main" id="{6892CD29-0471-F947-A510-D606792D1B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29058" y="2901762"/>
            <a:ext cx="1799304" cy="1828800"/>
          </a:xfrm>
          <a:prstGeom prst="rect">
            <a:avLst/>
          </a:prstGeom>
        </p:spPr>
      </p:pic>
      <p:pic>
        <p:nvPicPr>
          <p:cNvPr id="4" name="Picture 3">
            <a:extLst>
              <a:ext uri="{FF2B5EF4-FFF2-40B4-BE49-F238E27FC236}">
                <a16:creationId xmlns:a16="http://schemas.microsoft.com/office/drawing/2014/main" id="{6748EE2A-A64C-334A-9ED7-86451F9FAAB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29058" y="4814628"/>
            <a:ext cx="1799304" cy="1828800"/>
          </a:xfrm>
          <a:prstGeom prst="rect">
            <a:avLst/>
          </a:prstGeom>
        </p:spPr>
      </p:pic>
      <p:pic>
        <p:nvPicPr>
          <p:cNvPr id="5" name="Picture 4">
            <a:extLst>
              <a:ext uri="{FF2B5EF4-FFF2-40B4-BE49-F238E27FC236}">
                <a16:creationId xmlns:a16="http://schemas.microsoft.com/office/drawing/2014/main" id="{E875C507-37E0-0347-823D-49DBDD53909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82163" y="4822002"/>
            <a:ext cx="1799304" cy="1828800"/>
          </a:xfrm>
          <a:prstGeom prst="rect">
            <a:avLst/>
          </a:prstGeom>
        </p:spPr>
      </p:pic>
      <p:pic>
        <p:nvPicPr>
          <p:cNvPr id="6" name="Picture 5">
            <a:extLst>
              <a:ext uri="{FF2B5EF4-FFF2-40B4-BE49-F238E27FC236}">
                <a16:creationId xmlns:a16="http://schemas.microsoft.com/office/drawing/2014/main" id="{2BC11730-6D55-CC40-A9BF-5C32C2DAE62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782163" y="2901762"/>
            <a:ext cx="1795727" cy="1828800"/>
          </a:xfrm>
          <a:prstGeom prst="rect">
            <a:avLst/>
          </a:prstGeom>
        </p:spPr>
      </p:pic>
      <p:pic>
        <p:nvPicPr>
          <p:cNvPr id="19" name="Picture 18">
            <a:extLst>
              <a:ext uri="{FF2B5EF4-FFF2-40B4-BE49-F238E27FC236}">
                <a16:creationId xmlns:a16="http://schemas.microsoft.com/office/drawing/2014/main" id="{7274EE6E-FE7C-204B-BC0F-CB910A464E2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32075" y="890082"/>
            <a:ext cx="7246373" cy="1828800"/>
          </a:xfrm>
          <a:prstGeom prst="rect">
            <a:avLst/>
          </a:prstGeom>
        </p:spPr>
      </p:pic>
      <p:sp>
        <p:nvSpPr>
          <p:cNvPr id="28" name="A HFD perturbs epithelial, microbial and immune modules in the intestine">
            <a:extLst>
              <a:ext uri="{FF2B5EF4-FFF2-40B4-BE49-F238E27FC236}">
                <a16:creationId xmlns:a16="http://schemas.microsoft.com/office/drawing/2014/main" id="{E877A5E4-7885-E145-B96E-648A28AE1CCE}"/>
              </a:ext>
            </a:extLst>
          </p:cNvPr>
          <p:cNvSpPr txBox="1"/>
          <p:nvPr/>
        </p:nvSpPr>
        <p:spPr>
          <a:xfrm>
            <a:off x="548747" y="0"/>
            <a:ext cx="11325726" cy="923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lvl1pPr defTabSz="650240">
              <a:defRPr sz="3800" i="1">
                <a:latin typeface="Helvetica"/>
                <a:ea typeface="Helvetica"/>
                <a:cs typeface="Helvetica"/>
                <a:sym typeface="Helvetica"/>
              </a:defRPr>
            </a:lvl1pPr>
          </a:lstStyle>
          <a:p>
            <a:pPr algn="ctr"/>
            <a:r>
              <a:rPr lang="en-US" sz="2700" b="1" dirty="0"/>
              <a:t>A modular and systematic approach to study causal mechanisms of nutrient – gene interactions in cells, tissues and organisms </a:t>
            </a:r>
            <a:endParaRPr sz="2700" b="1" dirty="0"/>
          </a:p>
        </p:txBody>
      </p:sp>
    </p:spTree>
    <p:extLst>
      <p:ext uri="{BB962C8B-B14F-4D97-AF65-F5344CB8AC3E}">
        <p14:creationId xmlns:p14="http://schemas.microsoft.com/office/powerpoint/2010/main" val="376185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7B5C6F-542A-C74E-A9F5-7F173F8717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3038" y="1609435"/>
            <a:ext cx="9144000" cy="4293829"/>
          </a:xfrm>
          <a:prstGeom prst="rect">
            <a:avLst/>
          </a:prstGeom>
        </p:spPr>
      </p:pic>
      <p:sp>
        <p:nvSpPr>
          <p:cNvPr id="7" name="Rectangle 6">
            <a:extLst>
              <a:ext uri="{FF2B5EF4-FFF2-40B4-BE49-F238E27FC236}">
                <a16:creationId xmlns:a16="http://schemas.microsoft.com/office/drawing/2014/main" id="{6C3CAE2C-0E9D-CE4D-A65E-CBD287505F64}"/>
              </a:ext>
            </a:extLst>
          </p:cNvPr>
          <p:cNvSpPr/>
          <p:nvPr/>
        </p:nvSpPr>
        <p:spPr>
          <a:xfrm>
            <a:off x="4859533" y="1609435"/>
            <a:ext cx="6936227" cy="467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 HFD perturbs epithelial, microbial and immune modules in the intestine">
            <a:extLst>
              <a:ext uri="{FF2B5EF4-FFF2-40B4-BE49-F238E27FC236}">
                <a16:creationId xmlns:a16="http://schemas.microsoft.com/office/drawing/2014/main" id="{E5617E59-C525-2B43-84FC-A69D09B6770C}"/>
              </a:ext>
            </a:extLst>
          </p:cNvPr>
          <p:cNvSpPr txBox="1"/>
          <p:nvPr/>
        </p:nvSpPr>
        <p:spPr>
          <a:xfrm>
            <a:off x="0" y="118462"/>
            <a:ext cx="12191999" cy="507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lvl1pPr defTabSz="650240">
              <a:defRPr sz="3800" i="1">
                <a:latin typeface="Helvetica"/>
                <a:ea typeface="Helvetica"/>
                <a:cs typeface="Helvetica"/>
                <a:sym typeface="Helvetica"/>
              </a:defRPr>
            </a:lvl1pPr>
          </a:lstStyle>
          <a:p>
            <a:pPr algn="ctr"/>
            <a:r>
              <a:rPr lang="en-US" sz="2700" b="1" dirty="0"/>
              <a:t>Mechanisms of intestinal regeneration?</a:t>
            </a:r>
            <a:endParaRPr sz="2700" b="1" dirty="0"/>
          </a:p>
        </p:txBody>
      </p:sp>
      <p:sp>
        <p:nvSpPr>
          <p:cNvPr id="10" name="Rectangle 9">
            <a:extLst>
              <a:ext uri="{FF2B5EF4-FFF2-40B4-BE49-F238E27FC236}">
                <a16:creationId xmlns:a16="http://schemas.microsoft.com/office/drawing/2014/main" id="{73326FE9-50E3-2E42-BA4A-47C442D26617}"/>
              </a:ext>
            </a:extLst>
          </p:cNvPr>
          <p:cNvSpPr/>
          <p:nvPr/>
        </p:nvSpPr>
        <p:spPr>
          <a:xfrm>
            <a:off x="8874369" y="1383323"/>
            <a:ext cx="3212123" cy="4519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11F4BD9-C656-2540-80B7-8742BD68F602}"/>
              </a:ext>
            </a:extLst>
          </p:cNvPr>
          <p:cNvSpPr txBox="1"/>
          <p:nvPr/>
        </p:nvSpPr>
        <p:spPr>
          <a:xfrm>
            <a:off x="-413" y="6440797"/>
            <a:ext cx="1227855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Cheng and </a:t>
            </a:r>
            <a:r>
              <a:rPr lang="en-US" sz="1200" dirty="0" err="1">
                <a:latin typeface="Arial" panose="020B0604020202020204" pitchFamily="34" charset="0"/>
                <a:cs typeface="Arial" panose="020B0604020202020204" pitchFamily="34" charset="0"/>
              </a:rPr>
              <a:t>Leblond</a:t>
            </a:r>
            <a:r>
              <a:rPr lang="en-US" sz="1200" dirty="0">
                <a:latin typeface="Arial" panose="020B0604020202020204" pitchFamily="34" charset="0"/>
                <a:cs typeface="Arial" panose="020B0604020202020204" pitchFamily="34" charset="0"/>
              </a:rPr>
              <a:t> 1974, </a:t>
            </a:r>
            <a:r>
              <a:rPr lang="en-US" sz="1200" dirty="0" err="1">
                <a:latin typeface="Arial" panose="020B0604020202020204" pitchFamily="34" charset="0"/>
                <a:cs typeface="Arial" panose="020B0604020202020204" pitchFamily="34" charset="0"/>
              </a:rPr>
              <a:t>Potten</a:t>
            </a:r>
            <a:r>
              <a:rPr lang="en-US" sz="1200" dirty="0">
                <a:latin typeface="Arial" panose="020B0604020202020204" pitchFamily="34" charset="0"/>
                <a:cs typeface="Arial" panose="020B0604020202020204" pitchFamily="34" charset="0"/>
              </a:rPr>
              <a:t> et al. 1977, Barker et al. 2007, </a:t>
            </a:r>
            <a:r>
              <a:rPr lang="en-US" sz="1200" dirty="0" err="1">
                <a:latin typeface="Arial" panose="020B0604020202020204" pitchFamily="34" charset="0"/>
                <a:cs typeface="Arial" panose="020B0604020202020204" pitchFamily="34" charset="0"/>
              </a:rPr>
              <a:t>Buczacki</a:t>
            </a:r>
            <a:r>
              <a:rPr lang="en-US" sz="1200" dirty="0">
                <a:latin typeface="Arial" panose="020B0604020202020204" pitchFamily="34" charset="0"/>
                <a:cs typeface="Arial" panose="020B0604020202020204" pitchFamily="34" charset="0"/>
              </a:rPr>
              <a:t> et al. 2013, </a:t>
            </a:r>
            <a:r>
              <a:rPr lang="en-US" sz="1200" dirty="0" err="1">
                <a:latin typeface="Arial" panose="020B0604020202020204" pitchFamily="34" charset="0"/>
                <a:cs typeface="Arial" panose="020B0604020202020204" pitchFamily="34" charset="0"/>
              </a:rPr>
              <a:t>Nusse</a:t>
            </a:r>
            <a:r>
              <a:rPr lang="en-US" sz="1200" dirty="0">
                <a:latin typeface="Arial" panose="020B0604020202020204" pitchFamily="34" charset="0"/>
                <a:cs typeface="Arial" panose="020B0604020202020204" pitchFamily="34" charset="0"/>
              </a:rPr>
              <a:t> et al. 2018, </a:t>
            </a:r>
            <a:r>
              <a:rPr lang="en-US" sz="1200" dirty="0" err="1">
                <a:latin typeface="Arial" panose="020B0604020202020204" pitchFamily="34" charset="0"/>
                <a:cs typeface="Arial" panose="020B0604020202020204" pitchFamily="34" charset="0"/>
              </a:rPr>
              <a:t>Ayyaz</a:t>
            </a:r>
            <a:r>
              <a:rPr lang="en-US" sz="1200" dirty="0">
                <a:latin typeface="Arial" panose="020B0604020202020204" pitchFamily="34" charset="0"/>
                <a:cs typeface="Arial" panose="020B0604020202020204" pitchFamily="34" charset="0"/>
              </a:rPr>
              <a:t> et al. 2019, Murata et al. 2020, Cheng et al. 2019, Beyaz et al. 2016</a:t>
            </a:r>
          </a:p>
        </p:txBody>
      </p:sp>
    </p:spTree>
    <p:extLst>
      <p:ext uri="{BB962C8B-B14F-4D97-AF65-F5344CB8AC3E}">
        <p14:creationId xmlns:p14="http://schemas.microsoft.com/office/powerpoint/2010/main" val="139852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6" name="TextBox 5">
            <a:extLst>
              <a:ext uri="{FF2B5EF4-FFF2-40B4-BE49-F238E27FC236}">
                <a16:creationId xmlns:a16="http://schemas.microsoft.com/office/drawing/2014/main" id="{61625EE0-64F8-6BA5-241A-DE5C61B211FB}"/>
              </a:ext>
            </a:extLst>
          </p:cNvPr>
          <p:cNvSpPr txBox="1"/>
          <p:nvPr/>
        </p:nvSpPr>
        <p:spPr>
          <a:xfrm>
            <a:off x="991694" y="435547"/>
            <a:ext cx="5613823" cy="1775389"/>
          </a:xfrm>
          <a:prstGeom prst="rect">
            <a:avLst/>
          </a:prstGeom>
        </p:spPr>
        <p:txBody>
          <a:bodyPr vert="horz" lIns="121920" tIns="60960" rIns="121920" bIns="60960" rtlCol="0" anchor="b">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1219170">
              <a:lnSpc>
                <a:spcPct val="90000"/>
              </a:lnSpc>
              <a:spcBef>
                <a:spcPct val="0"/>
              </a:spcBef>
              <a:spcAft>
                <a:spcPts val="800"/>
              </a:spcAft>
            </a:pPr>
            <a:r>
              <a:rPr lang="en-US" sz="4000" b="1">
                <a:latin typeface="+mj-lt"/>
                <a:ea typeface="+mj-ea"/>
                <a:cs typeface="+mj-cs"/>
              </a:rPr>
              <a:t>Targeting polyamine pathway in cancer</a:t>
            </a:r>
          </a:p>
        </p:txBody>
      </p:sp>
      <p:sp>
        <p:nvSpPr>
          <p:cNvPr id="20" name="Freeform: Shape 19">
            <a:extLst>
              <a:ext uri="{FF2B5EF4-FFF2-40B4-BE49-F238E27FC236}">
                <a16:creationId xmlns:a16="http://schemas.microsoft.com/office/drawing/2014/main" id="{A94A2FC9-6D19-473C-B868-99FDB204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6077" y="435547"/>
            <a:ext cx="1969484" cy="1775389"/>
          </a:xfrm>
          <a:custGeom>
            <a:avLst/>
            <a:gdLst>
              <a:gd name="connsiteX0" fmla="*/ 530616 w 1859834"/>
              <a:gd name="connsiteY0" fmla="*/ 0 h 1676546"/>
              <a:gd name="connsiteX1" fmla="*/ 1331006 w 1859834"/>
              <a:gd name="connsiteY1" fmla="*/ 0 h 1676546"/>
              <a:gd name="connsiteX2" fmla="*/ 1445347 w 1859834"/>
              <a:gd name="connsiteY2" fmla="*/ 65415 h 1676546"/>
              <a:gd name="connsiteX3" fmla="*/ 1845541 w 1859834"/>
              <a:gd name="connsiteY3" fmla="*/ 770436 h 1676546"/>
              <a:gd name="connsiteX4" fmla="*/ 1845541 w 1859834"/>
              <a:gd name="connsiteY4" fmla="*/ 906111 h 1676546"/>
              <a:gd name="connsiteX5" fmla="*/ 1445347 w 1859834"/>
              <a:gd name="connsiteY5" fmla="*/ 1611131 h 1676546"/>
              <a:gd name="connsiteX6" fmla="*/ 1331006 w 1859834"/>
              <a:gd name="connsiteY6" fmla="*/ 1676546 h 1676546"/>
              <a:gd name="connsiteX7" fmla="*/ 530616 w 1859834"/>
              <a:gd name="connsiteY7" fmla="*/ 1676546 h 1676546"/>
              <a:gd name="connsiteX8" fmla="*/ 416275 w 1859834"/>
              <a:gd name="connsiteY8" fmla="*/ 1611131 h 1676546"/>
              <a:gd name="connsiteX9" fmla="*/ 16080 w 1859834"/>
              <a:gd name="connsiteY9" fmla="*/ 906111 h 1676546"/>
              <a:gd name="connsiteX10" fmla="*/ 16080 w 1859834"/>
              <a:gd name="connsiteY10" fmla="*/ 770436 h 1676546"/>
              <a:gd name="connsiteX11" fmla="*/ 416275 w 1859834"/>
              <a:gd name="connsiteY11" fmla="*/ 65415 h 1676546"/>
              <a:gd name="connsiteX12" fmla="*/ 530616 w 1859834"/>
              <a:gd name="connsiteY12" fmla="*/ 0 h 167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9834" h="1676546">
                <a:moveTo>
                  <a:pt x="530616" y="0"/>
                </a:moveTo>
                <a:cubicBezTo>
                  <a:pt x="1331006" y="0"/>
                  <a:pt x="1331006" y="0"/>
                  <a:pt x="1331006" y="0"/>
                </a:cubicBezTo>
                <a:cubicBezTo>
                  <a:pt x="1371502" y="0"/>
                  <a:pt x="1423909" y="29073"/>
                  <a:pt x="1445347" y="65415"/>
                </a:cubicBezTo>
                <a:cubicBezTo>
                  <a:pt x="1845541" y="770436"/>
                  <a:pt x="1845541" y="770436"/>
                  <a:pt x="1845541" y="770436"/>
                </a:cubicBezTo>
                <a:cubicBezTo>
                  <a:pt x="1864599" y="809200"/>
                  <a:pt x="1864599" y="867346"/>
                  <a:pt x="1845541" y="906111"/>
                </a:cubicBezTo>
                <a:cubicBezTo>
                  <a:pt x="1445347" y="1611131"/>
                  <a:pt x="1445347" y="1611131"/>
                  <a:pt x="1445347" y="1611131"/>
                </a:cubicBezTo>
                <a:cubicBezTo>
                  <a:pt x="1423909" y="1647474"/>
                  <a:pt x="1371502" y="1676546"/>
                  <a:pt x="1331006" y="1676546"/>
                </a:cubicBezTo>
                <a:lnTo>
                  <a:pt x="530616" y="1676546"/>
                </a:lnTo>
                <a:cubicBezTo>
                  <a:pt x="487738" y="1676546"/>
                  <a:pt x="435332" y="1647474"/>
                  <a:pt x="416275" y="1611131"/>
                </a:cubicBezTo>
                <a:cubicBezTo>
                  <a:pt x="16080" y="906111"/>
                  <a:pt x="16080" y="906111"/>
                  <a:pt x="16080" y="906111"/>
                </a:cubicBezTo>
                <a:cubicBezTo>
                  <a:pt x="-5359" y="867346"/>
                  <a:pt x="-5359" y="809200"/>
                  <a:pt x="16080" y="770436"/>
                </a:cubicBezTo>
                <a:cubicBezTo>
                  <a:pt x="416275" y="65415"/>
                  <a:pt x="416275" y="65415"/>
                  <a:pt x="416275" y="65415"/>
                </a:cubicBezTo>
                <a:cubicBezTo>
                  <a:pt x="435332" y="29073"/>
                  <a:pt x="487738" y="0"/>
                  <a:pt x="530616"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pic>
        <p:nvPicPr>
          <p:cNvPr id="3" name="Picture 2" descr="Logo, company name&#10;&#10;Description automatically generated">
            <a:extLst>
              <a:ext uri="{FF2B5EF4-FFF2-40B4-BE49-F238E27FC236}">
                <a16:creationId xmlns:a16="http://schemas.microsoft.com/office/drawing/2014/main" id="{F165AB20-C808-C70B-AB78-FF00C145C8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41717" y="843530"/>
            <a:ext cx="1158201" cy="956572"/>
          </a:xfrm>
          <a:prstGeom prst="rect">
            <a:avLst/>
          </a:prstGeom>
        </p:spPr>
      </p:pic>
      <p:sp>
        <p:nvSpPr>
          <p:cNvPr id="4" name="TextBox 3">
            <a:extLst>
              <a:ext uri="{FF2B5EF4-FFF2-40B4-BE49-F238E27FC236}">
                <a16:creationId xmlns:a16="http://schemas.microsoft.com/office/drawing/2014/main" id="{01DE0DAC-0D03-DBC6-744B-2655CC480F9F}"/>
              </a:ext>
            </a:extLst>
          </p:cNvPr>
          <p:cNvSpPr txBox="1"/>
          <p:nvPr/>
        </p:nvSpPr>
        <p:spPr>
          <a:xfrm>
            <a:off x="991694" y="2391339"/>
            <a:ext cx="3947975" cy="3461453"/>
          </a:xfrm>
          <a:prstGeom prst="rect">
            <a:avLst/>
          </a:prstGeom>
        </p:spPr>
        <p:txBody>
          <a:bodyPr vert="horz" lIns="121920" tIns="60960" rIns="121920" bIns="60960" rtlCol="0" anchor="t">
            <a:normAutofit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indent="-304792" defTabSz="1219170">
              <a:lnSpc>
                <a:spcPct val="90000"/>
              </a:lnSpc>
              <a:spcAft>
                <a:spcPts val="800"/>
              </a:spcAft>
              <a:buFont typeface="Arial" panose="020B0604020202020204" pitchFamily="34" charset="0"/>
              <a:buChar char="•"/>
            </a:pPr>
            <a:r>
              <a:rPr lang="en-US" sz="3200"/>
              <a:t>Qingting Hu</a:t>
            </a:r>
          </a:p>
          <a:p>
            <a:pPr indent="-304792" defTabSz="1219170">
              <a:lnSpc>
                <a:spcPct val="90000"/>
              </a:lnSpc>
              <a:spcAft>
                <a:spcPts val="800"/>
              </a:spcAft>
              <a:buFont typeface="Arial" panose="020B0604020202020204" pitchFamily="34" charset="0"/>
              <a:buChar char="•"/>
            </a:pPr>
            <a:endParaRPr lang="en-US" sz="3200"/>
          </a:p>
          <a:p>
            <a:pPr indent="-304792" defTabSz="1219170">
              <a:lnSpc>
                <a:spcPct val="90000"/>
              </a:lnSpc>
              <a:spcAft>
                <a:spcPts val="800"/>
              </a:spcAft>
              <a:buFont typeface="Arial" panose="020B0604020202020204" pitchFamily="34" charset="0"/>
              <a:buChar char="•"/>
            </a:pPr>
            <a:r>
              <a:rPr lang="en-US" sz="3200"/>
              <a:t>2</a:t>
            </a:r>
            <a:r>
              <a:rPr lang="en-US" sz="3200" baseline="30000"/>
              <a:t>nd</a:t>
            </a:r>
            <a:r>
              <a:rPr lang="en-US" sz="3200"/>
              <a:t> year Genetics program </a:t>
            </a:r>
          </a:p>
          <a:p>
            <a:pPr indent="-304792" defTabSz="1219170">
              <a:lnSpc>
                <a:spcPct val="90000"/>
              </a:lnSpc>
              <a:spcAft>
                <a:spcPts val="800"/>
              </a:spcAft>
              <a:buFont typeface="Arial" panose="020B0604020202020204" pitchFamily="34" charset="0"/>
              <a:buChar char="•"/>
            </a:pPr>
            <a:r>
              <a:rPr lang="en-US" sz="3200"/>
              <a:t>Dr. Michael Lukey lab</a:t>
            </a:r>
          </a:p>
          <a:p>
            <a:pPr indent="-304792" defTabSz="1219170">
              <a:lnSpc>
                <a:spcPct val="90000"/>
              </a:lnSpc>
              <a:spcAft>
                <a:spcPts val="800"/>
              </a:spcAft>
              <a:buFont typeface="Arial" panose="020B0604020202020204" pitchFamily="34" charset="0"/>
              <a:buChar char="•"/>
            </a:pPr>
            <a:r>
              <a:rPr lang="en-US" sz="3200"/>
              <a:t>CSHL</a:t>
            </a:r>
          </a:p>
          <a:p>
            <a:pPr indent="-304792" defTabSz="1219170">
              <a:lnSpc>
                <a:spcPct val="90000"/>
              </a:lnSpc>
              <a:spcAft>
                <a:spcPts val="800"/>
              </a:spcAft>
              <a:buFont typeface="Arial" panose="020B0604020202020204" pitchFamily="34" charset="0"/>
              <a:buChar char="•"/>
            </a:pPr>
            <a:endParaRPr lang="en-US" sz="3200"/>
          </a:p>
        </p:txBody>
      </p:sp>
      <p:sp>
        <p:nvSpPr>
          <p:cNvPr id="22" name="Freeform: Shape 21">
            <a:extLst>
              <a:ext uri="{FF2B5EF4-FFF2-40B4-BE49-F238E27FC236}">
                <a16:creationId xmlns:a16="http://schemas.microsoft.com/office/drawing/2014/main" id="{8BED0409-854E-49C4-876E-A78C6D881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328" y="2391339"/>
            <a:ext cx="4295424" cy="4226565"/>
          </a:xfrm>
          <a:custGeom>
            <a:avLst/>
            <a:gdLst>
              <a:gd name="connsiteX0" fmla="*/ 2353286 w 3293367"/>
              <a:gd name="connsiteY0" fmla="*/ 2104683 h 3240573"/>
              <a:gd name="connsiteX1" fmla="*/ 2868450 w 3293367"/>
              <a:gd name="connsiteY1" fmla="*/ 2104683 h 3240573"/>
              <a:gd name="connsiteX2" fmla="*/ 2892703 w 3293367"/>
              <a:gd name="connsiteY2" fmla="*/ 2107904 h 3240573"/>
              <a:gd name="connsiteX3" fmla="*/ 2909383 w 3293367"/>
              <a:gd name="connsiteY3" fmla="*/ 2114898 h 3240573"/>
              <a:gd name="connsiteX4" fmla="*/ 2899189 w 3293367"/>
              <a:gd name="connsiteY4" fmla="*/ 2132529 h 3240573"/>
              <a:gd name="connsiteX5" fmla="*/ 2538022 w 3293367"/>
              <a:gd name="connsiteY5" fmla="*/ 2757176 h 3240573"/>
              <a:gd name="connsiteX6" fmla="*/ 2322847 w 3293367"/>
              <a:gd name="connsiteY6" fmla="*/ 2882232 h 3240573"/>
              <a:gd name="connsiteX7" fmla="*/ 2149884 w 3293367"/>
              <a:gd name="connsiteY7" fmla="*/ 2882232 h 3240573"/>
              <a:gd name="connsiteX8" fmla="*/ 2129707 w 3293367"/>
              <a:gd name="connsiteY8" fmla="*/ 2882232 h 3240573"/>
              <a:gd name="connsiteX9" fmla="*/ 2110453 w 3293367"/>
              <a:gd name="connsiteY9" fmla="*/ 2849077 h 3240573"/>
              <a:gd name="connsiteX10" fmla="*/ 2016148 w 3293367"/>
              <a:gd name="connsiteY10" fmla="*/ 2686675 h 3240573"/>
              <a:gd name="connsiteX11" fmla="*/ 2016148 w 3293367"/>
              <a:gd name="connsiteY11" fmla="*/ 2595774 h 3240573"/>
              <a:gd name="connsiteX12" fmla="*/ 2274287 w 3293367"/>
              <a:gd name="connsiteY12" fmla="*/ 2151242 h 3240573"/>
              <a:gd name="connsiteX13" fmla="*/ 2353286 w 3293367"/>
              <a:gd name="connsiteY13" fmla="*/ 2104683 h 3240573"/>
              <a:gd name="connsiteX14" fmla="*/ 939150 w 3293367"/>
              <a:gd name="connsiteY14" fmla="*/ 0 h 3240573"/>
              <a:gd name="connsiteX15" fmla="*/ 2322847 w 3293367"/>
              <a:gd name="connsiteY15" fmla="*/ 0 h 3240573"/>
              <a:gd name="connsiteX16" fmla="*/ 2538022 w 3293367"/>
              <a:gd name="connsiteY16" fmla="*/ 125055 h 3240573"/>
              <a:gd name="connsiteX17" fmla="*/ 3228376 w 3293367"/>
              <a:gd name="connsiteY17" fmla="*/ 1319038 h 3240573"/>
              <a:gd name="connsiteX18" fmla="*/ 3228376 w 3293367"/>
              <a:gd name="connsiteY18" fmla="*/ 1563194 h 3240573"/>
              <a:gd name="connsiteX19" fmla="*/ 2972043 w 3293367"/>
              <a:gd name="connsiteY19" fmla="*/ 2006528 h 3240573"/>
              <a:gd name="connsiteX20" fmla="*/ 2950440 w 3293367"/>
              <a:gd name="connsiteY20" fmla="*/ 2043890 h 3240573"/>
              <a:gd name="connsiteX21" fmla="*/ 2951200 w 3293367"/>
              <a:gd name="connsiteY21" fmla="*/ 2044209 h 3240573"/>
              <a:gd name="connsiteX22" fmla="*/ 2989324 w 3293367"/>
              <a:gd name="connsiteY22" fmla="*/ 2082660 h 3240573"/>
              <a:gd name="connsiteX23" fmla="*/ 3279247 w 3293367"/>
              <a:gd name="connsiteY23" fmla="*/ 2584089 h 3240573"/>
              <a:gd name="connsiteX24" fmla="*/ 3279247 w 3293367"/>
              <a:gd name="connsiteY24" fmla="*/ 2686626 h 3240573"/>
              <a:gd name="connsiteX25" fmla="*/ 2989324 w 3293367"/>
              <a:gd name="connsiteY25" fmla="*/ 3188054 h 3240573"/>
              <a:gd name="connsiteX26" fmla="*/ 2898957 w 3293367"/>
              <a:gd name="connsiteY26" fmla="*/ 3240573 h 3240573"/>
              <a:gd name="connsiteX27" fmla="*/ 2317855 w 3293367"/>
              <a:gd name="connsiteY27" fmla="*/ 3240573 h 3240573"/>
              <a:gd name="connsiteX28" fmla="*/ 2228744 w 3293367"/>
              <a:gd name="connsiteY28" fmla="*/ 3188054 h 3240573"/>
              <a:gd name="connsiteX29" fmla="*/ 2072563 w 3293367"/>
              <a:gd name="connsiteY29" fmla="*/ 2919100 h 3240573"/>
              <a:gd name="connsiteX30" fmla="*/ 2054920 w 3293367"/>
              <a:gd name="connsiteY30" fmla="*/ 2888716 h 3240573"/>
              <a:gd name="connsiteX31" fmla="*/ 2068802 w 3293367"/>
              <a:gd name="connsiteY31" fmla="*/ 2888716 h 3240573"/>
              <a:gd name="connsiteX32" fmla="*/ 2134418 w 3293367"/>
              <a:gd name="connsiteY32" fmla="*/ 2888716 h 3240573"/>
              <a:gd name="connsiteX33" fmla="*/ 2162922 w 3293367"/>
              <a:gd name="connsiteY33" fmla="*/ 2937803 h 3240573"/>
              <a:gd name="connsiteX34" fmla="*/ 2271824 w 3293367"/>
              <a:gd name="connsiteY34" fmla="*/ 3125340 h 3240573"/>
              <a:gd name="connsiteX35" fmla="*/ 2350824 w 3293367"/>
              <a:gd name="connsiteY35" fmla="*/ 3171900 h 3240573"/>
              <a:gd name="connsiteX36" fmla="*/ 2865989 w 3293367"/>
              <a:gd name="connsiteY36" fmla="*/ 3171900 h 3240573"/>
              <a:gd name="connsiteX37" fmla="*/ 2946100 w 3293367"/>
              <a:gd name="connsiteY37" fmla="*/ 3125340 h 3240573"/>
              <a:gd name="connsiteX38" fmla="*/ 3203126 w 3293367"/>
              <a:gd name="connsiteY38" fmla="*/ 2680809 h 3240573"/>
              <a:gd name="connsiteX39" fmla="*/ 3203126 w 3293367"/>
              <a:gd name="connsiteY39" fmla="*/ 2589906 h 3240573"/>
              <a:gd name="connsiteX40" fmla="*/ 2946100 w 3293367"/>
              <a:gd name="connsiteY40" fmla="*/ 2145375 h 3240573"/>
              <a:gd name="connsiteX41" fmla="*/ 2912303 w 3293367"/>
              <a:gd name="connsiteY41" fmla="*/ 2111287 h 3240573"/>
              <a:gd name="connsiteX42" fmla="*/ 2908392 w 3293367"/>
              <a:gd name="connsiteY42" fmla="*/ 2109648 h 3240573"/>
              <a:gd name="connsiteX43" fmla="*/ 2929357 w 3293367"/>
              <a:gd name="connsiteY43" fmla="*/ 2073390 h 3240573"/>
              <a:gd name="connsiteX44" fmla="*/ 2944948 w 3293367"/>
              <a:gd name="connsiteY44" fmla="*/ 2046424 h 3240573"/>
              <a:gd name="connsiteX45" fmla="*/ 2928777 w 3293367"/>
              <a:gd name="connsiteY45" fmla="*/ 2039643 h 3240573"/>
              <a:gd name="connsiteX46" fmla="*/ 2901420 w 3293367"/>
              <a:gd name="connsiteY46" fmla="*/ 2036009 h 3240573"/>
              <a:gd name="connsiteX47" fmla="*/ 2320317 w 3293367"/>
              <a:gd name="connsiteY47" fmla="*/ 2036009 h 3240573"/>
              <a:gd name="connsiteX48" fmla="*/ 2231207 w 3293367"/>
              <a:gd name="connsiteY48" fmla="*/ 2088527 h 3240573"/>
              <a:gd name="connsiteX49" fmla="*/ 1940028 w 3293367"/>
              <a:gd name="connsiteY49" fmla="*/ 2589956 h 3240573"/>
              <a:gd name="connsiteX50" fmla="*/ 1940028 w 3293367"/>
              <a:gd name="connsiteY50" fmla="*/ 2692493 h 3240573"/>
              <a:gd name="connsiteX51" fmla="*/ 2036139 w 3293367"/>
              <a:gd name="connsiteY51" fmla="*/ 2858003 h 3240573"/>
              <a:gd name="connsiteX52" fmla="*/ 2050209 w 3293367"/>
              <a:gd name="connsiteY52" fmla="*/ 2882232 h 3240573"/>
              <a:gd name="connsiteX53" fmla="*/ 1985031 w 3293367"/>
              <a:gd name="connsiteY53" fmla="*/ 2882232 h 3240573"/>
              <a:gd name="connsiteX54" fmla="*/ 939150 w 3293367"/>
              <a:gd name="connsiteY54" fmla="*/ 2882232 h 3240573"/>
              <a:gd name="connsiteX55" fmla="*/ 726963 w 3293367"/>
              <a:gd name="connsiteY55" fmla="*/ 2757176 h 3240573"/>
              <a:gd name="connsiteX56" fmla="*/ 33622 w 3293367"/>
              <a:gd name="connsiteY56" fmla="*/ 1563194 h 3240573"/>
              <a:gd name="connsiteX57" fmla="*/ 33622 w 3293367"/>
              <a:gd name="connsiteY57" fmla="*/ 1319038 h 3240573"/>
              <a:gd name="connsiteX58" fmla="*/ 726963 w 3293367"/>
              <a:gd name="connsiteY58" fmla="*/ 125055 h 3240573"/>
              <a:gd name="connsiteX59" fmla="*/ 939150 w 3293367"/>
              <a:gd name="connsiteY59" fmla="*/ 0 h 32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93367" h="3240573">
                <a:moveTo>
                  <a:pt x="2353286" y="2104683"/>
                </a:moveTo>
                <a:cubicBezTo>
                  <a:pt x="2353286" y="2104683"/>
                  <a:pt x="2353286" y="2104683"/>
                  <a:pt x="2868450" y="2104683"/>
                </a:cubicBezTo>
                <a:cubicBezTo>
                  <a:pt x="2876795" y="2104683"/>
                  <a:pt x="2884932" y="2105791"/>
                  <a:pt x="2892703" y="2107904"/>
                </a:cubicBezTo>
                <a:lnTo>
                  <a:pt x="2909383" y="2114898"/>
                </a:lnTo>
                <a:lnTo>
                  <a:pt x="2899189" y="2132529"/>
                </a:lnTo>
                <a:cubicBezTo>
                  <a:pt x="2807017" y="2291942"/>
                  <a:pt x="2689037" y="2495992"/>
                  <a:pt x="2538022" y="2757176"/>
                </a:cubicBezTo>
                <a:cubicBezTo>
                  <a:pt x="2493195" y="2834591"/>
                  <a:pt x="2412503" y="2882232"/>
                  <a:pt x="2322847" y="2882232"/>
                </a:cubicBezTo>
                <a:cubicBezTo>
                  <a:pt x="2322847" y="2882232"/>
                  <a:pt x="2322847" y="2882232"/>
                  <a:pt x="2149884" y="2882232"/>
                </a:cubicBezTo>
                <a:lnTo>
                  <a:pt x="2129707" y="2882232"/>
                </a:lnTo>
                <a:lnTo>
                  <a:pt x="2110453" y="2849077"/>
                </a:lnTo>
                <a:cubicBezTo>
                  <a:pt x="2083644" y="2802909"/>
                  <a:pt x="2052449" y="2749188"/>
                  <a:pt x="2016148" y="2686675"/>
                </a:cubicBezTo>
                <a:cubicBezTo>
                  <a:pt x="1999459" y="2658961"/>
                  <a:pt x="1999459" y="2623488"/>
                  <a:pt x="2016148" y="2595774"/>
                </a:cubicBezTo>
                <a:cubicBezTo>
                  <a:pt x="2016148" y="2595774"/>
                  <a:pt x="2016148" y="2595774"/>
                  <a:pt x="2274287" y="2151242"/>
                </a:cubicBezTo>
                <a:cubicBezTo>
                  <a:pt x="2289865" y="2122420"/>
                  <a:pt x="2321018" y="2104683"/>
                  <a:pt x="2353286" y="2104683"/>
                </a:cubicBezTo>
                <a:close/>
                <a:moveTo>
                  <a:pt x="939150" y="0"/>
                </a:moveTo>
                <a:cubicBezTo>
                  <a:pt x="939150" y="0"/>
                  <a:pt x="939150" y="0"/>
                  <a:pt x="2322847" y="0"/>
                </a:cubicBezTo>
                <a:cubicBezTo>
                  <a:pt x="2412503" y="0"/>
                  <a:pt x="2493195" y="47640"/>
                  <a:pt x="2538022" y="125055"/>
                </a:cubicBezTo>
                <a:cubicBezTo>
                  <a:pt x="2538022" y="125055"/>
                  <a:pt x="2538022" y="125055"/>
                  <a:pt x="3228376" y="1319038"/>
                </a:cubicBezTo>
                <a:cubicBezTo>
                  <a:pt x="3273205" y="1393476"/>
                  <a:pt x="3273205" y="1488756"/>
                  <a:pt x="3228376" y="1563194"/>
                </a:cubicBezTo>
                <a:cubicBezTo>
                  <a:pt x="3228376" y="1563194"/>
                  <a:pt x="3228376" y="1563194"/>
                  <a:pt x="2972043" y="2006528"/>
                </a:cubicBezTo>
                <a:lnTo>
                  <a:pt x="2950440" y="2043890"/>
                </a:lnTo>
                <a:lnTo>
                  <a:pt x="2951200" y="2044209"/>
                </a:lnTo>
                <a:cubicBezTo>
                  <a:pt x="2966732" y="2053275"/>
                  <a:pt x="2979910" y="2066404"/>
                  <a:pt x="2989324" y="2082660"/>
                </a:cubicBezTo>
                <a:cubicBezTo>
                  <a:pt x="2989324" y="2082660"/>
                  <a:pt x="2989324" y="2082660"/>
                  <a:pt x="3279247" y="2584089"/>
                </a:cubicBezTo>
                <a:cubicBezTo>
                  <a:pt x="3298074" y="2615350"/>
                  <a:pt x="3298074" y="2655364"/>
                  <a:pt x="3279247" y="2686626"/>
                </a:cubicBezTo>
                <a:cubicBezTo>
                  <a:pt x="3279247" y="2686626"/>
                  <a:pt x="3279247" y="2686626"/>
                  <a:pt x="2989324" y="3188054"/>
                </a:cubicBezTo>
                <a:cubicBezTo>
                  <a:pt x="2970497" y="3220565"/>
                  <a:pt x="2936610" y="3240573"/>
                  <a:pt x="2898957" y="3240573"/>
                </a:cubicBezTo>
                <a:cubicBezTo>
                  <a:pt x="2898957" y="3240573"/>
                  <a:pt x="2898957" y="3240573"/>
                  <a:pt x="2317855" y="3240573"/>
                </a:cubicBezTo>
                <a:cubicBezTo>
                  <a:pt x="2281457" y="3240573"/>
                  <a:pt x="2246316" y="3220565"/>
                  <a:pt x="2228744" y="3188054"/>
                </a:cubicBezTo>
                <a:cubicBezTo>
                  <a:pt x="2228744" y="3188054"/>
                  <a:pt x="2228744" y="3188054"/>
                  <a:pt x="2072563" y="2919100"/>
                </a:cubicBezTo>
                <a:lnTo>
                  <a:pt x="2054920" y="2888716"/>
                </a:lnTo>
                <a:lnTo>
                  <a:pt x="2068802" y="2888716"/>
                </a:lnTo>
                <a:lnTo>
                  <a:pt x="2134418" y="2888716"/>
                </a:lnTo>
                <a:lnTo>
                  <a:pt x="2162922" y="2937803"/>
                </a:lnTo>
                <a:cubicBezTo>
                  <a:pt x="2271824" y="3125340"/>
                  <a:pt x="2271824" y="3125340"/>
                  <a:pt x="2271824" y="3125340"/>
                </a:cubicBezTo>
                <a:cubicBezTo>
                  <a:pt x="2287402" y="3154162"/>
                  <a:pt x="2318557" y="3171900"/>
                  <a:pt x="2350824" y="3171900"/>
                </a:cubicBezTo>
                <a:cubicBezTo>
                  <a:pt x="2865989" y="3171900"/>
                  <a:pt x="2865989" y="3171900"/>
                  <a:pt x="2865989" y="3171900"/>
                </a:cubicBezTo>
                <a:cubicBezTo>
                  <a:pt x="2899368" y="3171900"/>
                  <a:pt x="2929410" y="3154162"/>
                  <a:pt x="2946100" y="3125340"/>
                </a:cubicBezTo>
                <a:cubicBezTo>
                  <a:pt x="3203126" y="2680809"/>
                  <a:pt x="3203126" y="2680809"/>
                  <a:pt x="3203126" y="2680809"/>
                </a:cubicBezTo>
                <a:cubicBezTo>
                  <a:pt x="3219816" y="2653094"/>
                  <a:pt x="3219816" y="2617620"/>
                  <a:pt x="3203126" y="2589906"/>
                </a:cubicBezTo>
                <a:cubicBezTo>
                  <a:pt x="2946100" y="2145375"/>
                  <a:pt x="2946100" y="2145375"/>
                  <a:pt x="2946100" y="2145375"/>
                </a:cubicBezTo>
                <a:cubicBezTo>
                  <a:pt x="2937755" y="2130963"/>
                  <a:pt x="2926072" y="2119323"/>
                  <a:pt x="2912303" y="2111287"/>
                </a:cubicBezTo>
                <a:lnTo>
                  <a:pt x="2908392" y="2109648"/>
                </a:lnTo>
                <a:lnTo>
                  <a:pt x="2929357" y="2073390"/>
                </a:lnTo>
                <a:lnTo>
                  <a:pt x="2944948" y="2046424"/>
                </a:lnTo>
                <a:lnTo>
                  <a:pt x="2928777" y="2039643"/>
                </a:lnTo>
                <a:cubicBezTo>
                  <a:pt x="2920010" y="2037259"/>
                  <a:pt x="2910833" y="2036009"/>
                  <a:pt x="2901420" y="2036009"/>
                </a:cubicBezTo>
                <a:cubicBezTo>
                  <a:pt x="2320317" y="2036009"/>
                  <a:pt x="2320317" y="2036009"/>
                  <a:pt x="2320317" y="2036009"/>
                </a:cubicBezTo>
                <a:cubicBezTo>
                  <a:pt x="2283920" y="2036009"/>
                  <a:pt x="2248778" y="2056016"/>
                  <a:pt x="2231207" y="2088527"/>
                </a:cubicBezTo>
                <a:cubicBezTo>
                  <a:pt x="1940028" y="2589956"/>
                  <a:pt x="1940028" y="2589956"/>
                  <a:pt x="1940028" y="2589956"/>
                </a:cubicBezTo>
                <a:cubicBezTo>
                  <a:pt x="1921201" y="2621217"/>
                  <a:pt x="1921201" y="2661231"/>
                  <a:pt x="1940028" y="2692493"/>
                </a:cubicBezTo>
                <a:cubicBezTo>
                  <a:pt x="1976425" y="2755171"/>
                  <a:pt x="2008272" y="2810015"/>
                  <a:pt x="2036139" y="2858003"/>
                </a:cubicBezTo>
                <a:lnTo>
                  <a:pt x="2050209" y="2882232"/>
                </a:lnTo>
                <a:lnTo>
                  <a:pt x="1985031" y="2882232"/>
                </a:lnTo>
                <a:cubicBezTo>
                  <a:pt x="1782341" y="2882232"/>
                  <a:pt x="1458037" y="2882232"/>
                  <a:pt x="939150" y="2882232"/>
                </a:cubicBezTo>
                <a:cubicBezTo>
                  <a:pt x="852483" y="2882232"/>
                  <a:pt x="768803" y="2834591"/>
                  <a:pt x="726963" y="2757176"/>
                </a:cubicBezTo>
                <a:cubicBezTo>
                  <a:pt x="726963" y="2757176"/>
                  <a:pt x="726963" y="2757176"/>
                  <a:pt x="33622" y="1563194"/>
                </a:cubicBezTo>
                <a:cubicBezTo>
                  <a:pt x="-11207" y="1488756"/>
                  <a:pt x="-11207" y="1393476"/>
                  <a:pt x="33622" y="1319038"/>
                </a:cubicBezTo>
                <a:cubicBezTo>
                  <a:pt x="33622" y="1319038"/>
                  <a:pt x="33622" y="1319038"/>
                  <a:pt x="726963" y="125055"/>
                </a:cubicBezTo>
                <a:cubicBezTo>
                  <a:pt x="768803" y="47640"/>
                  <a:pt x="852483" y="0"/>
                  <a:pt x="939150"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24" name="Freeform: Shape 23">
            <a:extLst>
              <a:ext uri="{FF2B5EF4-FFF2-40B4-BE49-F238E27FC236}">
                <a16:creationId xmlns:a16="http://schemas.microsoft.com/office/drawing/2014/main" id="{D4340B2E-01FD-4F5D-9C4D-AD3923AD2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1732" y="843529"/>
            <a:ext cx="3309880" cy="2983688"/>
          </a:xfrm>
          <a:custGeom>
            <a:avLst/>
            <a:gdLst>
              <a:gd name="connsiteX0" fmla="*/ 944317 w 3309879"/>
              <a:gd name="connsiteY0" fmla="*/ 0 h 2983688"/>
              <a:gd name="connsiteX1" fmla="*/ 2368743 w 3309879"/>
              <a:gd name="connsiteY1" fmla="*/ 0 h 2983688"/>
              <a:gd name="connsiteX2" fmla="*/ 2572231 w 3309879"/>
              <a:gd name="connsiteY2" fmla="*/ 116416 h 2983688"/>
              <a:gd name="connsiteX3" fmla="*/ 3284443 w 3309879"/>
              <a:gd name="connsiteY3" fmla="*/ 1371117 h 2983688"/>
              <a:gd name="connsiteX4" fmla="*/ 3284443 w 3309879"/>
              <a:gd name="connsiteY4" fmla="*/ 1612573 h 2983688"/>
              <a:gd name="connsiteX5" fmla="*/ 2572231 w 3309879"/>
              <a:gd name="connsiteY5" fmla="*/ 2867272 h 2983688"/>
              <a:gd name="connsiteX6" fmla="*/ 2368743 w 3309879"/>
              <a:gd name="connsiteY6" fmla="*/ 2983688 h 2983688"/>
              <a:gd name="connsiteX7" fmla="*/ 944317 w 3309879"/>
              <a:gd name="connsiteY7" fmla="*/ 2983688 h 2983688"/>
              <a:gd name="connsiteX8" fmla="*/ 740830 w 3309879"/>
              <a:gd name="connsiteY8" fmla="*/ 2867272 h 2983688"/>
              <a:gd name="connsiteX9" fmla="*/ 28617 w 3309879"/>
              <a:gd name="connsiteY9" fmla="*/ 1612573 h 2983688"/>
              <a:gd name="connsiteX10" fmla="*/ 28617 w 3309879"/>
              <a:gd name="connsiteY10" fmla="*/ 1371117 h 2983688"/>
              <a:gd name="connsiteX11" fmla="*/ 740830 w 3309879"/>
              <a:gd name="connsiteY11" fmla="*/ 116416 h 2983688"/>
              <a:gd name="connsiteX12" fmla="*/ 944317 w 3309879"/>
              <a:gd name="connsiteY12" fmla="*/ 0 h 29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9879" h="2983688">
                <a:moveTo>
                  <a:pt x="944317" y="0"/>
                </a:moveTo>
                <a:cubicBezTo>
                  <a:pt x="2368743" y="0"/>
                  <a:pt x="2368743" y="0"/>
                  <a:pt x="2368743" y="0"/>
                </a:cubicBezTo>
                <a:cubicBezTo>
                  <a:pt x="2440811" y="0"/>
                  <a:pt x="2534078" y="51740"/>
                  <a:pt x="2572231" y="116416"/>
                </a:cubicBezTo>
                <a:cubicBezTo>
                  <a:pt x="3284443" y="1371117"/>
                  <a:pt x="3284443" y="1371117"/>
                  <a:pt x="3284443" y="1371117"/>
                </a:cubicBezTo>
                <a:cubicBezTo>
                  <a:pt x="3318358" y="1440104"/>
                  <a:pt x="3318358" y="1543584"/>
                  <a:pt x="3284443" y="1612573"/>
                </a:cubicBezTo>
                <a:cubicBezTo>
                  <a:pt x="2572231" y="2867272"/>
                  <a:pt x="2572231" y="2867272"/>
                  <a:pt x="2572231" y="2867272"/>
                </a:cubicBezTo>
                <a:cubicBezTo>
                  <a:pt x="2534078" y="2931949"/>
                  <a:pt x="2440811" y="2983688"/>
                  <a:pt x="2368743" y="2983688"/>
                </a:cubicBezTo>
                <a:lnTo>
                  <a:pt x="944317" y="2983688"/>
                </a:lnTo>
                <a:cubicBezTo>
                  <a:pt x="868010" y="2983688"/>
                  <a:pt x="774745" y="2931949"/>
                  <a:pt x="740830" y="2867272"/>
                </a:cubicBezTo>
                <a:cubicBezTo>
                  <a:pt x="28617" y="1612573"/>
                  <a:pt x="28617" y="1612573"/>
                  <a:pt x="28617" y="1612573"/>
                </a:cubicBezTo>
                <a:cubicBezTo>
                  <a:pt x="-9538" y="1543584"/>
                  <a:pt x="-9538" y="1440104"/>
                  <a:pt x="28617" y="1371117"/>
                </a:cubicBezTo>
                <a:cubicBezTo>
                  <a:pt x="740830" y="116416"/>
                  <a:pt x="740830" y="116416"/>
                  <a:pt x="740830" y="116416"/>
                </a:cubicBezTo>
                <a:cubicBezTo>
                  <a:pt x="774745" y="51740"/>
                  <a:pt x="868010" y="0"/>
                  <a:pt x="944317"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pic>
        <p:nvPicPr>
          <p:cNvPr id="13" name="Picture 12" descr="A picture containing person, outdoor, building, sidewalk&#10;&#10;Description automatically generated">
            <a:extLst>
              <a:ext uri="{FF2B5EF4-FFF2-40B4-BE49-F238E27FC236}">
                <a16:creationId xmlns:a16="http://schemas.microsoft.com/office/drawing/2014/main" id="{601AD7F2-2299-94C3-377C-E394489FCD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5249" y="3063687"/>
            <a:ext cx="2673735" cy="2433099"/>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6F258F2D-B31A-8D0D-8861-B7237803017C}"/>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9279129" y="1267832"/>
            <a:ext cx="2135083" cy="2135083"/>
          </a:xfrm>
          <a:prstGeom prst="rect">
            <a:avLst/>
          </a:prstGeom>
        </p:spPr>
      </p:pic>
    </p:spTree>
    <p:extLst>
      <p:ext uri="{BB962C8B-B14F-4D97-AF65-F5344CB8AC3E}">
        <p14:creationId xmlns:p14="http://schemas.microsoft.com/office/powerpoint/2010/main" val="1533957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448DAB9-40CA-E704-F40F-425F31F19DB7}"/>
              </a:ext>
            </a:extLst>
          </p:cNvPr>
          <p:cNvSpPr txBox="1"/>
          <p:nvPr/>
        </p:nvSpPr>
        <p:spPr>
          <a:xfrm>
            <a:off x="6497749" y="227291"/>
            <a:ext cx="5282104" cy="307777"/>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400" dirty="0">
                <a:solidFill>
                  <a:srgbClr val="111111"/>
                </a:solidFill>
                <a:latin typeface="Roboto" panose="02000000000000000000" pitchFamily="2" charset="0"/>
              </a:rPr>
              <a:t>Polyamines in mammalian pathophysiology</a:t>
            </a:r>
            <a:endParaRPr lang="en-US" sz="1400" dirty="0"/>
          </a:p>
        </p:txBody>
      </p:sp>
      <p:pic>
        <p:nvPicPr>
          <p:cNvPr id="14" name="Picture 13" descr="Shape&#10;&#10;Description automatically generated">
            <a:extLst>
              <a:ext uri="{FF2B5EF4-FFF2-40B4-BE49-F238E27FC236}">
                <a16:creationId xmlns:a16="http://schemas.microsoft.com/office/drawing/2014/main" id="{C9322394-F8BB-8AFE-3D56-CFAAD65A92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7750" y="896187"/>
            <a:ext cx="5252989" cy="5025508"/>
          </a:xfrm>
          <a:prstGeom prst="rect">
            <a:avLst/>
          </a:prstGeom>
        </p:spPr>
      </p:pic>
      <p:grpSp>
        <p:nvGrpSpPr>
          <p:cNvPr id="16" name="Group 15">
            <a:extLst>
              <a:ext uri="{FF2B5EF4-FFF2-40B4-BE49-F238E27FC236}">
                <a16:creationId xmlns:a16="http://schemas.microsoft.com/office/drawing/2014/main" id="{87A4CC5F-8BE9-ECA6-5B5F-844ABF8C414A}"/>
              </a:ext>
            </a:extLst>
          </p:cNvPr>
          <p:cNvGrpSpPr/>
          <p:nvPr/>
        </p:nvGrpSpPr>
        <p:grpSpPr>
          <a:xfrm>
            <a:off x="6739899" y="535069"/>
            <a:ext cx="5282104" cy="5299127"/>
            <a:chOff x="437140" y="1091830"/>
            <a:chExt cx="5252989" cy="5515447"/>
          </a:xfrm>
        </p:grpSpPr>
        <p:pic>
          <p:nvPicPr>
            <p:cNvPr id="17" name="Picture 16" descr="Diagram&#10;&#10;Description automatically generated">
              <a:extLst>
                <a:ext uri="{FF2B5EF4-FFF2-40B4-BE49-F238E27FC236}">
                  <a16:creationId xmlns:a16="http://schemas.microsoft.com/office/drawing/2014/main" id="{D2A56BD3-0C3D-9DAB-F40A-A10E1CCB5A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7140" y="1091830"/>
              <a:ext cx="5252989" cy="5515447"/>
            </a:xfrm>
            <a:prstGeom prst="rect">
              <a:avLst/>
            </a:prstGeom>
          </p:spPr>
        </p:pic>
        <p:sp>
          <p:nvSpPr>
            <p:cNvPr id="18" name="TextBox 17">
              <a:extLst>
                <a:ext uri="{FF2B5EF4-FFF2-40B4-BE49-F238E27FC236}">
                  <a16:creationId xmlns:a16="http://schemas.microsoft.com/office/drawing/2014/main" id="{2E969664-DA46-09F5-981D-30A9D408F80B}"/>
                </a:ext>
              </a:extLst>
            </p:cNvPr>
            <p:cNvSpPr txBox="1"/>
            <p:nvPr/>
          </p:nvSpPr>
          <p:spPr>
            <a:xfrm>
              <a:off x="1803642" y="2433484"/>
              <a:ext cx="615093" cy="344455"/>
            </a:xfrm>
            <a:prstGeom prst="rect">
              <a:avLst/>
            </a:prstGeom>
            <a:noFill/>
            <a:ln>
              <a:solidFill>
                <a:schemeClr val="bg2">
                  <a:lumMod val="25000"/>
                </a:schemeClr>
              </a:solid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sz="1351" dirty="0"/>
            </a:p>
          </p:txBody>
        </p:sp>
        <p:sp>
          <p:nvSpPr>
            <p:cNvPr id="19" name="TextBox 18">
              <a:extLst>
                <a:ext uri="{FF2B5EF4-FFF2-40B4-BE49-F238E27FC236}">
                  <a16:creationId xmlns:a16="http://schemas.microsoft.com/office/drawing/2014/main" id="{B28A2987-5D4A-271D-1F63-C9F249ECC460}"/>
                </a:ext>
              </a:extLst>
            </p:cNvPr>
            <p:cNvSpPr txBox="1"/>
            <p:nvPr/>
          </p:nvSpPr>
          <p:spPr>
            <a:xfrm>
              <a:off x="717755" y="2988850"/>
              <a:ext cx="993059" cy="344455"/>
            </a:xfrm>
            <a:prstGeom prst="rect">
              <a:avLst/>
            </a:prstGeom>
            <a:noFill/>
            <a:ln>
              <a:solidFill>
                <a:srgbClr val="FF0000"/>
              </a:solid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sz="1351" dirty="0"/>
            </a:p>
          </p:txBody>
        </p:sp>
        <p:sp>
          <p:nvSpPr>
            <p:cNvPr id="20" name="TextBox 19">
              <a:extLst>
                <a:ext uri="{FF2B5EF4-FFF2-40B4-BE49-F238E27FC236}">
                  <a16:creationId xmlns:a16="http://schemas.microsoft.com/office/drawing/2014/main" id="{89831C0C-2FEF-8613-B39D-AEEA5C013068}"/>
                </a:ext>
              </a:extLst>
            </p:cNvPr>
            <p:cNvSpPr txBox="1"/>
            <p:nvPr/>
          </p:nvSpPr>
          <p:spPr>
            <a:xfrm>
              <a:off x="918100" y="2741945"/>
              <a:ext cx="703985" cy="352375"/>
            </a:xfrm>
            <a:prstGeom prst="rect">
              <a:avLst/>
            </a:prstGeom>
            <a:noFill/>
          </p:spPr>
          <p:txBody>
            <a:bodyPr wrap="non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400" dirty="0">
                  <a:solidFill>
                    <a:srgbClr val="FF0000"/>
                  </a:solidFill>
                </a:rPr>
                <a:t>AMD1</a:t>
              </a:r>
            </a:p>
          </p:txBody>
        </p:sp>
      </p:grpSp>
      <p:sp>
        <p:nvSpPr>
          <p:cNvPr id="21" name="TextBox 20">
            <a:extLst>
              <a:ext uri="{FF2B5EF4-FFF2-40B4-BE49-F238E27FC236}">
                <a16:creationId xmlns:a16="http://schemas.microsoft.com/office/drawing/2014/main" id="{39D3EBA9-E058-26F6-16FB-2AEFD6A2A725}"/>
              </a:ext>
            </a:extLst>
          </p:cNvPr>
          <p:cNvSpPr txBox="1"/>
          <p:nvPr/>
        </p:nvSpPr>
        <p:spPr>
          <a:xfrm>
            <a:off x="191637" y="119570"/>
            <a:ext cx="6101255" cy="523220"/>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b="1" dirty="0">
                <a:latin typeface="ITCSymbolStd"/>
              </a:rPr>
              <a:t>Polyamine metabolism and cancer </a:t>
            </a:r>
            <a:endParaRPr lang="en-US" sz="2800" b="1" dirty="0"/>
          </a:p>
        </p:txBody>
      </p:sp>
      <p:pic>
        <p:nvPicPr>
          <p:cNvPr id="27" name="Picture 26" descr="Diagram&#10;&#10;Description automatically generated">
            <a:extLst>
              <a:ext uri="{FF2B5EF4-FFF2-40B4-BE49-F238E27FC236}">
                <a16:creationId xmlns:a16="http://schemas.microsoft.com/office/drawing/2014/main" id="{B6844923-30CF-1859-134A-2F046C1654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0392" y="708498"/>
            <a:ext cx="6066003" cy="5441007"/>
          </a:xfrm>
          <a:prstGeom prst="rect">
            <a:avLst/>
          </a:prstGeom>
        </p:spPr>
      </p:pic>
      <p:sp>
        <p:nvSpPr>
          <p:cNvPr id="2" name="TextBox 1">
            <a:extLst>
              <a:ext uri="{FF2B5EF4-FFF2-40B4-BE49-F238E27FC236}">
                <a16:creationId xmlns:a16="http://schemas.microsoft.com/office/drawing/2014/main" id="{5198A9BB-C525-A8E2-F5C2-EA5FE1A176C3}"/>
              </a:ext>
            </a:extLst>
          </p:cNvPr>
          <p:cNvSpPr txBox="1"/>
          <p:nvPr/>
        </p:nvSpPr>
        <p:spPr>
          <a:xfrm>
            <a:off x="8020633" y="6369101"/>
            <a:ext cx="2807180" cy="41575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44" indent="-285744">
              <a:buFontTx/>
              <a:buChar char="-"/>
            </a:pPr>
            <a:r>
              <a:rPr lang="en-US" sz="1051" dirty="0"/>
              <a:t>Francisca et al, </a:t>
            </a:r>
            <a:r>
              <a:rPr lang="en-US" sz="1051" i="1" dirty="0"/>
              <a:t>CMLS</a:t>
            </a:r>
            <a:r>
              <a:rPr lang="en-US" sz="1051" dirty="0"/>
              <a:t>, 2019</a:t>
            </a:r>
          </a:p>
          <a:p>
            <a:pPr marL="285744" indent="-285744">
              <a:buFontTx/>
              <a:buChar char="-"/>
            </a:pPr>
            <a:r>
              <a:rPr lang="en-US" sz="1051" dirty="0" err="1"/>
              <a:t>Proietti</a:t>
            </a:r>
            <a:r>
              <a:rPr lang="en-US" sz="1051" dirty="0"/>
              <a:t> et al, </a:t>
            </a:r>
            <a:r>
              <a:rPr lang="en-US" sz="1051" i="1" dirty="0"/>
              <a:t>Trends in immunology</a:t>
            </a:r>
            <a:r>
              <a:rPr lang="en-US" sz="1051" dirty="0"/>
              <a:t>, 2020</a:t>
            </a:r>
          </a:p>
        </p:txBody>
      </p:sp>
    </p:spTree>
    <p:extLst>
      <p:ext uri="{BB962C8B-B14F-4D97-AF65-F5344CB8AC3E}">
        <p14:creationId xmlns:p14="http://schemas.microsoft.com/office/powerpoint/2010/main" val="103025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D9B8434-965B-953E-DB4D-578A8D087185}"/>
              </a:ext>
            </a:extLst>
          </p:cNvPr>
          <p:cNvSpPr txBox="1"/>
          <p:nvPr/>
        </p:nvSpPr>
        <p:spPr>
          <a:xfrm>
            <a:off x="624882" y="6433869"/>
            <a:ext cx="3168389" cy="40011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44" indent="-285744">
              <a:buFontTx/>
              <a:buChar char="-"/>
            </a:pPr>
            <a:r>
              <a:rPr lang="en-US" sz="1000" dirty="0"/>
              <a:t>Modified from </a:t>
            </a:r>
            <a:r>
              <a:rPr lang="en-US" sz="1000" dirty="0" err="1"/>
              <a:t>Ita</a:t>
            </a:r>
            <a:r>
              <a:rPr lang="en-US" sz="1000" dirty="0"/>
              <a:t> et al, </a:t>
            </a:r>
            <a:r>
              <a:rPr lang="en-US" sz="1000" i="1" dirty="0"/>
              <a:t>Cancer Letters</a:t>
            </a:r>
            <a:r>
              <a:rPr lang="en-US" sz="1000" dirty="0"/>
              <a:t>, 2021</a:t>
            </a:r>
          </a:p>
          <a:p>
            <a:pPr marL="285744" indent="-285744">
              <a:buFontTx/>
              <a:buChar char="-"/>
            </a:pPr>
            <a:r>
              <a:rPr lang="en-US" sz="1000" dirty="0"/>
              <a:t>Modified from Kenward et al, </a:t>
            </a:r>
            <a:r>
              <a:rPr lang="en-US" sz="1000" i="1" dirty="0"/>
              <a:t>Chemical Com</a:t>
            </a:r>
            <a:r>
              <a:rPr lang="en-US" sz="1000" dirty="0"/>
              <a:t>, 2017</a:t>
            </a:r>
          </a:p>
        </p:txBody>
      </p:sp>
      <p:grpSp>
        <p:nvGrpSpPr>
          <p:cNvPr id="29" name="Group 28">
            <a:extLst>
              <a:ext uri="{FF2B5EF4-FFF2-40B4-BE49-F238E27FC236}">
                <a16:creationId xmlns:a16="http://schemas.microsoft.com/office/drawing/2014/main" id="{8D5848E7-6E0B-55E3-4342-F9075804218A}"/>
              </a:ext>
            </a:extLst>
          </p:cNvPr>
          <p:cNvGrpSpPr/>
          <p:nvPr/>
        </p:nvGrpSpPr>
        <p:grpSpPr>
          <a:xfrm>
            <a:off x="1" y="69491"/>
            <a:ext cx="6101255" cy="3050520"/>
            <a:chOff x="0" y="16309"/>
            <a:chExt cx="6101254" cy="3050520"/>
          </a:xfrm>
        </p:grpSpPr>
        <p:sp>
          <p:nvSpPr>
            <p:cNvPr id="5" name="TextBox 4">
              <a:extLst>
                <a:ext uri="{FF2B5EF4-FFF2-40B4-BE49-F238E27FC236}">
                  <a16:creationId xmlns:a16="http://schemas.microsoft.com/office/drawing/2014/main" id="{ED1F4C09-D0EC-C74D-935C-C9DEDB0CD3DE}"/>
                </a:ext>
              </a:extLst>
            </p:cNvPr>
            <p:cNvSpPr txBox="1"/>
            <p:nvPr/>
          </p:nvSpPr>
          <p:spPr>
            <a:xfrm>
              <a:off x="0" y="16309"/>
              <a:ext cx="6101254" cy="553997"/>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b="1" dirty="0">
                  <a:latin typeface="ITCSymbolStd"/>
                </a:rPr>
                <a:t>Polyamine metabolism and AMD1</a:t>
              </a:r>
              <a:endParaRPr lang="en-US" sz="2800" b="1" dirty="0"/>
            </a:p>
          </p:txBody>
        </p:sp>
        <p:grpSp>
          <p:nvGrpSpPr>
            <p:cNvPr id="20" name="Group 19">
              <a:extLst>
                <a:ext uri="{FF2B5EF4-FFF2-40B4-BE49-F238E27FC236}">
                  <a16:creationId xmlns:a16="http://schemas.microsoft.com/office/drawing/2014/main" id="{1BFEC85D-B901-7489-C98F-0CDF35B0F0B7}"/>
                </a:ext>
              </a:extLst>
            </p:cNvPr>
            <p:cNvGrpSpPr/>
            <p:nvPr/>
          </p:nvGrpSpPr>
          <p:grpSpPr>
            <a:xfrm>
              <a:off x="491577" y="539529"/>
              <a:ext cx="5118100" cy="2527300"/>
              <a:chOff x="5896896" y="425229"/>
              <a:chExt cx="5118100" cy="2527300"/>
            </a:xfrm>
          </p:grpSpPr>
          <p:pic>
            <p:nvPicPr>
              <p:cNvPr id="7" name="Picture 6">
                <a:extLst>
                  <a:ext uri="{FF2B5EF4-FFF2-40B4-BE49-F238E27FC236}">
                    <a16:creationId xmlns:a16="http://schemas.microsoft.com/office/drawing/2014/main" id="{DE0EE6EA-8CE5-F76B-4FC1-FCD1347614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6896" y="425229"/>
                <a:ext cx="5118100" cy="2527300"/>
              </a:xfrm>
              <a:prstGeom prst="rect">
                <a:avLst/>
              </a:prstGeom>
            </p:spPr>
          </p:pic>
          <p:sp>
            <p:nvSpPr>
              <p:cNvPr id="14" name="Rectangle 13">
                <a:extLst>
                  <a:ext uri="{FF2B5EF4-FFF2-40B4-BE49-F238E27FC236}">
                    <a16:creationId xmlns:a16="http://schemas.microsoft.com/office/drawing/2014/main" id="{004F1955-0720-5B25-6F10-EDE7BA7DC336}"/>
                  </a:ext>
                </a:extLst>
              </p:cNvPr>
              <p:cNvSpPr/>
              <p:nvPr/>
            </p:nvSpPr>
            <p:spPr>
              <a:xfrm>
                <a:off x="7576457" y="1091831"/>
                <a:ext cx="1698172" cy="1537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351" dirty="0"/>
              </a:p>
            </p:txBody>
          </p:sp>
        </p:grpSp>
      </p:grpSp>
      <p:sp>
        <p:nvSpPr>
          <p:cNvPr id="26" name="Content Placeholder 2">
            <a:extLst>
              <a:ext uri="{FF2B5EF4-FFF2-40B4-BE49-F238E27FC236}">
                <a16:creationId xmlns:a16="http://schemas.microsoft.com/office/drawing/2014/main" id="{0E8BB398-D2F4-708A-3DFB-56120305C400}"/>
              </a:ext>
            </a:extLst>
          </p:cNvPr>
          <p:cNvSpPr>
            <a:spLocks noGrp="1"/>
          </p:cNvSpPr>
          <p:nvPr>
            <p:ph idx="1"/>
          </p:nvPr>
        </p:nvSpPr>
        <p:spPr>
          <a:xfrm>
            <a:off x="5946655" y="4842770"/>
            <a:ext cx="5821276" cy="1907807"/>
          </a:xfr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000" dirty="0"/>
              <a:t>The potential function of AMD1 in Nucleotide metabolism in Breast cancer model</a:t>
            </a:r>
          </a:p>
          <a:p>
            <a:endParaRPr lang="en-US" sz="2000" dirty="0"/>
          </a:p>
          <a:p>
            <a:r>
              <a:rPr lang="en-US" sz="2000" dirty="0"/>
              <a:t>The mechanism of polyamine pathway in  cancer progression</a:t>
            </a:r>
          </a:p>
          <a:p>
            <a:endParaRPr lang="en-US" dirty="0"/>
          </a:p>
          <a:p>
            <a:endParaRPr lang="en-US" dirty="0"/>
          </a:p>
        </p:txBody>
      </p:sp>
      <p:sp>
        <p:nvSpPr>
          <p:cNvPr id="27" name="TextBox 26">
            <a:extLst>
              <a:ext uri="{FF2B5EF4-FFF2-40B4-BE49-F238E27FC236}">
                <a16:creationId xmlns:a16="http://schemas.microsoft.com/office/drawing/2014/main" id="{1D9D9A4C-9A35-AEC0-3835-FB268EAA5896}"/>
              </a:ext>
            </a:extLst>
          </p:cNvPr>
          <p:cNvSpPr txBox="1"/>
          <p:nvPr/>
        </p:nvSpPr>
        <p:spPr>
          <a:xfrm>
            <a:off x="5972266" y="4266037"/>
            <a:ext cx="1250769" cy="30021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351" b="1" dirty="0"/>
              <a:t>Specific AIM</a:t>
            </a:r>
            <a:r>
              <a:rPr lang="en-US" altLang="zh-CN" sz="1351" b="1" dirty="0"/>
              <a:t>s:</a:t>
            </a:r>
            <a:endParaRPr lang="en-US" sz="1351" b="1" dirty="0"/>
          </a:p>
        </p:txBody>
      </p:sp>
      <p:grpSp>
        <p:nvGrpSpPr>
          <p:cNvPr id="31" name="Group 30">
            <a:extLst>
              <a:ext uri="{FF2B5EF4-FFF2-40B4-BE49-F238E27FC236}">
                <a16:creationId xmlns:a16="http://schemas.microsoft.com/office/drawing/2014/main" id="{824228DE-6A63-B18E-FFE3-74EB60DAC31D}"/>
              </a:ext>
            </a:extLst>
          </p:cNvPr>
          <p:cNvGrpSpPr/>
          <p:nvPr/>
        </p:nvGrpSpPr>
        <p:grpSpPr>
          <a:xfrm>
            <a:off x="144381" y="2995997"/>
            <a:ext cx="5272785" cy="3431944"/>
            <a:chOff x="473899" y="866275"/>
            <a:chExt cx="8567592" cy="5238038"/>
          </a:xfrm>
        </p:grpSpPr>
        <p:pic>
          <p:nvPicPr>
            <p:cNvPr id="32" name="Picture 31" descr="Diagram&#10;&#10;Description automatically generated">
              <a:extLst>
                <a:ext uri="{FF2B5EF4-FFF2-40B4-BE49-F238E27FC236}">
                  <a16:creationId xmlns:a16="http://schemas.microsoft.com/office/drawing/2014/main" id="{8E6CE60E-E067-8969-A59A-D39E553535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3899" y="866275"/>
              <a:ext cx="8567592" cy="5238038"/>
            </a:xfrm>
            <a:prstGeom prst="rect">
              <a:avLst/>
            </a:prstGeom>
          </p:spPr>
        </p:pic>
        <p:pic>
          <p:nvPicPr>
            <p:cNvPr id="33" name="Picture 32" descr="Diagram&#10;&#10;Description automatically generated">
              <a:extLst>
                <a:ext uri="{FF2B5EF4-FFF2-40B4-BE49-F238E27FC236}">
                  <a16:creationId xmlns:a16="http://schemas.microsoft.com/office/drawing/2014/main" id="{5E293F00-2171-E15D-D614-9BB79792AE8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67611" y="3488864"/>
              <a:ext cx="4250501" cy="2583071"/>
            </a:xfrm>
            <a:prstGeom prst="rect">
              <a:avLst/>
            </a:prstGeom>
          </p:spPr>
        </p:pic>
        <p:pic>
          <p:nvPicPr>
            <p:cNvPr id="34" name="Picture 33" descr="Diagram&#10;&#10;Description automatically generated">
              <a:extLst>
                <a:ext uri="{FF2B5EF4-FFF2-40B4-BE49-F238E27FC236}">
                  <a16:creationId xmlns:a16="http://schemas.microsoft.com/office/drawing/2014/main" id="{31603CB7-E769-4CBB-AA1A-523BD43D9BC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3004" y="3505273"/>
              <a:ext cx="4164691" cy="2583071"/>
            </a:xfrm>
            <a:prstGeom prst="rect">
              <a:avLst/>
            </a:prstGeom>
          </p:spPr>
        </p:pic>
      </p:grpSp>
      <p:grpSp>
        <p:nvGrpSpPr>
          <p:cNvPr id="35" name="Group 34">
            <a:extLst>
              <a:ext uri="{FF2B5EF4-FFF2-40B4-BE49-F238E27FC236}">
                <a16:creationId xmlns:a16="http://schemas.microsoft.com/office/drawing/2014/main" id="{7D79CE15-90D0-582B-C2E7-2EC9BB62F969}"/>
              </a:ext>
            </a:extLst>
          </p:cNvPr>
          <p:cNvGrpSpPr/>
          <p:nvPr/>
        </p:nvGrpSpPr>
        <p:grpSpPr>
          <a:xfrm>
            <a:off x="5919380" y="483150"/>
            <a:ext cx="5609677" cy="3371689"/>
            <a:chOff x="1525312" y="834132"/>
            <a:chExt cx="7791551" cy="4832667"/>
          </a:xfrm>
        </p:grpSpPr>
        <p:grpSp>
          <p:nvGrpSpPr>
            <p:cNvPr id="36" name="Group 35">
              <a:extLst>
                <a:ext uri="{FF2B5EF4-FFF2-40B4-BE49-F238E27FC236}">
                  <a16:creationId xmlns:a16="http://schemas.microsoft.com/office/drawing/2014/main" id="{EE3E905E-56E0-B9C6-05D2-0833B2CAC421}"/>
                </a:ext>
              </a:extLst>
            </p:cNvPr>
            <p:cNvGrpSpPr/>
            <p:nvPr/>
          </p:nvGrpSpPr>
          <p:grpSpPr>
            <a:xfrm>
              <a:off x="4760910" y="2225842"/>
              <a:ext cx="1638186" cy="1274964"/>
              <a:chOff x="4559970" y="2225842"/>
              <a:chExt cx="1638186" cy="1274964"/>
            </a:xfrm>
          </p:grpSpPr>
          <p:sp>
            <p:nvSpPr>
              <p:cNvPr id="69" name="Rectangle 68">
                <a:extLst>
                  <a:ext uri="{FF2B5EF4-FFF2-40B4-BE49-F238E27FC236}">
                    <a16:creationId xmlns:a16="http://schemas.microsoft.com/office/drawing/2014/main" id="{62F8486A-E25C-2E72-F100-9B2F832F965B}"/>
                  </a:ext>
                </a:extLst>
              </p:cNvPr>
              <p:cNvSpPr/>
              <p:nvPr/>
            </p:nvSpPr>
            <p:spPr>
              <a:xfrm>
                <a:off x="4559970" y="2225842"/>
                <a:ext cx="1444328" cy="120315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200" dirty="0">
                    <a:solidFill>
                      <a:schemeClr val="tx1"/>
                    </a:solidFill>
                  </a:rPr>
                  <a:t>SAM</a:t>
                </a: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rgbClr val="FF0000"/>
                  </a:solidFill>
                </a:endParaRPr>
              </a:p>
            </p:txBody>
          </p:sp>
          <p:cxnSp>
            <p:nvCxnSpPr>
              <p:cNvPr id="70" name="Straight Arrow Connector 69">
                <a:extLst>
                  <a:ext uri="{FF2B5EF4-FFF2-40B4-BE49-F238E27FC236}">
                    <a16:creationId xmlns:a16="http://schemas.microsoft.com/office/drawing/2014/main" id="{60812175-5C09-3FC2-BD1E-A793A61D7A7C}"/>
                  </a:ext>
                </a:extLst>
              </p:cNvPr>
              <p:cNvCxnSpPr>
                <a:cxnSpLocks/>
              </p:cNvCxnSpPr>
              <p:nvPr/>
            </p:nvCxnSpPr>
            <p:spPr>
              <a:xfrm flipH="1">
                <a:off x="5214788" y="2534652"/>
                <a:ext cx="14938" cy="5914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AA43EE8F-2B5E-4EE7-5CC6-7AC0EDD982B7}"/>
                  </a:ext>
                </a:extLst>
              </p:cNvPr>
              <p:cNvSpPr txBox="1"/>
              <p:nvPr/>
            </p:nvSpPr>
            <p:spPr>
              <a:xfrm>
                <a:off x="4791984" y="3059669"/>
                <a:ext cx="998061" cy="441137"/>
              </a:xfrm>
              <a:prstGeom prst="rect">
                <a:avLst/>
              </a:prstGeom>
              <a:noFill/>
            </p:spPr>
            <p:txBody>
              <a:bodyPr wrap="non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dirty="0"/>
                  <a:t>dc SAM</a:t>
                </a:r>
              </a:p>
            </p:txBody>
          </p:sp>
          <p:sp>
            <p:nvSpPr>
              <p:cNvPr id="72" name="TextBox 71">
                <a:extLst>
                  <a:ext uri="{FF2B5EF4-FFF2-40B4-BE49-F238E27FC236}">
                    <a16:creationId xmlns:a16="http://schemas.microsoft.com/office/drawing/2014/main" id="{F8EF1EF6-53C7-06E3-608A-6DF9AA43B801}"/>
                  </a:ext>
                </a:extLst>
              </p:cNvPr>
              <p:cNvSpPr txBox="1"/>
              <p:nvPr/>
            </p:nvSpPr>
            <p:spPr>
              <a:xfrm>
                <a:off x="5309937" y="2612494"/>
                <a:ext cx="888219" cy="441137"/>
              </a:xfrm>
              <a:prstGeom prst="rect">
                <a:avLst/>
              </a:prstGeom>
              <a:noFill/>
            </p:spPr>
            <p:txBody>
              <a:bodyPr wrap="non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dirty="0">
                    <a:solidFill>
                      <a:srgbClr val="FF0000"/>
                    </a:solidFill>
                  </a:rPr>
                  <a:t>AMD1</a:t>
                </a:r>
              </a:p>
            </p:txBody>
          </p:sp>
        </p:grpSp>
        <p:grpSp>
          <p:nvGrpSpPr>
            <p:cNvPr id="37" name="Group 36">
              <a:extLst>
                <a:ext uri="{FF2B5EF4-FFF2-40B4-BE49-F238E27FC236}">
                  <a16:creationId xmlns:a16="http://schemas.microsoft.com/office/drawing/2014/main" id="{D93257BB-A0CA-C32B-879F-A79DFEB8989C}"/>
                </a:ext>
              </a:extLst>
            </p:cNvPr>
            <p:cNvGrpSpPr/>
            <p:nvPr/>
          </p:nvGrpSpPr>
          <p:grpSpPr>
            <a:xfrm>
              <a:off x="1525312" y="2225842"/>
              <a:ext cx="2213982" cy="3346360"/>
              <a:chOff x="240632" y="1443789"/>
              <a:chExt cx="2069431" cy="2823871"/>
            </a:xfrm>
          </p:grpSpPr>
          <p:sp>
            <p:nvSpPr>
              <p:cNvPr id="65" name="Rectangle 64">
                <a:extLst>
                  <a:ext uri="{FF2B5EF4-FFF2-40B4-BE49-F238E27FC236}">
                    <a16:creationId xmlns:a16="http://schemas.microsoft.com/office/drawing/2014/main" id="{5A864A1B-373D-086F-4E1B-F2ECCAAEEDBA}"/>
                  </a:ext>
                </a:extLst>
              </p:cNvPr>
              <p:cNvSpPr/>
              <p:nvPr/>
            </p:nvSpPr>
            <p:spPr>
              <a:xfrm>
                <a:off x="240632" y="1443789"/>
                <a:ext cx="2061271" cy="109086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200" dirty="0">
                    <a:solidFill>
                      <a:schemeClr val="tx1"/>
                    </a:solidFill>
                  </a:rPr>
                  <a:t>Cellular Methylation</a:t>
                </a:r>
              </a:p>
              <a:p>
                <a:pPr algn="ctr"/>
                <a:endParaRPr lang="en-US" sz="1200" dirty="0">
                  <a:solidFill>
                    <a:schemeClr val="tx1"/>
                  </a:solidFill>
                </a:endParaRPr>
              </a:p>
              <a:p>
                <a:pPr algn="ctr"/>
                <a:endParaRPr lang="en-US" sz="1200" dirty="0">
                  <a:solidFill>
                    <a:schemeClr val="tx1"/>
                  </a:solidFill>
                </a:endParaRPr>
              </a:p>
              <a:p>
                <a:pPr algn="ctr"/>
                <a:r>
                  <a:rPr lang="en-US" sz="1200" dirty="0">
                    <a:solidFill>
                      <a:schemeClr val="tx1"/>
                    </a:solidFill>
                  </a:rPr>
                  <a:t>Methyltransferases</a:t>
                </a:r>
              </a:p>
            </p:txBody>
          </p:sp>
          <p:cxnSp>
            <p:nvCxnSpPr>
              <p:cNvPr id="66" name="Straight Arrow Connector 65">
                <a:extLst>
                  <a:ext uri="{FF2B5EF4-FFF2-40B4-BE49-F238E27FC236}">
                    <a16:creationId xmlns:a16="http://schemas.microsoft.com/office/drawing/2014/main" id="{B5BB4306-1DF3-66E3-9F72-7590C42E7365}"/>
                  </a:ext>
                </a:extLst>
              </p:cNvPr>
              <p:cNvCxnSpPr>
                <a:cxnSpLocks/>
              </p:cNvCxnSpPr>
              <p:nvPr/>
            </p:nvCxnSpPr>
            <p:spPr>
              <a:xfrm>
                <a:off x="1291389" y="1746584"/>
                <a:ext cx="8021" cy="5250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7" name="Down Arrow 66">
                <a:extLst>
                  <a:ext uri="{FF2B5EF4-FFF2-40B4-BE49-F238E27FC236}">
                    <a16:creationId xmlns:a16="http://schemas.microsoft.com/office/drawing/2014/main" id="{FCD12C45-4F2D-64AF-52B1-E67D18E93F51}"/>
                  </a:ext>
                </a:extLst>
              </p:cNvPr>
              <p:cNvSpPr/>
              <p:nvPr/>
            </p:nvSpPr>
            <p:spPr>
              <a:xfrm>
                <a:off x="1291389" y="2612494"/>
                <a:ext cx="45719" cy="8361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00"/>
              </a:p>
            </p:txBody>
          </p:sp>
          <p:sp>
            <p:nvSpPr>
              <p:cNvPr id="68" name="TextBox 67">
                <a:extLst>
                  <a:ext uri="{FF2B5EF4-FFF2-40B4-BE49-F238E27FC236}">
                    <a16:creationId xmlns:a16="http://schemas.microsoft.com/office/drawing/2014/main" id="{B08C983D-76A8-4386-A07C-4391011CF3D4}"/>
                  </a:ext>
                </a:extLst>
              </p:cNvPr>
              <p:cNvSpPr txBox="1"/>
              <p:nvPr/>
            </p:nvSpPr>
            <p:spPr>
              <a:xfrm>
                <a:off x="320840" y="3448688"/>
                <a:ext cx="1989223" cy="818972"/>
              </a:xfrm>
              <a:prstGeom prst="rect">
                <a:avLst/>
              </a:prstGeom>
              <a:solidFill>
                <a:schemeClr val="tx2">
                  <a:lumMod val="20000"/>
                  <a:lumOff val="80000"/>
                </a:schemeClr>
              </a:solid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dirty="0"/>
                  <a:t>Transcription</a:t>
                </a:r>
              </a:p>
              <a:p>
                <a:r>
                  <a:rPr lang="en-US" sz="1200" dirty="0"/>
                  <a:t>RNA function</a:t>
                </a:r>
              </a:p>
              <a:p>
                <a:r>
                  <a:rPr lang="en-US" sz="1200" dirty="0"/>
                  <a:t>Protein function</a:t>
                </a:r>
              </a:p>
            </p:txBody>
          </p:sp>
        </p:grpSp>
        <p:sp>
          <p:nvSpPr>
            <p:cNvPr id="38" name="Left Arrow 37">
              <a:extLst>
                <a:ext uri="{FF2B5EF4-FFF2-40B4-BE49-F238E27FC236}">
                  <a16:creationId xmlns:a16="http://schemas.microsoft.com/office/drawing/2014/main" id="{6EDBA7DF-2C97-56BD-42FE-E23BEBB2F5E6}"/>
                </a:ext>
              </a:extLst>
            </p:cNvPr>
            <p:cNvSpPr/>
            <p:nvPr/>
          </p:nvSpPr>
          <p:spPr>
            <a:xfrm>
              <a:off x="3714254" y="2696385"/>
              <a:ext cx="1026695" cy="300245"/>
            </a:xfrm>
            <a:prstGeom prst="lef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00"/>
            </a:p>
          </p:txBody>
        </p:sp>
        <p:sp>
          <p:nvSpPr>
            <p:cNvPr id="39" name="Left Arrow 38">
              <a:extLst>
                <a:ext uri="{FF2B5EF4-FFF2-40B4-BE49-F238E27FC236}">
                  <a16:creationId xmlns:a16="http://schemas.microsoft.com/office/drawing/2014/main" id="{5712EC59-0145-A26D-5F69-349B9779615F}"/>
                </a:ext>
              </a:extLst>
            </p:cNvPr>
            <p:cNvSpPr/>
            <p:nvPr/>
          </p:nvSpPr>
          <p:spPr>
            <a:xfrm rot="5400000" flipV="1">
              <a:off x="2319106" y="1762738"/>
              <a:ext cx="677881" cy="195844"/>
            </a:xfrm>
            <a:prstGeom prst="lef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00"/>
            </a:p>
          </p:txBody>
        </p:sp>
        <p:sp>
          <p:nvSpPr>
            <p:cNvPr id="40" name="Rectangle 39">
              <a:extLst>
                <a:ext uri="{FF2B5EF4-FFF2-40B4-BE49-F238E27FC236}">
                  <a16:creationId xmlns:a16="http://schemas.microsoft.com/office/drawing/2014/main" id="{E139CA1D-C9E7-1BB0-32F1-AAEC4AB14206}"/>
                </a:ext>
              </a:extLst>
            </p:cNvPr>
            <p:cNvSpPr/>
            <p:nvPr/>
          </p:nvSpPr>
          <p:spPr>
            <a:xfrm>
              <a:off x="1781287" y="970500"/>
              <a:ext cx="1557674" cy="41157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200" dirty="0">
                  <a:solidFill>
                    <a:schemeClr val="tx1"/>
                  </a:solidFill>
                </a:rPr>
                <a:t>Folate cycle</a:t>
              </a:r>
            </a:p>
          </p:txBody>
        </p:sp>
        <p:sp>
          <p:nvSpPr>
            <p:cNvPr id="41" name="Left Arrow 40">
              <a:extLst>
                <a:ext uri="{FF2B5EF4-FFF2-40B4-BE49-F238E27FC236}">
                  <a16:creationId xmlns:a16="http://schemas.microsoft.com/office/drawing/2014/main" id="{9F49BB97-8B93-7D7A-1289-92AF52E0464B}"/>
                </a:ext>
              </a:extLst>
            </p:cNvPr>
            <p:cNvSpPr/>
            <p:nvPr/>
          </p:nvSpPr>
          <p:spPr>
            <a:xfrm rot="10800000" flipV="1">
              <a:off x="3451255" y="1078365"/>
              <a:ext cx="1018216" cy="226310"/>
            </a:xfrm>
            <a:prstGeom prst="lef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00"/>
            </a:p>
          </p:txBody>
        </p:sp>
        <p:sp>
          <p:nvSpPr>
            <p:cNvPr id="42" name="TextBox 41">
              <a:extLst>
                <a:ext uri="{FF2B5EF4-FFF2-40B4-BE49-F238E27FC236}">
                  <a16:creationId xmlns:a16="http://schemas.microsoft.com/office/drawing/2014/main" id="{F3EA3466-30CB-D9CF-17B2-0E9AF4FB1C6D}"/>
                </a:ext>
              </a:extLst>
            </p:cNvPr>
            <p:cNvSpPr txBox="1"/>
            <p:nvPr/>
          </p:nvSpPr>
          <p:spPr>
            <a:xfrm>
              <a:off x="4619433" y="834132"/>
              <a:ext cx="1637411" cy="705822"/>
            </a:xfrm>
            <a:prstGeom prst="rect">
              <a:avLst/>
            </a:prstGeom>
            <a:solidFill>
              <a:schemeClr val="accent5">
                <a:lumMod val="75000"/>
              </a:schemeClr>
            </a:solid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dirty="0"/>
                <a:t>Nucleotide metabolism</a:t>
              </a:r>
            </a:p>
          </p:txBody>
        </p:sp>
        <p:sp>
          <p:nvSpPr>
            <p:cNvPr id="43" name="Left Arrow 42">
              <a:extLst>
                <a:ext uri="{FF2B5EF4-FFF2-40B4-BE49-F238E27FC236}">
                  <a16:creationId xmlns:a16="http://schemas.microsoft.com/office/drawing/2014/main" id="{00B31C23-091E-BCA0-CC2F-ECE913CA7464}"/>
                </a:ext>
              </a:extLst>
            </p:cNvPr>
            <p:cNvSpPr/>
            <p:nvPr/>
          </p:nvSpPr>
          <p:spPr>
            <a:xfrm rot="5400000">
              <a:off x="4991402" y="1763624"/>
              <a:ext cx="743959" cy="148396"/>
            </a:xfrm>
            <a:prstGeom prst="lef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00"/>
            </a:p>
          </p:txBody>
        </p:sp>
        <p:sp>
          <p:nvSpPr>
            <p:cNvPr id="44" name="TextBox 43">
              <a:extLst>
                <a:ext uri="{FF2B5EF4-FFF2-40B4-BE49-F238E27FC236}">
                  <a16:creationId xmlns:a16="http://schemas.microsoft.com/office/drawing/2014/main" id="{50E0C82F-9474-7CE3-0BE2-3712BBCB339A}"/>
                </a:ext>
              </a:extLst>
            </p:cNvPr>
            <p:cNvSpPr txBox="1"/>
            <p:nvPr/>
          </p:nvSpPr>
          <p:spPr>
            <a:xfrm>
              <a:off x="5339656" y="1674675"/>
              <a:ext cx="513348" cy="44113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b="1" dirty="0">
                  <a:solidFill>
                    <a:srgbClr val="FF0000"/>
                  </a:solidFill>
                </a:rPr>
                <a:t>?</a:t>
              </a:r>
            </a:p>
          </p:txBody>
        </p:sp>
        <p:grpSp>
          <p:nvGrpSpPr>
            <p:cNvPr id="45" name="Group 44">
              <a:extLst>
                <a:ext uri="{FF2B5EF4-FFF2-40B4-BE49-F238E27FC236}">
                  <a16:creationId xmlns:a16="http://schemas.microsoft.com/office/drawing/2014/main" id="{256881E6-42F5-544C-AEFC-4D0586E06B4E}"/>
                </a:ext>
              </a:extLst>
            </p:cNvPr>
            <p:cNvGrpSpPr/>
            <p:nvPr/>
          </p:nvGrpSpPr>
          <p:grpSpPr>
            <a:xfrm>
              <a:off x="7085028" y="1683192"/>
              <a:ext cx="1935062" cy="2027579"/>
              <a:chOff x="7037818" y="1232979"/>
              <a:chExt cx="1935062" cy="2027579"/>
            </a:xfrm>
          </p:grpSpPr>
          <p:grpSp>
            <p:nvGrpSpPr>
              <p:cNvPr id="59" name="Group 58">
                <a:extLst>
                  <a:ext uri="{FF2B5EF4-FFF2-40B4-BE49-F238E27FC236}">
                    <a16:creationId xmlns:a16="http://schemas.microsoft.com/office/drawing/2014/main" id="{A9EF0A7E-7551-3096-9E68-ECCFEF4FBB15}"/>
                  </a:ext>
                </a:extLst>
              </p:cNvPr>
              <p:cNvGrpSpPr/>
              <p:nvPr/>
            </p:nvGrpSpPr>
            <p:grpSpPr>
              <a:xfrm>
                <a:off x="7037818" y="1232979"/>
                <a:ext cx="1935062" cy="2027579"/>
                <a:chOff x="7555831" y="1201151"/>
                <a:chExt cx="2374232" cy="2027579"/>
              </a:xfrm>
            </p:grpSpPr>
            <p:sp>
              <p:nvSpPr>
                <p:cNvPr id="62" name="Rectangle 61">
                  <a:extLst>
                    <a:ext uri="{FF2B5EF4-FFF2-40B4-BE49-F238E27FC236}">
                      <a16:creationId xmlns:a16="http://schemas.microsoft.com/office/drawing/2014/main" id="{1B121FE9-9E90-2ECC-17B6-1B951CE8E46E}"/>
                    </a:ext>
                  </a:extLst>
                </p:cNvPr>
                <p:cNvSpPr/>
                <p:nvPr/>
              </p:nvSpPr>
              <p:spPr>
                <a:xfrm>
                  <a:off x="7555831" y="1201151"/>
                  <a:ext cx="2374232" cy="202757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200" dirty="0">
                      <a:solidFill>
                        <a:schemeClr val="tx1"/>
                      </a:solidFill>
                    </a:rPr>
                    <a:t>Ornithine</a:t>
                  </a:r>
                </a:p>
                <a:p>
                  <a:pPr algn="ctr"/>
                  <a:endParaRPr lang="en-US" sz="1200" dirty="0">
                    <a:solidFill>
                      <a:schemeClr val="tx1"/>
                    </a:solidFill>
                  </a:endParaRPr>
                </a:p>
                <a:p>
                  <a:pPr algn="ctr"/>
                  <a:r>
                    <a:rPr lang="en-US" sz="1200" dirty="0">
                      <a:solidFill>
                        <a:schemeClr val="tx1"/>
                      </a:solidFill>
                    </a:rPr>
                    <a:t>Putrescine</a:t>
                  </a:r>
                </a:p>
                <a:p>
                  <a:pPr algn="ctr"/>
                  <a:endParaRPr lang="en-US" sz="1200" dirty="0">
                    <a:solidFill>
                      <a:schemeClr val="tx1"/>
                    </a:solidFill>
                  </a:endParaRPr>
                </a:p>
                <a:p>
                  <a:pPr algn="ctr"/>
                  <a:r>
                    <a:rPr lang="en-US" sz="1200" dirty="0">
                      <a:solidFill>
                        <a:schemeClr val="tx1"/>
                      </a:solidFill>
                    </a:rPr>
                    <a:t>Spermidine</a:t>
                  </a:r>
                </a:p>
                <a:p>
                  <a:pPr algn="ctr"/>
                  <a:endParaRPr lang="en-US" sz="1200" dirty="0">
                    <a:solidFill>
                      <a:schemeClr val="tx1"/>
                    </a:solidFill>
                  </a:endParaRPr>
                </a:p>
                <a:p>
                  <a:pPr algn="ctr"/>
                  <a:r>
                    <a:rPr lang="en-US" sz="1200" dirty="0">
                      <a:solidFill>
                        <a:schemeClr val="tx1"/>
                      </a:solidFill>
                    </a:rPr>
                    <a:t>Spermine</a:t>
                  </a:r>
                </a:p>
              </p:txBody>
            </p:sp>
            <p:cxnSp>
              <p:nvCxnSpPr>
                <p:cNvPr id="63" name="Straight Arrow Connector 62">
                  <a:extLst>
                    <a:ext uri="{FF2B5EF4-FFF2-40B4-BE49-F238E27FC236}">
                      <a16:creationId xmlns:a16="http://schemas.microsoft.com/office/drawing/2014/main" id="{0B987622-868A-30B9-7107-0D3FACB73B25}"/>
                    </a:ext>
                  </a:extLst>
                </p:cNvPr>
                <p:cNvCxnSpPr>
                  <a:cxnSpLocks/>
                </p:cNvCxnSpPr>
                <p:nvPr/>
              </p:nvCxnSpPr>
              <p:spPr>
                <a:xfrm>
                  <a:off x="8610599" y="2056384"/>
                  <a:ext cx="0" cy="3729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90BF766D-01D2-90D1-FB9E-BB0C2E841701}"/>
                    </a:ext>
                  </a:extLst>
                </p:cNvPr>
                <p:cNvSpPr txBox="1"/>
                <p:nvPr/>
              </p:nvSpPr>
              <p:spPr>
                <a:xfrm>
                  <a:off x="8746956" y="1480522"/>
                  <a:ext cx="1024241" cy="441137"/>
                </a:xfrm>
                <a:prstGeom prst="rect">
                  <a:avLst/>
                </a:prstGeom>
                <a:noFill/>
              </p:spPr>
              <p:txBody>
                <a:bodyPr wrap="non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dirty="0">
                      <a:solidFill>
                        <a:schemeClr val="bg2">
                          <a:lumMod val="50000"/>
                        </a:schemeClr>
                      </a:solidFill>
                    </a:rPr>
                    <a:t>ODC1</a:t>
                  </a:r>
                </a:p>
              </p:txBody>
            </p:sp>
          </p:grpSp>
          <p:cxnSp>
            <p:nvCxnSpPr>
              <p:cNvPr id="60" name="Straight Arrow Connector 59">
                <a:extLst>
                  <a:ext uri="{FF2B5EF4-FFF2-40B4-BE49-F238E27FC236}">
                    <a16:creationId xmlns:a16="http://schemas.microsoft.com/office/drawing/2014/main" id="{BD6B9014-7254-47D4-BFC3-D0C75B418151}"/>
                  </a:ext>
                </a:extLst>
              </p:cNvPr>
              <p:cNvCxnSpPr>
                <a:cxnSpLocks/>
              </p:cNvCxnSpPr>
              <p:nvPr/>
            </p:nvCxnSpPr>
            <p:spPr>
              <a:xfrm>
                <a:off x="7897482" y="1512350"/>
                <a:ext cx="0" cy="36933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29441FF-C6C2-EAFB-C70E-0350C1BCC734}"/>
                  </a:ext>
                </a:extLst>
              </p:cNvPr>
              <p:cNvCxnSpPr>
                <a:cxnSpLocks/>
              </p:cNvCxnSpPr>
              <p:nvPr/>
            </p:nvCxnSpPr>
            <p:spPr>
              <a:xfrm>
                <a:off x="7894227" y="2625440"/>
                <a:ext cx="0" cy="3729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46" name="Straight Arrow Connector 45">
              <a:extLst>
                <a:ext uri="{FF2B5EF4-FFF2-40B4-BE49-F238E27FC236}">
                  <a16:creationId xmlns:a16="http://schemas.microsoft.com/office/drawing/2014/main" id="{22D395F3-DD06-1F30-C83D-989770C1A243}"/>
                </a:ext>
              </a:extLst>
            </p:cNvPr>
            <p:cNvCxnSpPr>
              <a:cxnSpLocks/>
            </p:cNvCxnSpPr>
            <p:nvPr/>
          </p:nvCxnSpPr>
          <p:spPr>
            <a:xfrm flipV="1">
              <a:off x="5879674" y="2981824"/>
              <a:ext cx="1444328" cy="257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7DAEF8E-8FC3-4112-FAA6-95E260877E83}"/>
                </a:ext>
              </a:extLst>
            </p:cNvPr>
            <p:cNvCxnSpPr>
              <a:cxnSpLocks/>
            </p:cNvCxnSpPr>
            <p:nvPr/>
          </p:nvCxnSpPr>
          <p:spPr>
            <a:xfrm>
              <a:off x="5884450" y="3262121"/>
              <a:ext cx="1713717" cy="244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DC643AA-4968-CE53-6F7E-FDEE5C652E80}"/>
                </a:ext>
              </a:extLst>
            </p:cNvPr>
            <p:cNvSpPr txBox="1"/>
            <p:nvPr/>
          </p:nvSpPr>
          <p:spPr>
            <a:xfrm>
              <a:off x="6546811" y="2819687"/>
              <a:ext cx="739787" cy="441138"/>
            </a:xfrm>
            <a:prstGeom prst="rect">
              <a:avLst/>
            </a:prstGeom>
            <a:noFill/>
          </p:spPr>
          <p:txBody>
            <a:bodyPr wrap="non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dirty="0">
                  <a:solidFill>
                    <a:schemeClr val="bg2">
                      <a:lumMod val="50000"/>
                    </a:schemeClr>
                  </a:solidFill>
                </a:rPr>
                <a:t>SRM</a:t>
              </a:r>
            </a:p>
          </p:txBody>
        </p:sp>
        <p:sp>
          <p:nvSpPr>
            <p:cNvPr id="49" name="TextBox 48">
              <a:extLst>
                <a:ext uri="{FF2B5EF4-FFF2-40B4-BE49-F238E27FC236}">
                  <a16:creationId xmlns:a16="http://schemas.microsoft.com/office/drawing/2014/main" id="{B0231CB5-C058-D112-020D-CDC815C087F1}"/>
                </a:ext>
              </a:extLst>
            </p:cNvPr>
            <p:cNvSpPr txBox="1"/>
            <p:nvPr/>
          </p:nvSpPr>
          <p:spPr>
            <a:xfrm>
              <a:off x="6571642" y="3149473"/>
              <a:ext cx="721975" cy="441138"/>
            </a:xfrm>
            <a:prstGeom prst="rect">
              <a:avLst/>
            </a:prstGeom>
            <a:noFill/>
          </p:spPr>
          <p:txBody>
            <a:bodyPr wrap="non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dirty="0">
                  <a:solidFill>
                    <a:schemeClr val="bg2">
                      <a:lumMod val="50000"/>
                    </a:schemeClr>
                  </a:solidFill>
                </a:rPr>
                <a:t>SMS</a:t>
              </a:r>
            </a:p>
          </p:txBody>
        </p:sp>
        <p:sp>
          <p:nvSpPr>
            <p:cNvPr id="50" name="TextBox 49">
              <a:extLst>
                <a:ext uri="{FF2B5EF4-FFF2-40B4-BE49-F238E27FC236}">
                  <a16:creationId xmlns:a16="http://schemas.microsoft.com/office/drawing/2014/main" id="{27E00C8B-A660-4A3E-A0C5-39F9D52BF879}"/>
                </a:ext>
              </a:extLst>
            </p:cNvPr>
            <p:cNvSpPr txBox="1"/>
            <p:nvPr/>
          </p:nvSpPr>
          <p:spPr>
            <a:xfrm>
              <a:off x="7188693" y="4431611"/>
              <a:ext cx="2128170" cy="1235188"/>
            </a:xfrm>
            <a:prstGeom prst="rect">
              <a:avLst/>
            </a:prstGeom>
            <a:solidFill>
              <a:schemeClr val="tx2">
                <a:lumMod val="20000"/>
                <a:lumOff val="80000"/>
              </a:schemeClr>
            </a:solid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dirty="0"/>
                <a:t>Transcription</a:t>
              </a:r>
            </a:p>
            <a:p>
              <a:r>
                <a:rPr lang="en-US" sz="1200" dirty="0"/>
                <a:t>Translation</a:t>
              </a:r>
            </a:p>
            <a:p>
              <a:r>
                <a:rPr lang="en-US" sz="1200" dirty="0"/>
                <a:t>RNA stability</a:t>
              </a:r>
            </a:p>
            <a:p>
              <a:r>
                <a:rPr lang="en-US" sz="1200" dirty="0"/>
                <a:t>Protein function</a:t>
              </a:r>
            </a:p>
          </p:txBody>
        </p:sp>
        <p:sp>
          <p:nvSpPr>
            <p:cNvPr id="51" name="Down Arrow 50">
              <a:extLst>
                <a:ext uri="{FF2B5EF4-FFF2-40B4-BE49-F238E27FC236}">
                  <a16:creationId xmlns:a16="http://schemas.microsoft.com/office/drawing/2014/main" id="{56118984-D512-685F-48CC-699934DDB218}"/>
                </a:ext>
              </a:extLst>
            </p:cNvPr>
            <p:cNvSpPr/>
            <p:nvPr/>
          </p:nvSpPr>
          <p:spPr>
            <a:xfrm>
              <a:off x="7822386" y="3847797"/>
              <a:ext cx="45719" cy="589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00"/>
            </a:p>
          </p:txBody>
        </p:sp>
        <p:sp>
          <p:nvSpPr>
            <p:cNvPr id="52" name="TextBox 51">
              <a:extLst>
                <a:ext uri="{FF2B5EF4-FFF2-40B4-BE49-F238E27FC236}">
                  <a16:creationId xmlns:a16="http://schemas.microsoft.com/office/drawing/2014/main" id="{D0C65B7F-C27C-FE47-761C-A90B1347BCD2}"/>
                </a:ext>
              </a:extLst>
            </p:cNvPr>
            <p:cNvSpPr txBox="1"/>
            <p:nvPr/>
          </p:nvSpPr>
          <p:spPr>
            <a:xfrm>
              <a:off x="4619433" y="4388340"/>
              <a:ext cx="1636294" cy="1235188"/>
            </a:xfrm>
            <a:prstGeom prst="rect">
              <a:avLst/>
            </a:prstGeom>
            <a:solidFill>
              <a:schemeClr val="bg2">
                <a:lumMod val="90000"/>
              </a:schemeClr>
            </a:solid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dirty="0"/>
                <a:t>Tumor proliferation</a:t>
              </a:r>
            </a:p>
            <a:p>
              <a:r>
                <a:rPr lang="en-US" sz="1200" dirty="0"/>
                <a:t>invasion</a:t>
              </a:r>
            </a:p>
            <a:p>
              <a:endParaRPr lang="en-US" sz="1200" dirty="0"/>
            </a:p>
          </p:txBody>
        </p:sp>
        <p:sp>
          <p:nvSpPr>
            <p:cNvPr id="53" name="Left Arrow 52">
              <a:extLst>
                <a:ext uri="{FF2B5EF4-FFF2-40B4-BE49-F238E27FC236}">
                  <a16:creationId xmlns:a16="http://schemas.microsoft.com/office/drawing/2014/main" id="{7B409B61-056B-32F6-4EDB-14BC19C24AEE}"/>
                </a:ext>
              </a:extLst>
            </p:cNvPr>
            <p:cNvSpPr/>
            <p:nvPr/>
          </p:nvSpPr>
          <p:spPr>
            <a:xfrm rot="16200000">
              <a:off x="4999040" y="3870162"/>
              <a:ext cx="844043" cy="263755"/>
            </a:xfrm>
            <a:prstGeom prst="lef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00"/>
            </a:p>
          </p:txBody>
        </p:sp>
        <p:sp>
          <p:nvSpPr>
            <p:cNvPr id="54" name="Left Arrow 53">
              <a:extLst>
                <a:ext uri="{FF2B5EF4-FFF2-40B4-BE49-F238E27FC236}">
                  <a16:creationId xmlns:a16="http://schemas.microsoft.com/office/drawing/2014/main" id="{2577FF54-18F8-2C38-EFD3-41F73E69F35C}"/>
                </a:ext>
              </a:extLst>
            </p:cNvPr>
            <p:cNvSpPr/>
            <p:nvPr/>
          </p:nvSpPr>
          <p:spPr>
            <a:xfrm>
              <a:off x="6279963" y="4877527"/>
              <a:ext cx="844043" cy="263755"/>
            </a:xfrm>
            <a:prstGeom prst="lef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00"/>
            </a:p>
          </p:txBody>
        </p:sp>
        <p:sp>
          <p:nvSpPr>
            <p:cNvPr id="55" name="Left Arrow 54">
              <a:extLst>
                <a:ext uri="{FF2B5EF4-FFF2-40B4-BE49-F238E27FC236}">
                  <a16:creationId xmlns:a16="http://schemas.microsoft.com/office/drawing/2014/main" id="{CEC03C26-CE45-347C-F570-04DB5F045598}"/>
                </a:ext>
              </a:extLst>
            </p:cNvPr>
            <p:cNvSpPr/>
            <p:nvPr/>
          </p:nvSpPr>
          <p:spPr>
            <a:xfrm rot="10800000">
              <a:off x="3775389" y="4899897"/>
              <a:ext cx="844043" cy="263755"/>
            </a:xfrm>
            <a:prstGeom prst="lef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00"/>
            </a:p>
          </p:txBody>
        </p:sp>
        <p:sp>
          <p:nvSpPr>
            <p:cNvPr id="56" name="TextBox 55">
              <a:extLst>
                <a:ext uri="{FF2B5EF4-FFF2-40B4-BE49-F238E27FC236}">
                  <a16:creationId xmlns:a16="http://schemas.microsoft.com/office/drawing/2014/main" id="{0D7374A1-2373-6DBA-2A03-0ED6B9BFD587}"/>
                </a:ext>
              </a:extLst>
            </p:cNvPr>
            <p:cNvSpPr txBox="1"/>
            <p:nvPr/>
          </p:nvSpPr>
          <p:spPr>
            <a:xfrm>
              <a:off x="6525709" y="4547738"/>
              <a:ext cx="513348" cy="44113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b="1" dirty="0">
                  <a:solidFill>
                    <a:srgbClr val="FF0000"/>
                  </a:solidFill>
                </a:rPr>
                <a:t>?</a:t>
              </a:r>
            </a:p>
          </p:txBody>
        </p:sp>
        <p:sp>
          <p:nvSpPr>
            <p:cNvPr id="57" name="TextBox 56">
              <a:extLst>
                <a:ext uri="{FF2B5EF4-FFF2-40B4-BE49-F238E27FC236}">
                  <a16:creationId xmlns:a16="http://schemas.microsoft.com/office/drawing/2014/main" id="{76ECEE36-992C-01CC-9245-33ABB201FB82}"/>
                </a:ext>
              </a:extLst>
            </p:cNvPr>
            <p:cNvSpPr txBox="1"/>
            <p:nvPr/>
          </p:nvSpPr>
          <p:spPr>
            <a:xfrm>
              <a:off x="4000077" y="4570109"/>
              <a:ext cx="513348" cy="44113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b="1" dirty="0">
                  <a:solidFill>
                    <a:srgbClr val="FF0000"/>
                  </a:solidFill>
                </a:rPr>
                <a:t>?</a:t>
              </a:r>
            </a:p>
          </p:txBody>
        </p:sp>
        <p:sp>
          <p:nvSpPr>
            <p:cNvPr id="58" name="TextBox 57">
              <a:extLst>
                <a:ext uri="{FF2B5EF4-FFF2-40B4-BE49-F238E27FC236}">
                  <a16:creationId xmlns:a16="http://schemas.microsoft.com/office/drawing/2014/main" id="{F407D94F-E5D1-9540-5375-781B1D7BFDE4}"/>
                </a:ext>
              </a:extLst>
            </p:cNvPr>
            <p:cNvSpPr txBox="1"/>
            <p:nvPr/>
          </p:nvSpPr>
          <p:spPr>
            <a:xfrm>
              <a:off x="5415728" y="3683100"/>
              <a:ext cx="513348" cy="44113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b="1" dirty="0">
                  <a:solidFill>
                    <a:srgbClr val="FF0000"/>
                  </a:solidFill>
                </a:rPr>
                <a:t>?</a:t>
              </a:r>
            </a:p>
          </p:txBody>
        </p:sp>
      </p:grpSp>
    </p:spTree>
    <p:extLst>
      <p:ext uri="{BB962C8B-B14F-4D97-AF65-F5344CB8AC3E}">
        <p14:creationId xmlns:p14="http://schemas.microsoft.com/office/powerpoint/2010/main" val="189407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blinds(horizontal)">
                                      <p:cBhvr>
                                        <p:cTn id="11" dur="500"/>
                                        <p:tgtEl>
                                          <p:spTgt spid="2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6">
                                            <p:txEl>
                                              <p:pRg st="2" end="2"/>
                                            </p:txEl>
                                          </p:spTgt>
                                        </p:tgtEl>
                                        <p:attrNameLst>
                                          <p:attrName>style.visibility</p:attrName>
                                        </p:attrNameLst>
                                      </p:cBhvr>
                                      <p:to>
                                        <p:strVal val="visible"/>
                                      </p:to>
                                    </p:set>
                                    <p:animEffect transition="in" filter="blinds(horizontal)">
                                      <p:cBhvr>
                                        <p:cTn id="16"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Genetics Speed Science</a:t>
            </a:r>
          </a:p>
        </p:txBody>
      </p:sp>
      <p:sp>
        <p:nvSpPr>
          <p:cNvPr id="3" name="Subtitle 2"/>
          <p:cNvSpPr>
            <a:spLocks noGrp="1"/>
          </p:cNvSpPr>
          <p:nvPr>
            <p:ph type="subTitle" idx="1"/>
          </p:nvPr>
        </p:nvSpPr>
        <p:spPr/>
        <p:txBody>
          <a:bodyPr/>
          <a:lstStyle/>
          <a:p>
            <a:r>
              <a:rPr lang="en-US" dirty="0"/>
              <a:t>Jordan Pearson</a:t>
            </a:r>
          </a:p>
          <a:p>
            <a:r>
              <a:rPr lang="en-US" dirty="0" err="1"/>
              <a:t>Fearon</a:t>
            </a:r>
            <a:r>
              <a:rPr lang="en-US" dirty="0"/>
              <a:t> Lab</a:t>
            </a:r>
          </a:p>
          <a:p>
            <a:r>
              <a:rPr lang="en-US" dirty="0"/>
              <a:t>8/24/22</a:t>
            </a:r>
          </a:p>
        </p:txBody>
      </p:sp>
    </p:spTree>
    <p:extLst>
      <p:ext uri="{BB962C8B-B14F-4D97-AF65-F5344CB8AC3E}">
        <p14:creationId xmlns:p14="http://schemas.microsoft.com/office/powerpoint/2010/main" val="1975855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 Cell Exclusion in Pancreatic Ductal Adenocarcinoma (PDA)</a:t>
            </a:r>
          </a:p>
        </p:txBody>
      </p:sp>
      <p:sp>
        <p:nvSpPr>
          <p:cNvPr id="3" name="Content Placeholder 2"/>
          <p:cNvSpPr>
            <a:spLocks noGrp="1"/>
          </p:cNvSpPr>
          <p:nvPr>
            <p:ph idx="1"/>
          </p:nvPr>
        </p:nvSpPr>
        <p:spPr>
          <a:xfrm>
            <a:off x="1981200" y="1873476"/>
            <a:ext cx="8229600" cy="4525963"/>
          </a:xfrm>
        </p:spPr>
        <p:txBody>
          <a:bodyPr/>
          <a:lstStyle/>
          <a:p>
            <a:pPr marL="514350" indent="-514350">
              <a:buFont typeface="+mj-lt"/>
              <a:buAutoNum type="arabicPeriod"/>
            </a:pPr>
            <a:r>
              <a:rPr lang="en-US" dirty="0"/>
              <a:t>T cells are unable to enter cancer cell nests</a:t>
            </a:r>
          </a:p>
          <a:p>
            <a:pPr marL="514350" indent="-514350">
              <a:buFont typeface="+mj-lt"/>
              <a:buAutoNum type="arabicPeriod"/>
            </a:pPr>
            <a:r>
              <a:rPr lang="en-US" dirty="0"/>
              <a:t>The cancer is able to grow and thrive</a:t>
            </a:r>
          </a:p>
          <a:p>
            <a:endParaRPr lang="en-US" dirty="0"/>
          </a:p>
          <a:p>
            <a:pPr marL="0" indent="0">
              <a:buNone/>
            </a:pPr>
            <a:r>
              <a:rPr lang="en-US" dirty="0"/>
              <a:t>How?</a:t>
            </a:r>
          </a:p>
          <a:p>
            <a:endParaRPr lang="en-US" dirty="0"/>
          </a:p>
        </p:txBody>
      </p:sp>
    </p:spTree>
    <p:extLst>
      <p:ext uri="{BB962C8B-B14F-4D97-AF65-F5344CB8AC3E}">
        <p14:creationId xmlns:p14="http://schemas.microsoft.com/office/powerpoint/2010/main" val="73080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20319" y="304284"/>
            <a:ext cx="4314001" cy="707886"/>
          </a:xfrm>
          <a:prstGeom prst="rect">
            <a:avLst/>
          </a:prstGeom>
          <a:noFill/>
        </p:spPr>
        <p:txBody>
          <a:bodyPr wrap="none" rtlCol="0">
            <a:spAutoFit/>
          </a:bodyPr>
          <a:lstStyle/>
          <a:p>
            <a:r>
              <a:rPr lang="en-US" altLang="zh-CN" sz="4000" b="1" dirty="0" err="1"/>
              <a:t>Chenjun</a:t>
            </a:r>
            <a:r>
              <a:rPr lang="en-US" altLang="zh-CN" sz="4000" b="1" dirty="0"/>
              <a:t>(June) He</a:t>
            </a:r>
            <a:endParaRPr lang="zh-CN" altLang="en-US" sz="4000" b="1" dirty="0"/>
          </a:p>
        </p:txBody>
      </p:sp>
      <p:sp>
        <p:nvSpPr>
          <p:cNvPr id="5" name="文本框 4"/>
          <p:cNvSpPr txBox="1"/>
          <p:nvPr/>
        </p:nvSpPr>
        <p:spPr>
          <a:xfrm>
            <a:off x="720319" y="3043842"/>
            <a:ext cx="3462807" cy="461665"/>
          </a:xfrm>
          <a:prstGeom prst="rect">
            <a:avLst/>
          </a:prstGeom>
          <a:noFill/>
        </p:spPr>
        <p:txBody>
          <a:bodyPr wrap="none" rtlCol="0">
            <a:spAutoFit/>
          </a:bodyPr>
          <a:lstStyle/>
          <a:p>
            <a:r>
              <a:rPr lang="en-US" altLang="zh-CN" sz="2400" b="1" dirty="0"/>
              <a:t>Rotation: Bruce </a:t>
            </a:r>
            <a:r>
              <a:rPr lang="en-US" altLang="zh-CN" sz="2400" b="1" dirty="0" err="1"/>
              <a:t>Futcher</a:t>
            </a:r>
            <a:endParaRPr lang="zh-CN" altLang="en-US" sz="2400" b="1" dirty="0"/>
          </a:p>
        </p:txBody>
      </p:sp>
      <p:sp>
        <p:nvSpPr>
          <p:cNvPr id="6" name="文本框 5"/>
          <p:cNvSpPr txBox="1"/>
          <p:nvPr/>
        </p:nvSpPr>
        <p:spPr>
          <a:xfrm>
            <a:off x="720319" y="1652903"/>
            <a:ext cx="10498387" cy="461665"/>
          </a:xfrm>
          <a:prstGeom prst="rect">
            <a:avLst/>
          </a:prstGeom>
          <a:noFill/>
        </p:spPr>
        <p:txBody>
          <a:bodyPr wrap="none" rtlCol="0">
            <a:spAutoFit/>
          </a:bodyPr>
          <a:lstStyle/>
          <a:p>
            <a:r>
              <a:rPr lang="en-US" altLang="zh-CN" sz="2400" b="1" dirty="0"/>
              <a:t>B.S. in Biological Science from </a:t>
            </a:r>
            <a:r>
              <a:rPr lang="en-US" altLang="zh-CN" sz="2400" b="1" dirty="0" err="1"/>
              <a:t>Huazhong</a:t>
            </a:r>
            <a:r>
              <a:rPr lang="en-US" altLang="zh-CN" sz="2400" b="1" dirty="0"/>
              <a:t> Agricultural University in 2022</a:t>
            </a:r>
            <a:endParaRPr lang="zh-CN" altLang="en-US" sz="2400" b="1" dirty="0"/>
          </a:p>
        </p:txBody>
      </p:sp>
      <p:sp>
        <p:nvSpPr>
          <p:cNvPr id="8" name="文本框 7"/>
          <p:cNvSpPr txBox="1"/>
          <p:nvPr/>
        </p:nvSpPr>
        <p:spPr>
          <a:xfrm>
            <a:off x="720319" y="4253821"/>
            <a:ext cx="5024132" cy="461665"/>
          </a:xfrm>
          <a:prstGeom prst="rect">
            <a:avLst/>
          </a:prstGeom>
          <a:noFill/>
        </p:spPr>
        <p:txBody>
          <a:bodyPr wrap="none" rtlCol="0">
            <a:spAutoFit/>
          </a:bodyPr>
          <a:lstStyle/>
          <a:p>
            <a:r>
              <a:rPr lang="en-US" altLang="zh-CN" sz="2400" b="1" dirty="0" err="1"/>
              <a:t>Reaserch</a:t>
            </a:r>
            <a:r>
              <a:rPr lang="en-US" altLang="zh-CN" sz="2400" b="1" dirty="0"/>
              <a:t> Interest: Systems Biology</a:t>
            </a:r>
            <a:endParaRPr lang="zh-CN" altLang="en-US" sz="2400" b="1" dirty="0"/>
          </a:p>
        </p:txBody>
      </p:sp>
      <p:pic>
        <p:nvPicPr>
          <p:cNvPr id="1026" name="Picture 2" descr="https://gimg2.baidu.com/image_search/src=http%3A%2F%2Fpic1.zhimg.com%2F50%2Fv2-e400d64e4f32d25415acf463285aaf9f_hd.jpg&amp;refer=http%3A%2F%2Fpic1.zhimg.com&amp;app=2002&amp;size=f9999,10000&amp;q=a80&amp;n=0&amp;g=0n&amp;fmt=auto?sec=1663717123&amp;t=47cb299219455d0129b7aaca2840584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9512" y="2412914"/>
            <a:ext cx="5804706" cy="3869804"/>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804281" y="5212614"/>
            <a:ext cx="4856207" cy="1200329"/>
          </a:xfrm>
          <a:prstGeom prst="rect">
            <a:avLst/>
          </a:prstGeom>
          <a:noFill/>
        </p:spPr>
        <p:txBody>
          <a:bodyPr wrap="square" rtlCol="0">
            <a:spAutoFit/>
          </a:bodyPr>
          <a:lstStyle/>
          <a:p>
            <a:r>
              <a:rPr lang="en-US" altLang="zh-CN" sz="2400" b="1" dirty="0"/>
              <a:t>Other Interests: </a:t>
            </a:r>
          </a:p>
          <a:p>
            <a:r>
              <a:rPr lang="en-US" altLang="zh-CN" sz="2400" dirty="0"/>
              <a:t>Jogging, swimming, badminton, philosophy of science…</a:t>
            </a:r>
            <a:endParaRPr lang="zh-CN" altLang="en-US" sz="2400" b="1" dirty="0"/>
          </a:p>
        </p:txBody>
      </p:sp>
    </p:spTree>
    <p:extLst>
      <p:ext uri="{BB962C8B-B14F-4D97-AF65-F5344CB8AC3E}">
        <p14:creationId xmlns:p14="http://schemas.microsoft.com/office/powerpoint/2010/main" val="354406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59958" y="18828291"/>
            <a:ext cx="10906614" cy="7634628"/>
          </a:xfrm>
          <a:prstGeom prst="rect">
            <a:avLst/>
          </a:prstGeom>
          <a:ln w="76200" cmpd="sng">
            <a:solidFill>
              <a:schemeClr val="accent6"/>
            </a:solidFill>
          </a:ln>
        </p:spPr>
      </p:pic>
      <p:pic>
        <p:nvPicPr>
          <p:cNvPr id="5" name="Picture 4" descr="CXCL12-Krt19 final illustration.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31404" y="610851"/>
            <a:ext cx="5257299" cy="5587023"/>
          </a:xfrm>
          <a:prstGeom prst="rect">
            <a:avLst/>
          </a:prstGeom>
        </p:spPr>
      </p:pic>
      <p:sp>
        <p:nvSpPr>
          <p:cNvPr id="7" name="Rectangle 6"/>
          <p:cNvSpPr/>
          <p:nvPr/>
        </p:nvSpPr>
        <p:spPr>
          <a:xfrm>
            <a:off x="1893780" y="1559276"/>
            <a:ext cx="2958235" cy="495110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Box 7"/>
          <p:cNvSpPr txBox="1"/>
          <p:nvPr/>
        </p:nvSpPr>
        <p:spPr>
          <a:xfrm>
            <a:off x="1893779" y="1816476"/>
            <a:ext cx="2829616" cy="3754874"/>
          </a:xfrm>
          <a:prstGeom prst="rect">
            <a:avLst/>
          </a:prstGeom>
          <a:noFill/>
        </p:spPr>
        <p:txBody>
          <a:bodyPr wrap="square" rtlCol="0">
            <a:spAutoFit/>
          </a:bodyPr>
          <a:lstStyle/>
          <a:p>
            <a:pPr marL="285750" indent="-285750">
              <a:buFont typeface="Arial"/>
              <a:buChar char="•"/>
            </a:pPr>
            <a:r>
              <a:rPr lang="en-US" sz="2000" dirty="0"/>
              <a:t>PDA is coated with CXCL12 and Keratin 19</a:t>
            </a:r>
          </a:p>
          <a:p>
            <a:endParaRPr lang="en-US" sz="2000" dirty="0"/>
          </a:p>
          <a:p>
            <a:pPr marL="285750" indent="-285750">
              <a:buFont typeface="Arial"/>
              <a:buChar char="•"/>
            </a:pPr>
            <a:r>
              <a:rPr lang="en-US" sz="2000" dirty="0"/>
              <a:t>CXCL12 interacts with T cells by binding to their CXCR4 receptors</a:t>
            </a:r>
          </a:p>
          <a:p>
            <a:pPr marL="285750" indent="-285750">
              <a:buFont typeface="Arial"/>
              <a:buChar char="•"/>
            </a:pPr>
            <a:endParaRPr lang="en-US" sz="2000" dirty="0"/>
          </a:p>
          <a:p>
            <a:pPr marL="285750" indent="-285750">
              <a:buFont typeface="Arial"/>
              <a:buChar char="•"/>
            </a:pPr>
            <a:r>
              <a:rPr lang="en-US" sz="2000" dirty="0"/>
              <a:t>This interaction inhibits CXCR3, blocking migration into the cancer nest</a:t>
            </a:r>
          </a:p>
          <a:p>
            <a:pPr marL="285750" indent="-285750">
              <a:buFont typeface="Arial"/>
              <a:buChar char="•"/>
            </a:pPr>
            <a:endParaRPr lang="en-US" sz="1800" dirty="0"/>
          </a:p>
        </p:txBody>
      </p:sp>
      <p:pic>
        <p:nvPicPr>
          <p:cNvPr id="9" name="Picture 8" descr="CXCL12-Krt19 final illustration.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88702" y="610851"/>
            <a:ext cx="2724162" cy="5587023"/>
          </a:xfrm>
          <a:prstGeom prst="rect">
            <a:avLst/>
          </a:prstGeom>
        </p:spPr>
      </p:pic>
      <p:sp>
        <p:nvSpPr>
          <p:cNvPr id="10" name="Rectangle 9"/>
          <p:cNvSpPr/>
          <p:nvPr/>
        </p:nvSpPr>
        <p:spPr>
          <a:xfrm>
            <a:off x="5495110" y="3279301"/>
            <a:ext cx="1318343" cy="1334226"/>
          </a:xfrm>
          <a:prstGeom prst="rect">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7027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A804D-6AA3-AE90-944A-B2097AA2786A}"/>
              </a:ext>
            </a:extLst>
          </p:cNvPr>
          <p:cNvSpPr/>
          <p:nvPr/>
        </p:nvSpPr>
        <p:spPr>
          <a:xfrm>
            <a:off x="6825458" y="0"/>
            <a:ext cx="5366541"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862D4C0-FFD7-D7A9-C36D-851B64598D6F}"/>
              </a:ext>
            </a:extLst>
          </p:cNvPr>
          <p:cNvSpPr>
            <a:spLocks noGrp="1"/>
          </p:cNvSpPr>
          <p:nvPr>
            <p:ph type="subTitle" idx="1"/>
          </p:nvPr>
        </p:nvSpPr>
        <p:spPr>
          <a:xfrm>
            <a:off x="1022572" y="3964647"/>
            <a:ext cx="4750191" cy="914400"/>
          </a:xfrm>
        </p:spPr>
        <p:txBody>
          <a:bodyPr>
            <a:normAutofit/>
          </a:bodyPr>
          <a:lstStyle/>
          <a:p>
            <a:pPr>
              <a:lnSpc>
                <a:spcPct val="100000"/>
              </a:lnSpc>
              <a:spcBef>
                <a:spcPts val="0"/>
              </a:spcBef>
            </a:pPr>
            <a:r>
              <a:rPr lang="en-US" sz="2000" dirty="0">
                <a:latin typeface="Arial" panose="020B0604020202020204" pitchFamily="34" charset="0"/>
                <a:cs typeface="Arial" panose="020B0604020202020204" pitchFamily="34" charset="0"/>
              </a:rPr>
              <a:t>Lucia Yang</a:t>
            </a:r>
          </a:p>
          <a:p>
            <a:pPr>
              <a:lnSpc>
                <a:spcPct val="100000"/>
              </a:lnSpc>
              <a:spcBef>
                <a:spcPts val="0"/>
              </a:spcBef>
            </a:pPr>
            <a:r>
              <a:rPr lang="en-US" sz="2000" dirty="0">
                <a:latin typeface="Arial" panose="020B0604020202020204" pitchFamily="34" charset="0"/>
                <a:cs typeface="Arial" panose="020B0604020202020204" pitchFamily="34" charset="0"/>
              </a:rPr>
              <a:t>Speed Science 2022</a:t>
            </a:r>
          </a:p>
        </p:txBody>
      </p:sp>
      <p:pic>
        <p:nvPicPr>
          <p:cNvPr id="6" name="Picture 5" descr="A picture containing icon&#10;&#10;Description automatically generated">
            <a:extLst>
              <a:ext uri="{FF2B5EF4-FFF2-40B4-BE49-F238E27FC236}">
                <a16:creationId xmlns:a16="http://schemas.microsoft.com/office/drawing/2014/main" id="{301104F7-038C-A150-EA23-6CC8F04A7E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5337" y="3954400"/>
            <a:ext cx="1455124" cy="692916"/>
          </a:xfrm>
          <a:prstGeom prst="rect">
            <a:avLst/>
          </a:prstGeom>
        </p:spPr>
      </p:pic>
      <p:pic>
        <p:nvPicPr>
          <p:cNvPr id="8" name="Picture 7" descr="Logo, company name&#10;&#10;Description automatically generated">
            <a:extLst>
              <a:ext uri="{FF2B5EF4-FFF2-40B4-BE49-F238E27FC236}">
                <a16:creationId xmlns:a16="http://schemas.microsoft.com/office/drawing/2014/main" id="{993D4D54-8041-A8A6-F4CD-1F8AB9900F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5129" y="3945486"/>
            <a:ext cx="833345" cy="687841"/>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0B4D8502-EA32-93A7-50B4-0700BD5A35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02007" y="3233592"/>
            <a:ext cx="4387879" cy="3290910"/>
          </a:xfrm>
          <a:prstGeom prst="rect">
            <a:avLst/>
          </a:prstGeom>
        </p:spPr>
      </p:pic>
      <p:sp>
        <p:nvSpPr>
          <p:cNvPr id="7" name="Title 6">
            <a:extLst>
              <a:ext uri="{FF2B5EF4-FFF2-40B4-BE49-F238E27FC236}">
                <a16:creationId xmlns:a16="http://schemas.microsoft.com/office/drawing/2014/main" id="{850D384A-F742-44BD-4FB3-24600C06738C}"/>
              </a:ext>
            </a:extLst>
          </p:cNvPr>
          <p:cNvSpPr>
            <a:spLocks noGrp="1"/>
          </p:cNvSpPr>
          <p:nvPr>
            <p:ph type="ctrTitle"/>
          </p:nvPr>
        </p:nvSpPr>
        <p:spPr>
          <a:xfrm>
            <a:off x="144348" y="1881971"/>
            <a:ext cx="6581098" cy="1840863"/>
          </a:xfrm>
        </p:spPr>
        <p:txBody>
          <a:bodyPr>
            <a:noAutofit/>
          </a:bodyPr>
          <a:lstStyle/>
          <a:p>
            <a:r>
              <a:rPr lang="en-US" sz="4000" dirty="0"/>
              <a:t>Splice-switching oligonucleotide therapy for diffuse intrinsic pontine glioma </a:t>
            </a:r>
          </a:p>
        </p:txBody>
      </p:sp>
      <p:sp>
        <p:nvSpPr>
          <p:cNvPr id="10" name="Subtitle 2">
            <a:extLst>
              <a:ext uri="{FF2B5EF4-FFF2-40B4-BE49-F238E27FC236}">
                <a16:creationId xmlns:a16="http://schemas.microsoft.com/office/drawing/2014/main" id="{C8EAC43D-A36F-C6FD-49CC-EF788AC64359}"/>
              </a:ext>
            </a:extLst>
          </p:cNvPr>
          <p:cNvSpPr txBox="1">
            <a:spLocks/>
          </p:cNvSpPr>
          <p:nvPr/>
        </p:nvSpPr>
        <p:spPr>
          <a:xfrm>
            <a:off x="7077448" y="220322"/>
            <a:ext cx="4970204" cy="33232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Krainer Lab </a:t>
            </a:r>
            <a:r>
              <a:rPr lang="en-US" dirty="0">
                <a:latin typeface="Arial" panose="020B0604020202020204" pitchFamily="34" charset="0"/>
                <a:cs typeface="Arial" panose="020B0604020202020204" pitchFamily="34" charset="0"/>
              </a:rPr>
              <a:t>is interested in:</a:t>
            </a:r>
          </a:p>
          <a:p>
            <a:pPr algn="l">
              <a:lnSpc>
                <a:spcPct val="100000"/>
              </a:lnSpc>
              <a:spcBef>
                <a:spcPts val="0"/>
              </a:spcBef>
            </a:pPr>
            <a:endParaRPr lang="en-US" dirty="0">
              <a:latin typeface="Arial" panose="020B0604020202020204" pitchFamily="34" charset="0"/>
              <a:cs typeface="Arial" panose="020B0604020202020204" pitchFamily="34" charset="0"/>
            </a:endParaRPr>
          </a:p>
          <a:p>
            <a:pPr marL="457200" indent="-457200" algn="l">
              <a:lnSpc>
                <a:spcPct val="100000"/>
              </a:lnSpc>
              <a:spcBef>
                <a:spcPts val="0"/>
              </a:spcBef>
              <a:buAutoNum type="arabicPeriod"/>
            </a:pPr>
            <a:r>
              <a:rPr lang="en-US" dirty="0">
                <a:latin typeface="Arial" panose="020B0604020202020204" pitchFamily="34" charset="0"/>
                <a:cs typeface="Arial" panose="020B0604020202020204" pitchFamily="34" charset="0"/>
              </a:rPr>
              <a:t>Mechanisms of RNA processing, including splicing</a:t>
            </a:r>
          </a:p>
          <a:p>
            <a:pPr marL="457200" indent="-457200" algn="l">
              <a:lnSpc>
                <a:spcPct val="100000"/>
              </a:lnSpc>
              <a:spcBef>
                <a:spcPts val="0"/>
              </a:spcBef>
              <a:buAutoNum type="arabicPeriod"/>
            </a:pPr>
            <a:endParaRPr lang="en-US" dirty="0">
              <a:latin typeface="Arial" panose="020B0604020202020204" pitchFamily="34" charset="0"/>
              <a:cs typeface="Arial" panose="020B0604020202020204" pitchFamily="34" charset="0"/>
            </a:endParaRPr>
          </a:p>
          <a:p>
            <a:pPr marL="457200" indent="-457200" algn="l">
              <a:lnSpc>
                <a:spcPct val="100000"/>
              </a:lnSpc>
              <a:spcBef>
                <a:spcPts val="0"/>
              </a:spcBef>
              <a:buAutoNum type="arabicPeriod"/>
            </a:pPr>
            <a:r>
              <a:rPr lang="en-US" dirty="0">
                <a:latin typeface="Arial" panose="020B0604020202020204" pitchFamily="34" charset="0"/>
                <a:cs typeface="Arial" panose="020B0604020202020204" pitchFamily="34" charset="0"/>
              </a:rPr>
              <a:t>Applying this knowledge to the treatment of genetic diseases</a:t>
            </a:r>
          </a:p>
        </p:txBody>
      </p:sp>
      <p:cxnSp>
        <p:nvCxnSpPr>
          <p:cNvPr id="20" name="Straight Connector 19">
            <a:extLst>
              <a:ext uri="{FF2B5EF4-FFF2-40B4-BE49-F238E27FC236}">
                <a16:creationId xmlns:a16="http://schemas.microsoft.com/office/drawing/2014/main" id="{AF99CE73-4C24-515E-CDE4-84C093BBE3F4}"/>
              </a:ext>
            </a:extLst>
          </p:cNvPr>
          <p:cNvCxnSpPr>
            <a:cxnSpLocks/>
          </p:cNvCxnSpPr>
          <p:nvPr/>
        </p:nvCxnSpPr>
        <p:spPr>
          <a:xfrm>
            <a:off x="2068474" y="3765038"/>
            <a:ext cx="255979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18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70E411-4CB5-396E-7F69-9CB59971DD31}"/>
              </a:ext>
            </a:extLst>
          </p:cNvPr>
          <p:cNvSpPr/>
          <p:nvPr/>
        </p:nvSpPr>
        <p:spPr>
          <a:xfrm>
            <a:off x="6316394" y="0"/>
            <a:ext cx="5875606"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645855" y="70338"/>
            <a:ext cx="5480595" cy="1325563"/>
          </a:xfrm>
        </p:spPr>
        <p:txBody>
          <a:bodyPr>
            <a:normAutofit/>
          </a:bodyPr>
          <a:lstStyle/>
          <a:p>
            <a:r>
              <a:rPr lang="en-US" sz="4000" dirty="0">
                <a:latin typeface="Arial" panose="020B0604020202020204" pitchFamily="34" charset="0"/>
                <a:cs typeface="Arial" panose="020B0604020202020204" pitchFamily="34" charset="0"/>
              </a:rPr>
              <a:t>Histone H3 Mutations</a:t>
            </a:r>
          </a:p>
        </p:txBody>
      </p:sp>
      <p:sp>
        <p:nvSpPr>
          <p:cNvPr id="3" name="Content Placeholder 2"/>
          <p:cNvSpPr>
            <a:spLocks noGrp="1"/>
          </p:cNvSpPr>
          <p:nvPr>
            <p:ph idx="1"/>
          </p:nvPr>
        </p:nvSpPr>
        <p:spPr>
          <a:xfrm>
            <a:off x="6480418" y="1250702"/>
            <a:ext cx="5480595" cy="4432645"/>
          </a:xfrm>
        </p:spPr>
        <p:txBody>
          <a:bodyPr>
            <a:normAutofit/>
          </a:bodyPr>
          <a:lstStyle/>
          <a:p>
            <a:r>
              <a:rPr lang="en-US" sz="2400" dirty="0">
                <a:latin typeface="Arial" panose="020B0604020202020204" pitchFamily="34" charset="0"/>
                <a:cs typeface="Arial" panose="020B0604020202020204" pitchFamily="34" charset="0"/>
              </a:rPr>
              <a:t>80% of cases have a point mutation </a:t>
            </a:r>
            <a:r>
              <a:rPr lang="en-US" sz="2400" b="1" dirty="0">
                <a:latin typeface="Arial" panose="020B0604020202020204" pitchFamily="34" charset="0"/>
                <a:cs typeface="Arial" panose="020B0604020202020204" pitchFamily="34" charset="0"/>
              </a:rPr>
              <a:t>H3.3 K27M </a:t>
            </a:r>
            <a:r>
              <a:rPr lang="en-US" sz="2400" dirty="0">
                <a:latin typeface="Arial" panose="020B0604020202020204" pitchFamily="34" charset="0"/>
                <a:cs typeface="Arial" panose="020B0604020202020204" pitchFamily="34" charset="0"/>
              </a:rPr>
              <a:t>in the gene </a:t>
            </a:r>
            <a:r>
              <a:rPr lang="en-US" sz="2400" i="1" dirty="0">
                <a:latin typeface="Arial" panose="020B0604020202020204" pitchFamily="34" charset="0"/>
                <a:cs typeface="Arial" panose="020B0604020202020204" pitchFamily="34" charset="0"/>
              </a:rPr>
              <a:t>H3F3A</a:t>
            </a:r>
          </a:p>
          <a:p>
            <a:pPr lvl="1"/>
            <a:r>
              <a:rPr lang="en-US" sz="2000" dirty="0">
                <a:latin typeface="Arial" panose="020B0604020202020204" pitchFamily="34" charset="0"/>
                <a:cs typeface="Arial" panose="020B0604020202020204" pitchFamily="34" charset="0"/>
              </a:rPr>
              <a:t>Leads to global loss of H3K27me3 (repressive mark)</a:t>
            </a:r>
          </a:p>
          <a:p>
            <a:pPr lvl="1"/>
            <a:r>
              <a:rPr lang="en-US" sz="2000" dirty="0">
                <a:latin typeface="Arial" panose="020B0604020202020204" pitchFamily="34" charset="0"/>
                <a:cs typeface="Arial" panose="020B0604020202020204" pitchFamily="34" charset="0"/>
              </a:rPr>
              <a:t>Considered to be the </a:t>
            </a:r>
            <a:r>
              <a:rPr lang="en-US" sz="2000" b="1" dirty="0">
                <a:latin typeface="Arial" panose="020B0604020202020204" pitchFamily="34" charset="0"/>
                <a:cs typeface="Arial" panose="020B0604020202020204" pitchFamily="34" charset="0"/>
              </a:rPr>
              <a:t>driver of tumorigenesis </a:t>
            </a:r>
          </a:p>
          <a:p>
            <a:r>
              <a:rPr lang="en-US" sz="2200" dirty="0">
                <a:latin typeface="Arial" panose="020B0604020202020204" pitchFamily="34" charset="0"/>
                <a:cs typeface="Arial" panose="020B0604020202020204" pitchFamily="34" charset="0"/>
              </a:rPr>
              <a:t>No current treatments in trials target H3.3 K27M specifically</a:t>
            </a:r>
          </a:p>
        </p:txBody>
      </p:sp>
      <p:sp>
        <p:nvSpPr>
          <p:cNvPr id="11" name="Content Placeholder 2">
            <a:extLst>
              <a:ext uri="{FF2B5EF4-FFF2-40B4-BE49-F238E27FC236}">
                <a16:creationId xmlns:a16="http://schemas.microsoft.com/office/drawing/2014/main" id="{4E64B3DD-E177-E40B-0AFD-02E3ED0310E0}"/>
              </a:ext>
            </a:extLst>
          </p:cNvPr>
          <p:cNvSpPr txBox="1">
            <a:spLocks/>
          </p:cNvSpPr>
          <p:nvPr/>
        </p:nvSpPr>
        <p:spPr>
          <a:xfrm>
            <a:off x="188893" y="1384714"/>
            <a:ext cx="5875605" cy="53120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Epidemiology </a:t>
            </a:r>
          </a:p>
          <a:p>
            <a:pPr marL="800100" lvl="1"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300 children annually diagnosed</a:t>
            </a:r>
          </a:p>
          <a:p>
            <a:pPr marL="800100" lvl="1"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Five-year survival rate &lt; 1%</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Treatment</a:t>
            </a:r>
          </a:p>
          <a:p>
            <a:pPr marL="800100" lvl="1"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Radiation, chemotherapy, surgery</a:t>
            </a:r>
          </a:p>
          <a:p>
            <a:pPr marL="800100" lvl="1" indent="-342900" algn="l">
              <a:buFont typeface="Arial" panose="020B0604020202020204" pitchFamily="34" charset="0"/>
              <a:buChar char="•"/>
            </a:pPr>
            <a:r>
              <a:rPr lang="en-US" sz="2400" b="1" dirty="0">
                <a:latin typeface="Arial" panose="020B0604020202020204" pitchFamily="34" charset="0"/>
                <a:cs typeface="Arial" panose="020B0604020202020204" pitchFamily="34" charset="0"/>
              </a:rPr>
              <a:t>All options are non-curative </a:t>
            </a:r>
          </a:p>
          <a:p>
            <a:pPr lvl="1" algn="l"/>
            <a:endParaRPr lang="en-US" sz="2400" b="1" dirty="0">
              <a:latin typeface="Arial" panose="020B0604020202020204" pitchFamily="34" charset="0"/>
              <a:cs typeface="Arial" panose="020B0604020202020204" pitchFamily="34" charset="0"/>
            </a:endParaRPr>
          </a:p>
          <a:p>
            <a:pPr lvl="1" algn="l"/>
            <a:endParaRPr lang="en-US" sz="2400" b="1" dirty="0">
              <a:latin typeface="Arial" panose="020B0604020202020204" pitchFamily="34" charset="0"/>
              <a:cs typeface="Arial" panose="020B0604020202020204" pitchFamily="34" charset="0"/>
            </a:endParaRPr>
          </a:p>
        </p:txBody>
      </p:sp>
      <p:pic>
        <p:nvPicPr>
          <p:cNvPr id="12" name="Picture 4" descr="What is DIPG? Diffuse intrinsic pontine glioma (DIPG) is an aggressive brain tumor that begins in the brainstem in an area called the pons. The pons is responsible for vital life functions as well as the nerves that control vision, hearing, speech, swallowing, and movement.">
            <a:extLst>
              <a:ext uri="{FF2B5EF4-FFF2-40B4-BE49-F238E27FC236}">
                <a16:creationId xmlns:a16="http://schemas.microsoft.com/office/drawing/2014/main" id="{22354BB2-826E-6AD0-DE3C-D1DA3712374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6001" y="4059827"/>
            <a:ext cx="2701387" cy="270138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D580CBB0-83C3-B367-A331-AD261276EF96}"/>
              </a:ext>
            </a:extLst>
          </p:cNvPr>
          <p:cNvSpPr txBox="1">
            <a:spLocks/>
          </p:cNvSpPr>
          <p:nvPr/>
        </p:nvSpPr>
        <p:spPr>
          <a:xfrm>
            <a:off x="-141597" y="282988"/>
            <a:ext cx="6457991" cy="10160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Diffuse Intrinsic Pontine Glioma (DIPG)</a:t>
            </a:r>
          </a:p>
        </p:txBody>
      </p:sp>
    </p:spTree>
    <p:extLst>
      <p:ext uri="{BB962C8B-B14F-4D97-AF65-F5344CB8AC3E}">
        <p14:creationId xmlns:p14="http://schemas.microsoft.com/office/powerpoint/2010/main" val="164337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9" presetClass="emph" presetSubtype="0" grpId="0" nodeType="withEffect">
                                  <p:stCondLst>
                                    <p:cond delay="0"/>
                                  </p:stCondLst>
                                  <p:childTnLst>
                                    <p:set>
                                      <p:cBhvr>
                                        <p:cTn id="28" dur="indefinite"/>
                                        <p:tgtEl>
                                          <p:spTgt spid="11">
                                            <p:txEl>
                                              <p:pRg st="0" end="0"/>
                                            </p:txEl>
                                          </p:spTgt>
                                        </p:tgtEl>
                                        <p:attrNameLst>
                                          <p:attrName>style.opacity</p:attrName>
                                        </p:attrNameLst>
                                      </p:cBhvr>
                                      <p:to>
                                        <p:strVal val="0.5"/>
                                      </p:to>
                                    </p:set>
                                    <p:animEffect filter="image" prLst="opacity: 0.5">
                                      <p:cBhvr rctx="IE">
                                        <p:cTn id="29" dur="indefinite"/>
                                        <p:tgtEl>
                                          <p:spTgt spid="11">
                                            <p:txEl>
                                              <p:pRg st="0" end="0"/>
                                            </p:txEl>
                                          </p:spTgt>
                                        </p:tgtEl>
                                      </p:cBhvr>
                                    </p:animEffect>
                                  </p:childTnLst>
                                </p:cTn>
                              </p:par>
                              <p:par>
                                <p:cTn id="30" presetID="9" presetClass="emph" presetSubtype="0" grpId="0" nodeType="withEffect">
                                  <p:stCondLst>
                                    <p:cond delay="0"/>
                                  </p:stCondLst>
                                  <p:childTnLst>
                                    <p:set>
                                      <p:cBhvr>
                                        <p:cTn id="31" dur="indefinite"/>
                                        <p:tgtEl>
                                          <p:spTgt spid="11">
                                            <p:txEl>
                                              <p:pRg st="1" end="1"/>
                                            </p:txEl>
                                          </p:spTgt>
                                        </p:tgtEl>
                                        <p:attrNameLst>
                                          <p:attrName>style.opacity</p:attrName>
                                        </p:attrNameLst>
                                      </p:cBhvr>
                                      <p:to>
                                        <p:strVal val="0.5"/>
                                      </p:to>
                                    </p:set>
                                    <p:animEffect filter="image" prLst="opacity: 0.5">
                                      <p:cBhvr rctx="IE">
                                        <p:cTn id="32" dur="indefinite"/>
                                        <p:tgtEl>
                                          <p:spTgt spid="11">
                                            <p:txEl>
                                              <p:pRg st="1" end="1"/>
                                            </p:txEl>
                                          </p:spTgt>
                                        </p:tgtEl>
                                      </p:cBhvr>
                                    </p:animEffect>
                                  </p:childTnLst>
                                </p:cTn>
                              </p:par>
                              <p:par>
                                <p:cTn id="33" presetID="9" presetClass="emph" presetSubtype="0" grpId="0" nodeType="withEffect">
                                  <p:stCondLst>
                                    <p:cond delay="0"/>
                                  </p:stCondLst>
                                  <p:childTnLst>
                                    <p:set>
                                      <p:cBhvr>
                                        <p:cTn id="34" dur="indefinite"/>
                                        <p:tgtEl>
                                          <p:spTgt spid="11">
                                            <p:txEl>
                                              <p:pRg st="2" end="2"/>
                                            </p:txEl>
                                          </p:spTgt>
                                        </p:tgtEl>
                                        <p:attrNameLst>
                                          <p:attrName>style.opacity</p:attrName>
                                        </p:attrNameLst>
                                      </p:cBhvr>
                                      <p:to>
                                        <p:strVal val="0.5"/>
                                      </p:to>
                                    </p:set>
                                    <p:animEffect filter="image" prLst="opacity: 0.5">
                                      <p:cBhvr rctx="IE">
                                        <p:cTn id="35" dur="indefinite"/>
                                        <p:tgtEl>
                                          <p:spTgt spid="11">
                                            <p:txEl>
                                              <p:pRg st="2" end="2"/>
                                            </p:txEl>
                                          </p:spTgt>
                                        </p:tgtEl>
                                      </p:cBhvr>
                                    </p:animEffect>
                                  </p:childTnLst>
                                </p:cTn>
                              </p:par>
                              <p:par>
                                <p:cTn id="36" presetID="9" presetClass="emph" presetSubtype="0" grpId="0" nodeType="withEffect">
                                  <p:stCondLst>
                                    <p:cond delay="0"/>
                                  </p:stCondLst>
                                  <p:childTnLst>
                                    <p:set>
                                      <p:cBhvr>
                                        <p:cTn id="37" dur="indefinite"/>
                                        <p:tgtEl>
                                          <p:spTgt spid="11">
                                            <p:txEl>
                                              <p:pRg st="3" end="3"/>
                                            </p:txEl>
                                          </p:spTgt>
                                        </p:tgtEl>
                                        <p:attrNameLst>
                                          <p:attrName>style.opacity</p:attrName>
                                        </p:attrNameLst>
                                      </p:cBhvr>
                                      <p:to>
                                        <p:strVal val="0.5"/>
                                      </p:to>
                                    </p:set>
                                    <p:animEffect filter="image" prLst="opacity: 0.5">
                                      <p:cBhvr rctx="IE">
                                        <p:cTn id="38" dur="indefinite"/>
                                        <p:tgtEl>
                                          <p:spTgt spid="11">
                                            <p:txEl>
                                              <p:pRg st="3" end="3"/>
                                            </p:txEl>
                                          </p:spTgt>
                                        </p:tgtEl>
                                      </p:cBhvr>
                                    </p:animEffect>
                                  </p:childTnLst>
                                </p:cTn>
                              </p:par>
                              <p:par>
                                <p:cTn id="39" presetID="9" presetClass="emph" presetSubtype="0" grpId="0" nodeType="withEffect">
                                  <p:stCondLst>
                                    <p:cond delay="0"/>
                                  </p:stCondLst>
                                  <p:childTnLst>
                                    <p:set>
                                      <p:cBhvr>
                                        <p:cTn id="40" dur="indefinite"/>
                                        <p:tgtEl>
                                          <p:spTgt spid="11">
                                            <p:txEl>
                                              <p:pRg st="4" end="4"/>
                                            </p:txEl>
                                          </p:spTgt>
                                        </p:tgtEl>
                                        <p:attrNameLst>
                                          <p:attrName>style.opacity</p:attrName>
                                        </p:attrNameLst>
                                      </p:cBhvr>
                                      <p:to>
                                        <p:strVal val="0.5"/>
                                      </p:to>
                                    </p:set>
                                    <p:animEffect filter="image" prLst="opacity: 0.5">
                                      <p:cBhvr rctx="IE">
                                        <p:cTn id="41" dur="indefinite"/>
                                        <p:tgtEl>
                                          <p:spTgt spid="11">
                                            <p:txEl>
                                              <p:pRg st="4" end="4"/>
                                            </p:txEl>
                                          </p:spTgt>
                                        </p:tgtEl>
                                      </p:cBhvr>
                                    </p:animEffect>
                                  </p:childTnLst>
                                </p:cTn>
                              </p:par>
                              <p:par>
                                <p:cTn id="42" presetID="9" presetClass="emph" presetSubtype="0" grpId="0" nodeType="withEffect">
                                  <p:stCondLst>
                                    <p:cond delay="0"/>
                                  </p:stCondLst>
                                  <p:childTnLst>
                                    <p:set>
                                      <p:cBhvr>
                                        <p:cTn id="43" dur="indefinite"/>
                                        <p:tgtEl>
                                          <p:spTgt spid="11">
                                            <p:txEl>
                                              <p:pRg st="5" end="5"/>
                                            </p:txEl>
                                          </p:spTgt>
                                        </p:tgtEl>
                                        <p:attrNameLst>
                                          <p:attrName>style.opacity</p:attrName>
                                        </p:attrNameLst>
                                      </p:cBhvr>
                                      <p:to>
                                        <p:strVal val="0.5"/>
                                      </p:to>
                                    </p:set>
                                    <p:animEffect filter="image" prLst="opacity: 0.5">
                                      <p:cBhvr rctx="IE">
                                        <p:cTn id="44" dur="indefinite"/>
                                        <p:tgtEl>
                                          <p:spTgt spid="11">
                                            <p:txEl>
                                              <p:pRg st="5" end="5"/>
                                            </p:txEl>
                                          </p:spTgt>
                                        </p:tgtEl>
                                      </p:cBhvr>
                                    </p:animEffect>
                                  </p:childTnLst>
                                </p:cTn>
                              </p:par>
                              <p:par>
                                <p:cTn id="45" presetID="9" presetClass="emph" presetSubtype="0" nodeType="withEffect">
                                  <p:stCondLst>
                                    <p:cond delay="0"/>
                                  </p:stCondLst>
                                  <p:childTnLst>
                                    <p:set>
                                      <p:cBhvr>
                                        <p:cTn id="46" dur="indefinite"/>
                                        <p:tgtEl>
                                          <p:spTgt spid="12"/>
                                        </p:tgtEl>
                                        <p:attrNameLst>
                                          <p:attrName>style.opacity</p:attrName>
                                        </p:attrNameLst>
                                      </p:cBhvr>
                                      <p:to>
                                        <p:strVal val="0.5"/>
                                      </p:to>
                                    </p:set>
                                    <p:animEffect filter="image" prLst="opacity: 0.5">
                                      <p:cBhvr rctx="IE">
                                        <p:cTn id="47" dur="indefinite"/>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Rectangle 1095">
            <a:extLst>
              <a:ext uri="{FF2B5EF4-FFF2-40B4-BE49-F238E27FC236}">
                <a16:creationId xmlns:a16="http://schemas.microsoft.com/office/drawing/2014/main" id="{9532DDE8-1E25-7500-C158-661E2162BB02}"/>
              </a:ext>
            </a:extLst>
          </p:cNvPr>
          <p:cNvSpPr/>
          <p:nvPr/>
        </p:nvSpPr>
        <p:spPr>
          <a:xfrm>
            <a:off x="6076645" y="-8892"/>
            <a:ext cx="6103831"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727198F7-66C9-DF46-CD90-5CBB9244F37D}"/>
              </a:ext>
            </a:extLst>
          </p:cNvPr>
          <p:cNvGrpSpPr>
            <a:grpSpLocks noChangeAspect="1"/>
          </p:cNvGrpSpPr>
          <p:nvPr/>
        </p:nvGrpSpPr>
        <p:grpSpPr>
          <a:xfrm>
            <a:off x="-23421" y="2092646"/>
            <a:ext cx="6111590" cy="1689645"/>
            <a:chOff x="2799549" y="4309138"/>
            <a:chExt cx="7471750" cy="1961785"/>
          </a:xfrm>
        </p:grpSpPr>
        <p:pic>
          <p:nvPicPr>
            <p:cNvPr id="37" name="Picture 2" descr="Fig. 2">
              <a:extLst>
                <a:ext uri="{FF2B5EF4-FFF2-40B4-BE49-F238E27FC236}">
                  <a16:creationId xmlns:a16="http://schemas.microsoft.com/office/drawing/2014/main" id="{F80B7482-D0B0-3F6A-544F-78EBD9C108A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99549" y="4495059"/>
              <a:ext cx="7471750" cy="1775864"/>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42C4D8C6-8F94-E2B1-CA72-B46C24C52A27}"/>
                </a:ext>
              </a:extLst>
            </p:cNvPr>
            <p:cNvSpPr/>
            <p:nvPr/>
          </p:nvSpPr>
          <p:spPr>
            <a:xfrm>
              <a:off x="2799549" y="4309138"/>
              <a:ext cx="555780" cy="6334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AA506432-6581-B2CA-4F9A-E7644AC276CD}"/>
              </a:ext>
            </a:extLst>
          </p:cNvPr>
          <p:cNvSpPr txBox="1"/>
          <p:nvPr/>
        </p:nvSpPr>
        <p:spPr>
          <a:xfrm flipH="1">
            <a:off x="2265762" y="3942421"/>
            <a:ext cx="3691351"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Roberts, Langer, and Woods. </a:t>
            </a:r>
            <a:r>
              <a:rPr lang="en-US" sz="1100" i="1" dirty="0">
                <a:latin typeface="Arial" panose="020B0604020202020204" pitchFamily="34" charset="0"/>
                <a:cs typeface="Arial" panose="020B0604020202020204" pitchFamily="34" charset="0"/>
              </a:rPr>
              <a:t>Nat Rev Drug Disc</a:t>
            </a:r>
            <a:r>
              <a:rPr lang="en-US" sz="1100" dirty="0">
                <a:latin typeface="Arial" panose="020B0604020202020204" pitchFamily="34" charset="0"/>
                <a:cs typeface="Arial" panose="020B0604020202020204" pitchFamily="34" charset="0"/>
              </a:rPr>
              <a:t> (2020)</a:t>
            </a:r>
          </a:p>
        </p:txBody>
      </p:sp>
      <p:cxnSp>
        <p:nvCxnSpPr>
          <p:cNvPr id="34" name="Straight Connector 33">
            <a:extLst>
              <a:ext uri="{FF2B5EF4-FFF2-40B4-BE49-F238E27FC236}">
                <a16:creationId xmlns:a16="http://schemas.microsoft.com/office/drawing/2014/main" id="{DC6CB080-0B71-0274-5703-217AF6367863}"/>
              </a:ext>
            </a:extLst>
          </p:cNvPr>
          <p:cNvCxnSpPr>
            <a:cxnSpLocks/>
          </p:cNvCxnSpPr>
          <p:nvPr/>
        </p:nvCxnSpPr>
        <p:spPr>
          <a:xfrm flipH="1">
            <a:off x="8449456" y="1732620"/>
            <a:ext cx="755053" cy="428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B5366DB-C7C9-6693-9982-842FA32D845A}"/>
              </a:ext>
            </a:extLst>
          </p:cNvPr>
          <p:cNvCxnSpPr>
            <a:cxnSpLocks/>
          </p:cNvCxnSpPr>
          <p:nvPr/>
        </p:nvCxnSpPr>
        <p:spPr>
          <a:xfrm>
            <a:off x="9195172" y="1731972"/>
            <a:ext cx="666355" cy="4296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EEAEB77-8ADA-846C-03F0-88A76E2A8777}"/>
              </a:ext>
            </a:extLst>
          </p:cNvPr>
          <p:cNvSpPr txBox="1"/>
          <p:nvPr/>
        </p:nvSpPr>
        <p:spPr>
          <a:xfrm>
            <a:off x="6062143" y="2071864"/>
            <a:ext cx="1568387"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Mutant </a:t>
            </a:r>
            <a:r>
              <a:rPr lang="en-US" i="1" dirty="0">
                <a:latin typeface="Arial" panose="020B0604020202020204" pitchFamily="34" charset="0"/>
                <a:cs typeface="Arial" panose="020B0604020202020204" pitchFamily="34" charset="0"/>
              </a:rPr>
              <a:t>H3F3A </a:t>
            </a:r>
            <a:r>
              <a:rPr lang="en-US" dirty="0">
                <a:latin typeface="Arial" panose="020B0604020202020204" pitchFamily="34" charset="0"/>
                <a:cs typeface="Arial" panose="020B0604020202020204" pitchFamily="34" charset="0"/>
              </a:rPr>
              <a:t>RNA</a:t>
            </a:r>
          </a:p>
        </p:txBody>
      </p:sp>
      <p:sp>
        <p:nvSpPr>
          <p:cNvPr id="45" name="Rectangle 44">
            <a:extLst>
              <a:ext uri="{FF2B5EF4-FFF2-40B4-BE49-F238E27FC236}">
                <a16:creationId xmlns:a16="http://schemas.microsoft.com/office/drawing/2014/main" id="{877AAEEF-104C-90DC-E87D-53C4048AF110}"/>
              </a:ext>
            </a:extLst>
          </p:cNvPr>
          <p:cNvSpPr/>
          <p:nvPr/>
        </p:nvSpPr>
        <p:spPr>
          <a:xfrm>
            <a:off x="8240566" y="3487616"/>
            <a:ext cx="1001489" cy="521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1</a:t>
            </a:r>
          </a:p>
        </p:txBody>
      </p:sp>
      <p:sp>
        <p:nvSpPr>
          <p:cNvPr id="46" name="Rectangle 45">
            <a:extLst>
              <a:ext uri="{FF2B5EF4-FFF2-40B4-BE49-F238E27FC236}">
                <a16:creationId xmlns:a16="http://schemas.microsoft.com/office/drawing/2014/main" id="{993694E1-61B2-440B-53F3-728487CBDD94}"/>
              </a:ext>
            </a:extLst>
          </p:cNvPr>
          <p:cNvSpPr/>
          <p:nvPr/>
        </p:nvSpPr>
        <p:spPr>
          <a:xfrm>
            <a:off x="10236318" y="3487276"/>
            <a:ext cx="1001489" cy="521979"/>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4</a:t>
            </a:r>
          </a:p>
        </p:txBody>
      </p:sp>
      <p:sp>
        <p:nvSpPr>
          <p:cNvPr id="47" name="Rectangle 46">
            <a:extLst>
              <a:ext uri="{FF2B5EF4-FFF2-40B4-BE49-F238E27FC236}">
                <a16:creationId xmlns:a16="http://schemas.microsoft.com/office/drawing/2014/main" id="{F027BED2-8E19-D6C5-C9D5-98242DFF9E35}"/>
              </a:ext>
            </a:extLst>
          </p:cNvPr>
          <p:cNvSpPr/>
          <p:nvPr/>
        </p:nvSpPr>
        <p:spPr>
          <a:xfrm>
            <a:off x="9239826" y="3487276"/>
            <a:ext cx="1001489" cy="521979"/>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3</a:t>
            </a:r>
          </a:p>
        </p:txBody>
      </p:sp>
      <p:cxnSp>
        <p:nvCxnSpPr>
          <p:cNvPr id="60" name="Straight Arrow Connector 59">
            <a:extLst>
              <a:ext uri="{FF2B5EF4-FFF2-40B4-BE49-F238E27FC236}">
                <a16:creationId xmlns:a16="http://schemas.microsoft.com/office/drawing/2014/main" id="{6AE384D1-DA4C-1727-261C-B95EAA5AD310}"/>
              </a:ext>
            </a:extLst>
          </p:cNvPr>
          <p:cNvCxnSpPr>
            <a:cxnSpLocks/>
          </p:cNvCxnSpPr>
          <p:nvPr/>
        </p:nvCxnSpPr>
        <p:spPr>
          <a:xfrm>
            <a:off x="9740570" y="4191831"/>
            <a:ext cx="0" cy="5213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988B9C5-9F87-0944-48AF-92979529D12B}"/>
              </a:ext>
            </a:extLst>
          </p:cNvPr>
          <p:cNvSpPr txBox="1"/>
          <p:nvPr/>
        </p:nvSpPr>
        <p:spPr>
          <a:xfrm>
            <a:off x="8043371" y="4963853"/>
            <a:ext cx="3618590" cy="923330"/>
          </a:xfrm>
          <a:prstGeom prst="rect">
            <a:avLst/>
          </a:prstGeom>
          <a:noFill/>
        </p:spPr>
        <p:txBody>
          <a:bodyPr wrap="square" rtlCol="0">
            <a:spAutoFit/>
          </a:bodyPr>
          <a:lstStyle/>
          <a:p>
            <a:pPr algn="ctr"/>
            <a:r>
              <a:rPr lang="en-US" dirty="0"/>
              <a:t>↓ H3K27M mutant protein</a:t>
            </a:r>
          </a:p>
          <a:p>
            <a:pPr algn="ctr"/>
            <a:r>
              <a:rPr lang="en-US" dirty="0"/>
              <a:t>↓ DIPG tumorigenesis </a:t>
            </a:r>
          </a:p>
          <a:p>
            <a:pPr algn="ctr"/>
            <a:r>
              <a:rPr lang="en-US" dirty="0"/>
              <a:t>↑ neural differentiation</a:t>
            </a:r>
          </a:p>
        </p:txBody>
      </p:sp>
      <p:sp>
        <p:nvSpPr>
          <p:cNvPr id="35" name="TextBox 34">
            <a:extLst>
              <a:ext uri="{FF2B5EF4-FFF2-40B4-BE49-F238E27FC236}">
                <a16:creationId xmlns:a16="http://schemas.microsoft.com/office/drawing/2014/main" id="{DD5047DC-4D79-B0E1-EC46-C254BDAD048B}"/>
              </a:ext>
            </a:extLst>
          </p:cNvPr>
          <p:cNvSpPr txBox="1"/>
          <p:nvPr/>
        </p:nvSpPr>
        <p:spPr>
          <a:xfrm>
            <a:off x="10008344" y="4100972"/>
            <a:ext cx="2062103" cy="646331"/>
          </a:xfrm>
          <a:prstGeom prst="rect">
            <a:avLst/>
          </a:prstGeom>
          <a:noFill/>
        </p:spPr>
        <p:txBody>
          <a:bodyPr wrap="square" rtlCol="0">
            <a:spAutoFit/>
          </a:bodyPr>
          <a:lstStyle/>
          <a:p>
            <a:r>
              <a:rPr lang="en-US" dirty="0"/>
              <a:t>No start codon</a:t>
            </a:r>
          </a:p>
          <a:p>
            <a:r>
              <a:rPr lang="en-US" dirty="0"/>
              <a:t>Reduced translation</a:t>
            </a:r>
          </a:p>
        </p:txBody>
      </p:sp>
      <p:sp>
        <p:nvSpPr>
          <p:cNvPr id="53" name="Rectangle 52">
            <a:extLst>
              <a:ext uri="{FF2B5EF4-FFF2-40B4-BE49-F238E27FC236}">
                <a16:creationId xmlns:a16="http://schemas.microsoft.com/office/drawing/2014/main" id="{4412695C-0E5E-C1D9-B27C-BBBAB9D97F16}"/>
              </a:ext>
            </a:extLst>
          </p:cNvPr>
          <p:cNvSpPr/>
          <p:nvPr/>
        </p:nvSpPr>
        <p:spPr>
          <a:xfrm>
            <a:off x="7570352" y="2162099"/>
            <a:ext cx="880723" cy="5219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1</a:t>
            </a:r>
          </a:p>
        </p:txBody>
      </p:sp>
      <p:sp>
        <p:nvSpPr>
          <p:cNvPr id="54" name="Rectangle 53">
            <a:extLst>
              <a:ext uri="{FF2B5EF4-FFF2-40B4-BE49-F238E27FC236}">
                <a16:creationId xmlns:a16="http://schemas.microsoft.com/office/drawing/2014/main" id="{4CA5FBBA-5751-3D83-77FC-B71E25DD53F4}"/>
              </a:ext>
            </a:extLst>
          </p:cNvPr>
          <p:cNvSpPr/>
          <p:nvPr/>
        </p:nvSpPr>
        <p:spPr>
          <a:xfrm>
            <a:off x="11068958" y="2169594"/>
            <a:ext cx="1001489" cy="521979"/>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4</a:t>
            </a:r>
          </a:p>
        </p:txBody>
      </p:sp>
      <p:sp>
        <p:nvSpPr>
          <p:cNvPr id="55" name="Rectangle 54">
            <a:extLst>
              <a:ext uri="{FF2B5EF4-FFF2-40B4-BE49-F238E27FC236}">
                <a16:creationId xmlns:a16="http://schemas.microsoft.com/office/drawing/2014/main" id="{07308ADC-013D-9568-B5C8-A8FCFB2FD665}"/>
              </a:ext>
            </a:extLst>
          </p:cNvPr>
          <p:cNvSpPr/>
          <p:nvPr/>
        </p:nvSpPr>
        <p:spPr>
          <a:xfrm>
            <a:off x="9861527" y="2169594"/>
            <a:ext cx="1001489" cy="521979"/>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3</a:t>
            </a:r>
          </a:p>
        </p:txBody>
      </p:sp>
      <p:sp>
        <p:nvSpPr>
          <p:cNvPr id="56" name="Rectangle 55">
            <a:extLst>
              <a:ext uri="{FF2B5EF4-FFF2-40B4-BE49-F238E27FC236}">
                <a16:creationId xmlns:a16="http://schemas.microsoft.com/office/drawing/2014/main" id="{8723F8DE-7818-F641-50BA-C81798B5C0CB}"/>
              </a:ext>
            </a:extLst>
          </p:cNvPr>
          <p:cNvSpPr/>
          <p:nvPr/>
        </p:nvSpPr>
        <p:spPr>
          <a:xfrm>
            <a:off x="8658055" y="2162099"/>
            <a:ext cx="1001489" cy="521979"/>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2</a:t>
            </a:r>
          </a:p>
        </p:txBody>
      </p:sp>
      <p:cxnSp>
        <p:nvCxnSpPr>
          <p:cNvPr id="57" name="Straight Connector 56">
            <a:extLst>
              <a:ext uri="{FF2B5EF4-FFF2-40B4-BE49-F238E27FC236}">
                <a16:creationId xmlns:a16="http://schemas.microsoft.com/office/drawing/2014/main" id="{0F134D8C-DC0F-A34D-E941-FAEBEDB36A02}"/>
              </a:ext>
            </a:extLst>
          </p:cNvPr>
          <p:cNvCxnSpPr>
            <a:cxnSpLocks/>
          </p:cNvCxnSpPr>
          <p:nvPr/>
        </p:nvCxnSpPr>
        <p:spPr>
          <a:xfrm>
            <a:off x="9475110" y="2162099"/>
            <a:ext cx="0" cy="52197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FB29680F-0C15-7164-9D32-D1EE95CD5EEF}"/>
              </a:ext>
            </a:extLst>
          </p:cNvPr>
          <p:cNvSpPr/>
          <p:nvPr/>
        </p:nvSpPr>
        <p:spPr>
          <a:xfrm>
            <a:off x="8661672" y="2165909"/>
            <a:ext cx="148234" cy="5106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027" name="Straight Connector 1026">
            <a:extLst>
              <a:ext uri="{FF2B5EF4-FFF2-40B4-BE49-F238E27FC236}">
                <a16:creationId xmlns:a16="http://schemas.microsoft.com/office/drawing/2014/main" id="{C12B124D-99E7-547B-C84C-EC1E6E30166B}"/>
              </a:ext>
            </a:extLst>
          </p:cNvPr>
          <p:cNvCxnSpPr>
            <a:cxnSpLocks/>
          </p:cNvCxnSpPr>
          <p:nvPr/>
        </p:nvCxnSpPr>
        <p:spPr>
          <a:xfrm flipV="1">
            <a:off x="10858019" y="1938260"/>
            <a:ext cx="97968" cy="2313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CC19247A-3667-DE3E-76D4-AD9AC8ABD783}"/>
              </a:ext>
            </a:extLst>
          </p:cNvPr>
          <p:cNvCxnSpPr>
            <a:cxnSpLocks/>
          </p:cNvCxnSpPr>
          <p:nvPr/>
        </p:nvCxnSpPr>
        <p:spPr>
          <a:xfrm flipH="1" flipV="1">
            <a:off x="10955987" y="1926089"/>
            <a:ext cx="109012" cy="2435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0" name="Group 1069">
            <a:extLst>
              <a:ext uri="{FF2B5EF4-FFF2-40B4-BE49-F238E27FC236}">
                <a16:creationId xmlns:a16="http://schemas.microsoft.com/office/drawing/2014/main" id="{1328C995-08D2-3870-52E8-96CA66253867}"/>
              </a:ext>
            </a:extLst>
          </p:cNvPr>
          <p:cNvGrpSpPr/>
          <p:nvPr/>
        </p:nvGrpSpPr>
        <p:grpSpPr>
          <a:xfrm>
            <a:off x="9088857" y="2071953"/>
            <a:ext cx="555448" cy="45374"/>
            <a:chOff x="8652209" y="1946576"/>
            <a:chExt cx="555448" cy="45374"/>
          </a:xfrm>
        </p:grpSpPr>
        <p:cxnSp>
          <p:nvCxnSpPr>
            <p:cNvPr id="1044" name="Straight Connector 1043">
              <a:extLst>
                <a:ext uri="{FF2B5EF4-FFF2-40B4-BE49-F238E27FC236}">
                  <a16:creationId xmlns:a16="http://schemas.microsoft.com/office/drawing/2014/main" id="{4C34131E-F52A-8F33-E25B-D1E7B8393E8A}"/>
                </a:ext>
              </a:extLst>
            </p:cNvPr>
            <p:cNvCxnSpPr/>
            <p:nvPr/>
          </p:nvCxnSpPr>
          <p:spPr>
            <a:xfrm>
              <a:off x="8652209" y="1950564"/>
              <a:ext cx="55544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2C0140F5-6D0D-63EB-CF6B-7083BE792FB2}"/>
                </a:ext>
              </a:extLst>
            </p:cNvPr>
            <p:cNvCxnSpPr/>
            <p:nvPr/>
          </p:nvCxnSpPr>
          <p:spPr>
            <a:xfrm>
              <a:off x="8658893" y="1950564"/>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F51CCAF9-BD3A-2428-651F-20F750859CEF}"/>
                </a:ext>
              </a:extLst>
            </p:cNvPr>
            <p:cNvCxnSpPr/>
            <p:nvPr/>
          </p:nvCxnSpPr>
          <p:spPr>
            <a:xfrm>
              <a:off x="8709594" y="1950564"/>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7354E5E8-3786-477E-CCC9-7BB13589D811}"/>
                </a:ext>
              </a:extLst>
            </p:cNvPr>
            <p:cNvCxnSpPr/>
            <p:nvPr/>
          </p:nvCxnSpPr>
          <p:spPr>
            <a:xfrm>
              <a:off x="8738125" y="1950564"/>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64AF0989-B158-5B7D-9A40-70A5E1BF34FA}"/>
                </a:ext>
              </a:extLst>
            </p:cNvPr>
            <p:cNvCxnSpPr/>
            <p:nvPr/>
          </p:nvCxnSpPr>
          <p:spPr>
            <a:xfrm>
              <a:off x="8766356" y="1948570"/>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0257563E-6937-AE41-6A02-B0858B1E014B}"/>
                </a:ext>
              </a:extLst>
            </p:cNvPr>
            <p:cNvCxnSpPr/>
            <p:nvPr/>
          </p:nvCxnSpPr>
          <p:spPr>
            <a:xfrm>
              <a:off x="8795165" y="1950564"/>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4C1FEA74-4F2D-A2F5-3B4A-9483A1190165}"/>
                </a:ext>
              </a:extLst>
            </p:cNvPr>
            <p:cNvCxnSpPr/>
            <p:nvPr/>
          </p:nvCxnSpPr>
          <p:spPr>
            <a:xfrm>
              <a:off x="8684249" y="1950564"/>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D2BC05A0-5841-DC34-AE69-5DE37F32EB50}"/>
                </a:ext>
              </a:extLst>
            </p:cNvPr>
            <p:cNvCxnSpPr/>
            <p:nvPr/>
          </p:nvCxnSpPr>
          <p:spPr>
            <a:xfrm>
              <a:off x="8827223" y="1950564"/>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524C4662-1F8F-BDCA-F91F-EF24CA799F47}"/>
                </a:ext>
              </a:extLst>
            </p:cNvPr>
            <p:cNvCxnSpPr/>
            <p:nvPr/>
          </p:nvCxnSpPr>
          <p:spPr>
            <a:xfrm>
              <a:off x="8877924" y="1950564"/>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B59A2D42-AB80-4582-6943-C566EB9A2D37}"/>
                </a:ext>
              </a:extLst>
            </p:cNvPr>
            <p:cNvCxnSpPr/>
            <p:nvPr/>
          </p:nvCxnSpPr>
          <p:spPr>
            <a:xfrm>
              <a:off x="8906455" y="1950564"/>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7FFBDE3A-BD31-509A-A520-5361BB8CDD45}"/>
                </a:ext>
              </a:extLst>
            </p:cNvPr>
            <p:cNvCxnSpPr/>
            <p:nvPr/>
          </p:nvCxnSpPr>
          <p:spPr>
            <a:xfrm>
              <a:off x="8934686" y="1948570"/>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2CD26697-F2E7-C0C1-EC97-12891216645B}"/>
                </a:ext>
              </a:extLst>
            </p:cNvPr>
            <p:cNvCxnSpPr/>
            <p:nvPr/>
          </p:nvCxnSpPr>
          <p:spPr>
            <a:xfrm>
              <a:off x="8963495" y="1950564"/>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82AD9BBF-98E9-7901-39F4-40844B5D1CF9}"/>
                </a:ext>
              </a:extLst>
            </p:cNvPr>
            <p:cNvCxnSpPr/>
            <p:nvPr/>
          </p:nvCxnSpPr>
          <p:spPr>
            <a:xfrm>
              <a:off x="8852579" y="1950564"/>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55CAFB43-25B8-2101-3358-5499627CD07C}"/>
                </a:ext>
              </a:extLst>
            </p:cNvPr>
            <p:cNvCxnSpPr/>
            <p:nvPr/>
          </p:nvCxnSpPr>
          <p:spPr>
            <a:xfrm>
              <a:off x="8995554" y="1948570"/>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5C70CB66-B707-ECDF-D8B2-164C33415D32}"/>
                </a:ext>
              </a:extLst>
            </p:cNvPr>
            <p:cNvCxnSpPr/>
            <p:nvPr/>
          </p:nvCxnSpPr>
          <p:spPr>
            <a:xfrm>
              <a:off x="9046255" y="1948570"/>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DF41D7A9-3A9F-6F22-75C5-3B6741C97456}"/>
                </a:ext>
              </a:extLst>
            </p:cNvPr>
            <p:cNvCxnSpPr/>
            <p:nvPr/>
          </p:nvCxnSpPr>
          <p:spPr>
            <a:xfrm>
              <a:off x="9074786" y="1948570"/>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8A5B384C-5D68-56A6-BEF6-09DA75AC13AA}"/>
                </a:ext>
              </a:extLst>
            </p:cNvPr>
            <p:cNvCxnSpPr/>
            <p:nvPr/>
          </p:nvCxnSpPr>
          <p:spPr>
            <a:xfrm>
              <a:off x="9103017" y="1946576"/>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06DAD340-AFA8-2BF6-2541-F08C7E4E9635}"/>
                </a:ext>
              </a:extLst>
            </p:cNvPr>
            <p:cNvCxnSpPr/>
            <p:nvPr/>
          </p:nvCxnSpPr>
          <p:spPr>
            <a:xfrm>
              <a:off x="9131826" y="1948570"/>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EB92AD7B-9CE4-1B06-EE29-D52621037A41}"/>
                </a:ext>
              </a:extLst>
            </p:cNvPr>
            <p:cNvCxnSpPr/>
            <p:nvPr/>
          </p:nvCxnSpPr>
          <p:spPr>
            <a:xfrm>
              <a:off x="9020910" y="1948570"/>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BF370E90-5DFF-6E13-F2A3-6A3F306BE792}"/>
                </a:ext>
              </a:extLst>
            </p:cNvPr>
            <p:cNvCxnSpPr/>
            <p:nvPr/>
          </p:nvCxnSpPr>
          <p:spPr>
            <a:xfrm>
              <a:off x="9154316" y="1948101"/>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42118F94-33F9-B33F-BD98-AF6512D241CC}"/>
                </a:ext>
              </a:extLst>
            </p:cNvPr>
            <p:cNvCxnSpPr/>
            <p:nvPr/>
          </p:nvCxnSpPr>
          <p:spPr>
            <a:xfrm>
              <a:off x="9201842" y="1948101"/>
              <a:ext cx="0" cy="413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id="{DA66A391-876C-41C3-83D9-05DAF4A396EF}"/>
                </a:ext>
              </a:extLst>
            </p:cNvPr>
            <p:cNvCxnSpPr/>
            <p:nvPr/>
          </p:nvCxnSpPr>
          <p:spPr>
            <a:xfrm>
              <a:off x="9179672" y="1948101"/>
              <a:ext cx="0" cy="41386"/>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8FC8FB05-CB67-36F9-E9D9-5E6D8A0B469B}"/>
              </a:ext>
            </a:extLst>
          </p:cNvPr>
          <p:cNvSpPr txBox="1"/>
          <p:nvPr/>
        </p:nvSpPr>
        <p:spPr>
          <a:xfrm>
            <a:off x="9965409" y="2893746"/>
            <a:ext cx="899605" cy="369332"/>
          </a:xfrm>
          <a:prstGeom prst="rect">
            <a:avLst/>
          </a:prstGeom>
          <a:noFill/>
        </p:spPr>
        <p:txBody>
          <a:bodyPr wrap="square" rtlCol="0">
            <a:spAutoFit/>
          </a:bodyPr>
          <a:lstStyle/>
          <a:p>
            <a:r>
              <a:rPr lang="en-US" dirty="0"/>
              <a:t>Splicing</a:t>
            </a:r>
          </a:p>
        </p:txBody>
      </p:sp>
      <p:cxnSp>
        <p:nvCxnSpPr>
          <p:cNvPr id="17" name="Straight Connector 16">
            <a:extLst>
              <a:ext uri="{FF2B5EF4-FFF2-40B4-BE49-F238E27FC236}">
                <a16:creationId xmlns:a16="http://schemas.microsoft.com/office/drawing/2014/main" id="{DB9ADD7E-8A4B-6318-CA8B-209AD40E6613}"/>
              </a:ext>
            </a:extLst>
          </p:cNvPr>
          <p:cNvCxnSpPr>
            <a:cxnSpLocks/>
          </p:cNvCxnSpPr>
          <p:nvPr/>
        </p:nvCxnSpPr>
        <p:spPr>
          <a:xfrm flipV="1">
            <a:off x="8449456" y="2418421"/>
            <a:ext cx="210597" cy="1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89127D-1D8A-6124-811C-E1244086920E}"/>
              </a:ext>
            </a:extLst>
          </p:cNvPr>
          <p:cNvCxnSpPr>
            <a:cxnSpLocks/>
          </p:cNvCxnSpPr>
          <p:nvPr/>
        </p:nvCxnSpPr>
        <p:spPr>
          <a:xfrm flipV="1">
            <a:off x="9660515" y="2425915"/>
            <a:ext cx="210597" cy="1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800D9C-7488-EC75-D31F-D52589461A61}"/>
              </a:ext>
            </a:extLst>
          </p:cNvPr>
          <p:cNvCxnSpPr>
            <a:cxnSpLocks/>
          </p:cNvCxnSpPr>
          <p:nvPr/>
        </p:nvCxnSpPr>
        <p:spPr>
          <a:xfrm flipV="1">
            <a:off x="10865014" y="2425915"/>
            <a:ext cx="210597" cy="1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AB595E79-0B64-2E1A-8592-10F3D4D65C5A}"/>
              </a:ext>
            </a:extLst>
          </p:cNvPr>
          <p:cNvCxnSpPr>
            <a:cxnSpLocks/>
          </p:cNvCxnSpPr>
          <p:nvPr/>
        </p:nvCxnSpPr>
        <p:spPr>
          <a:xfrm>
            <a:off x="9733647" y="2914959"/>
            <a:ext cx="0" cy="3481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itle 1">
            <a:extLst>
              <a:ext uri="{FF2B5EF4-FFF2-40B4-BE49-F238E27FC236}">
                <a16:creationId xmlns:a16="http://schemas.microsoft.com/office/drawing/2014/main" id="{30DD3F26-4824-C9CF-C2FD-187D67785235}"/>
              </a:ext>
            </a:extLst>
          </p:cNvPr>
          <p:cNvSpPr txBox="1">
            <a:spLocks/>
          </p:cNvSpPr>
          <p:nvPr/>
        </p:nvSpPr>
        <p:spPr>
          <a:xfrm>
            <a:off x="86097" y="82769"/>
            <a:ext cx="5489660" cy="120865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Arial" panose="020B0604020202020204" pitchFamily="34" charset="0"/>
                <a:cs typeface="Arial" panose="020B0604020202020204" pitchFamily="34" charset="0"/>
              </a:rPr>
              <a:t>Antisense Oligonucleotides (ASOs)</a:t>
            </a:r>
          </a:p>
        </p:txBody>
      </p:sp>
      <p:sp>
        <p:nvSpPr>
          <p:cNvPr id="1030" name="Title 1">
            <a:extLst>
              <a:ext uri="{FF2B5EF4-FFF2-40B4-BE49-F238E27FC236}">
                <a16:creationId xmlns:a16="http://schemas.microsoft.com/office/drawing/2014/main" id="{02C84CFF-FD7A-F3EE-02BA-A78406BD1B99}"/>
              </a:ext>
            </a:extLst>
          </p:cNvPr>
          <p:cNvSpPr txBox="1">
            <a:spLocks/>
          </p:cNvSpPr>
          <p:nvPr/>
        </p:nvSpPr>
        <p:spPr>
          <a:xfrm>
            <a:off x="5875345" y="51881"/>
            <a:ext cx="6500735" cy="12086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Arial" panose="020B0604020202020204" pitchFamily="34" charset="0"/>
                <a:cs typeface="Arial" panose="020B0604020202020204" pitchFamily="34" charset="0"/>
              </a:rPr>
              <a:t>…to knock-down </a:t>
            </a:r>
            <a:r>
              <a:rPr lang="en-US" sz="4000" i="1" dirty="0">
                <a:latin typeface="Arial" panose="020B0604020202020204" pitchFamily="34" charset="0"/>
                <a:cs typeface="Arial" panose="020B0604020202020204" pitchFamily="34" charset="0"/>
              </a:rPr>
              <a:t>H3F3A</a:t>
            </a:r>
          </a:p>
        </p:txBody>
      </p:sp>
      <p:sp>
        <p:nvSpPr>
          <p:cNvPr id="1097" name="Rectangle 1096">
            <a:extLst>
              <a:ext uri="{FF2B5EF4-FFF2-40B4-BE49-F238E27FC236}">
                <a16:creationId xmlns:a16="http://schemas.microsoft.com/office/drawing/2014/main" id="{E63E97BF-47D6-B546-6344-F81C0186F078}"/>
              </a:ext>
            </a:extLst>
          </p:cNvPr>
          <p:cNvSpPr/>
          <p:nvPr/>
        </p:nvSpPr>
        <p:spPr>
          <a:xfrm>
            <a:off x="86097" y="3199345"/>
            <a:ext cx="5994358" cy="743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471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9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4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mph" presetSubtype="0" grpId="1" nodeType="clickEffect">
                                  <p:stCondLst>
                                    <p:cond delay="0"/>
                                  </p:stCondLst>
                                  <p:childTnLst>
                                    <p:set>
                                      <p:cBhvr>
                                        <p:cTn id="74" dur="indefinite"/>
                                        <p:tgtEl>
                                          <p:spTgt spid="45"/>
                                        </p:tgtEl>
                                        <p:attrNameLst>
                                          <p:attrName>style.opacity</p:attrName>
                                        </p:attrNameLst>
                                      </p:cBhvr>
                                      <p:to>
                                        <p:strVal val="0.5"/>
                                      </p:to>
                                    </p:set>
                                    <p:animEffect filter="image" prLst="opacity: 0.5">
                                      <p:cBhvr rctx="IE">
                                        <p:cTn id="75" dur="indefinite"/>
                                        <p:tgtEl>
                                          <p:spTgt spid="45"/>
                                        </p:tgtEl>
                                      </p:cBhvr>
                                    </p:animEffect>
                                  </p:childTnLst>
                                </p:cTn>
                              </p:par>
                              <p:par>
                                <p:cTn id="76" presetID="9" presetClass="emph" presetSubtype="0" grpId="1" nodeType="withEffect">
                                  <p:stCondLst>
                                    <p:cond delay="0"/>
                                  </p:stCondLst>
                                  <p:childTnLst>
                                    <p:set>
                                      <p:cBhvr>
                                        <p:cTn id="77" dur="indefinite"/>
                                        <p:tgtEl>
                                          <p:spTgt spid="46"/>
                                        </p:tgtEl>
                                        <p:attrNameLst>
                                          <p:attrName>style.opacity</p:attrName>
                                        </p:attrNameLst>
                                      </p:cBhvr>
                                      <p:to>
                                        <p:strVal val="0.5"/>
                                      </p:to>
                                    </p:set>
                                    <p:animEffect filter="image" prLst="opacity: 0.5">
                                      <p:cBhvr rctx="IE">
                                        <p:cTn id="78" dur="indefinite"/>
                                        <p:tgtEl>
                                          <p:spTgt spid="46"/>
                                        </p:tgtEl>
                                      </p:cBhvr>
                                    </p:animEffect>
                                  </p:childTnLst>
                                </p:cTn>
                              </p:par>
                              <p:par>
                                <p:cTn id="79" presetID="9" presetClass="emph" presetSubtype="0" grpId="1" nodeType="withEffect">
                                  <p:stCondLst>
                                    <p:cond delay="0"/>
                                  </p:stCondLst>
                                  <p:childTnLst>
                                    <p:set>
                                      <p:cBhvr>
                                        <p:cTn id="80" dur="indefinite"/>
                                        <p:tgtEl>
                                          <p:spTgt spid="47"/>
                                        </p:tgtEl>
                                        <p:attrNameLst>
                                          <p:attrName>style.opacity</p:attrName>
                                        </p:attrNameLst>
                                      </p:cBhvr>
                                      <p:to>
                                        <p:strVal val="0.5"/>
                                      </p:to>
                                    </p:set>
                                    <p:animEffect filter="image" prLst="opacity: 0.5">
                                      <p:cBhvr rctx="IE">
                                        <p:cTn id="81" dur="indefinite"/>
                                        <p:tgtEl>
                                          <p:spTgt spid="47"/>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1" grpId="0"/>
      <p:bldP spid="45" grpId="0" animBg="1"/>
      <p:bldP spid="45" grpId="1" animBg="1"/>
      <p:bldP spid="46" grpId="0" animBg="1"/>
      <p:bldP spid="46" grpId="1" animBg="1"/>
      <p:bldP spid="47" grpId="0" animBg="1"/>
      <p:bldP spid="47" grpId="1" animBg="1"/>
      <p:bldP spid="61" grpId="0"/>
      <p:bldP spid="35" grpId="0"/>
      <p:bldP spid="53" grpId="0" animBg="1"/>
      <p:bldP spid="54" grpId="0" animBg="1"/>
      <p:bldP spid="55" grpId="0" animBg="1"/>
      <p:bldP spid="56" grpId="0" animBg="1"/>
      <p:bldP spid="58" grpId="0" animBg="1"/>
      <p:bldP spid="3" grpId="0"/>
      <p:bldP spid="1030" grpId="0"/>
      <p:bldP spid="109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09342A7-A591-4145-90AB-2AA103FD51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81370" y="473685"/>
            <a:ext cx="5910630" cy="591063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9" name="Picture 18">
            <a:extLst>
              <a:ext uri="{FF2B5EF4-FFF2-40B4-BE49-F238E27FC236}">
                <a16:creationId xmlns:a16="http://schemas.microsoft.com/office/drawing/2014/main" id="{8FFACDF7-3D5D-42F0-ABDC-8CA4164A53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40685" y="473685"/>
            <a:ext cx="5910630" cy="591063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 name="Picture 4">
            <a:extLst>
              <a:ext uri="{FF2B5EF4-FFF2-40B4-BE49-F238E27FC236}">
                <a16:creationId xmlns:a16="http://schemas.microsoft.com/office/drawing/2014/main" id="{BECDC6E2-F4EA-47D1-ACD1-CB5D931317D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73685"/>
            <a:ext cx="5910630" cy="591063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1" name="Picture 20">
            <a:extLst>
              <a:ext uri="{FF2B5EF4-FFF2-40B4-BE49-F238E27FC236}">
                <a16:creationId xmlns:a16="http://schemas.microsoft.com/office/drawing/2014/main" id="{9DC716AE-8C8A-41A3-B4A8-1592AE8C24B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73685"/>
            <a:ext cx="5910630" cy="591063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2" name="Picture 21">
            <a:extLst>
              <a:ext uri="{FF2B5EF4-FFF2-40B4-BE49-F238E27FC236}">
                <a16:creationId xmlns:a16="http://schemas.microsoft.com/office/drawing/2014/main" id="{824C78BD-0E59-4B6F-B86E-081606999B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07663" y="473685"/>
            <a:ext cx="5910630" cy="591063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4" name="Picture 23">
            <a:extLst>
              <a:ext uri="{FF2B5EF4-FFF2-40B4-BE49-F238E27FC236}">
                <a16:creationId xmlns:a16="http://schemas.microsoft.com/office/drawing/2014/main" id="{DB82AAB4-1125-4D1E-B3A4-885AF8951FD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07663" y="473685"/>
            <a:ext cx="5910630" cy="591063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6" name="Picture 25">
            <a:extLst>
              <a:ext uri="{FF2B5EF4-FFF2-40B4-BE49-F238E27FC236}">
                <a16:creationId xmlns:a16="http://schemas.microsoft.com/office/drawing/2014/main" id="{DDB11DBD-4DD3-4DDB-A497-F524AAF87D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4586" y="473685"/>
            <a:ext cx="5910630" cy="591063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7" name="Picture 26">
            <a:extLst>
              <a:ext uri="{FF2B5EF4-FFF2-40B4-BE49-F238E27FC236}">
                <a16:creationId xmlns:a16="http://schemas.microsoft.com/office/drawing/2014/main" id="{4994C857-F5A7-4336-9140-ECBE24B0854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24174" y="473685"/>
            <a:ext cx="5910630" cy="591063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8" name="Picture 27">
            <a:extLst>
              <a:ext uri="{FF2B5EF4-FFF2-40B4-BE49-F238E27FC236}">
                <a16:creationId xmlns:a16="http://schemas.microsoft.com/office/drawing/2014/main" id="{87B87B61-1993-4F30-8B49-3C7FF94A536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57" y="473685"/>
            <a:ext cx="5910630" cy="591063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9" name="Picture 28">
            <a:extLst>
              <a:ext uri="{FF2B5EF4-FFF2-40B4-BE49-F238E27FC236}">
                <a16:creationId xmlns:a16="http://schemas.microsoft.com/office/drawing/2014/main" id="{0AB9127A-33DF-4982-B288-1B9375D997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40685" y="473685"/>
            <a:ext cx="5910630" cy="591063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0" name="Picture 29">
            <a:extLst>
              <a:ext uri="{FF2B5EF4-FFF2-40B4-BE49-F238E27FC236}">
                <a16:creationId xmlns:a16="http://schemas.microsoft.com/office/drawing/2014/main" id="{2198CA51-C662-4FEA-982D-900DDF2FC0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62978" y="473685"/>
            <a:ext cx="5910630" cy="591063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6" name="TextBox 5">
            <a:extLst>
              <a:ext uri="{FF2B5EF4-FFF2-40B4-BE49-F238E27FC236}">
                <a16:creationId xmlns:a16="http://schemas.microsoft.com/office/drawing/2014/main" id="{097E3D4F-5BE5-4538-9E3F-3961F7A0C7D0}"/>
              </a:ext>
            </a:extLst>
          </p:cNvPr>
          <p:cNvSpPr txBox="1"/>
          <p:nvPr/>
        </p:nvSpPr>
        <p:spPr>
          <a:xfrm>
            <a:off x="1903364" y="4753099"/>
            <a:ext cx="8346332" cy="1631216"/>
          </a:xfrm>
          <a:prstGeom prst="rect">
            <a:avLst/>
          </a:prstGeom>
          <a:noFill/>
        </p:spPr>
        <p:txBody>
          <a:bodyPr wrap="square" rtlCol="0">
            <a:spAutoFit/>
          </a:bodyPr>
          <a:lstStyle/>
          <a:p>
            <a:pPr algn="ctr"/>
            <a:r>
              <a:rPr lang="en-US" sz="6000" dirty="0">
                <a:solidFill>
                  <a:schemeClr val="bg1"/>
                </a:solidFill>
                <a:latin typeface="Arial" panose="020B0604020202020204" pitchFamily="34" charset="0"/>
                <a:cs typeface="Arial" panose="020B0604020202020204" pitchFamily="34" charset="0"/>
              </a:rPr>
              <a:t>Maryam (Minnie) Azmi</a:t>
            </a:r>
          </a:p>
          <a:p>
            <a:pPr algn="ctr"/>
            <a:r>
              <a:rPr lang="en-US" sz="4000" dirty="0" err="1">
                <a:solidFill>
                  <a:schemeClr val="bg1"/>
                </a:solidFill>
                <a:latin typeface="Arial" panose="020B0604020202020204" pitchFamily="34" charset="0"/>
                <a:cs typeface="Arial" panose="020B0604020202020204" pitchFamily="34" charset="0"/>
              </a:rPr>
              <a:t>Colognato</a:t>
            </a:r>
            <a:r>
              <a:rPr lang="en-US" sz="4000" dirty="0">
                <a:solidFill>
                  <a:schemeClr val="bg1"/>
                </a:solidFill>
                <a:latin typeface="Arial" panose="020B0604020202020204" pitchFamily="34" charset="0"/>
                <a:cs typeface="Arial" panose="020B0604020202020204" pitchFamily="34" charset="0"/>
              </a:rPr>
              <a:t> Lab</a:t>
            </a:r>
          </a:p>
        </p:txBody>
      </p:sp>
    </p:spTree>
    <p:extLst>
      <p:ext uri="{BB962C8B-B14F-4D97-AF65-F5344CB8AC3E}">
        <p14:creationId xmlns:p14="http://schemas.microsoft.com/office/powerpoint/2010/main" val="51923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subTnLst>
                                    <p:set>
                                      <p:cBhvr override="childStyle">
                                        <p:cTn dur="1" fill="hold" display="0" masterRel="sameClick" afterEffect="1">
                                          <p:stCondLst>
                                            <p:cond evt="end" delay="0">
                                              <p:tn val="5"/>
                                            </p:cond>
                                          </p:stCondLst>
                                        </p:cTn>
                                        <p:tgtEl>
                                          <p:spTgt spid="5"/>
                                        </p:tgtEl>
                                        <p:attrNameLst>
                                          <p:attrName>style.visibility</p:attrName>
                                        </p:attrNameLst>
                                      </p:cBhvr>
                                      <p:to>
                                        <p:strVal val="hidden"/>
                                      </p:to>
                                    </p:set>
                                  </p:subTnLst>
                                </p:cTn>
                              </p:par>
                            </p:childTnLst>
                          </p:cTn>
                        </p:par>
                        <p:par>
                          <p:cTn id="8" fill="hold">
                            <p:stCondLst>
                              <p:cond delay="1500"/>
                            </p:stCondLst>
                            <p:childTnLst>
                              <p:par>
                                <p:cTn id="9" presetID="10" presetClass="entr" presetSubtype="0" fill="remove"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500"/>
                                        <p:tgtEl>
                                          <p:spTgt spid="19"/>
                                        </p:tgtEl>
                                      </p:cBhvr>
                                    </p:animEffect>
                                  </p:childTnLst>
                                  <p:subTnLst>
                                    <p:set>
                                      <p:cBhvr override="childStyle">
                                        <p:cTn dur="1" fill="hold" display="0" masterRel="sameClick" afterEffect="1">
                                          <p:stCondLst>
                                            <p:cond evt="end" delay="0">
                                              <p:tn val="9"/>
                                            </p:cond>
                                          </p:stCondLst>
                                        </p:cTn>
                                        <p:tgtEl>
                                          <p:spTgt spid="19"/>
                                        </p:tgtEl>
                                        <p:attrNameLst>
                                          <p:attrName>style.visibility</p:attrName>
                                        </p:attrNameLst>
                                      </p:cBhvr>
                                      <p:to>
                                        <p:strVal val="hidden"/>
                                      </p:to>
                                    </p:set>
                                  </p:subTnLst>
                                </p:cTn>
                              </p:par>
                            </p:childTnLst>
                          </p:cTn>
                        </p:par>
                        <p:par>
                          <p:cTn id="12" fill="hold">
                            <p:stCondLst>
                              <p:cond delay="3000"/>
                            </p:stCondLst>
                            <p:childTnLst>
                              <p:par>
                                <p:cTn id="13" presetID="10" presetClass="entr" presetSubtype="0" fill="remove"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500"/>
                                        <p:tgtEl>
                                          <p:spTgt spid="20"/>
                                        </p:tgtEl>
                                      </p:cBhvr>
                                    </p:animEffect>
                                  </p:childTnLst>
                                  <p:subTnLst>
                                    <p:set>
                                      <p:cBhvr override="childStyle">
                                        <p:cTn dur="1" fill="hold" display="0" masterRel="sameClick" afterEffect="1">
                                          <p:stCondLst>
                                            <p:cond evt="end" delay="0">
                                              <p:tn val="13"/>
                                            </p:cond>
                                          </p:stCondLst>
                                        </p:cTn>
                                        <p:tgtEl>
                                          <p:spTgt spid="20"/>
                                        </p:tgtEl>
                                        <p:attrNameLst>
                                          <p:attrName>style.visibility</p:attrName>
                                        </p:attrNameLst>
                                      </p:cBhvr>
                                      <p:to>
                                        <p:strVal val="hidden"/>
                                      </p:to>
                                    </p:set>
                                  </p:subTnLst>
                                </p:cTn>
                              </p:par>
                            </p:childTnLst>
                          </p:cTn>
                        </p:par>
                        <p:par>
                          <p:cTn id="16" fill="hold">
                            <p:stCondLst>
                              <p:cond delay="4500"/>
                            </p:stCondLst>
                            <p:childTnLst>
                              <p:par>
                                <p:cTn id="17" presetID="10" presetClass="entr" presetSubtype="0" fill="remove"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500"/>
                                        <p:tgtEl>
                                          <p:spTgt spid="22"/>
                                        </p:tgtEl>
                                      </p:cBhvr>
                                    </p:animEffect>
                                  </p:childTnLst>
                                  <p:subTnLst>
                                    <p:set>
                                      <p:cBhvr override="childStyle">
                                        <p:cTn dur="1" fill="hold" display="0" masterRel="sameClick" afterEffect="1">
                                          <p:stCondLst>
                                            <p:cond evt="end" delay="0">
                                              <p:tn val="17"/>
                                            </p:cond>
                                          </p:stCondLst>
                                        </p:cTn>
                                        <p:tgtEl>
                                          <p:spTgt spid="22"/>
                                        </p:tgtEl>
                                        <p:attrNameLst>
                                          <p:attrName>style.visibility</p:attrName>
                                        </p:attrNameLst>
                                      </p:cBhvr>
                                      <p:to>
                                        <p:strVal val="hidden"/>
                                      </p:to>
                                    </p:set>
                                  </p:sub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500"/>
                                        <p:tgtEl>
                                          <p:spTgt spid="21"/>
                                        </p:tgtEl>
                                      </p:cBhvr>
                                    </p:animEffect>
                                  </p:childTnLst>
                                  <p:subTnLst>
                                    <p:set>
                                      <p:cBhvr override="childStyle">
                                        <p:cTn dur="1" fill="hold" display="0" masterRel="sameClick" afterEffect="1">
                                          <p:stCondLst>
                                            <p:cond evt="end" delay="0">
                                              <p:tn val="21"/>
                                            </p:cond>
                                          </p:stCondLst>
                                        </p:cTn>
                                        <p:tgtEl>
                                          <p:spTgt spid="21"/>
                                        </p:tgtEl>
                                        <p:attrNameLst>
                                          <p:attrName>style.visibility</p:attrName>
                                        </p:attrNameLst>
                                      </p:cBhvr>
                                      <p:to>
                                        <p:strVal val="hidden"/>
                                      </p:to>
                                    </p:set>
                                  </p:subTnLst>
                                </p:cTn>
                              </p:par>
                            </p:childTnLst>
                          </p:cTn>
                        </p:par>
                        <p:par>
                          <p:cTn id="24" fill="hold">
                            <p:stCondLst>
                              <p:cond delay="7500"/>
                            </p:stCondLst>
                            <p:childTnLst>
                              <p:par>
                                <p:cTn id="25" presetID="10" presetClass="entr" presetSubtype="0" fill="remove"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500"/>
                                        <p:tgtEl>
                                          <p:spTgt spid="24"/>
                                        </p:tgtEl>
                                      </p:cBhvr>
                                    </p:animEffect>
                                  </p:childTnLst>
                                  <p:subTnLst>
                                    <p:set>
                                      <p:cBhvr override="childStyle">
                                        <p:cTn dur="1" fill="hold" display="0" masterRel="sameClick" afterEffect="1">
                                          <p:stCondLst>
                                            <p:cond evt="end" delay="0">
                                              <p:tn val="25"/>
                                            </p:cond>
                                          </p:stCondLst>
                                        </p:cTn>
                                        <p:tgtEl>
                                          <p:spTgt spid="24"/>
                                        </p:tgtEl>
                                        <p:attrNameLst>
                                          <p:attrName>style.visibility</p:attrName>
                                        </p:attrNameLst>
                                      </p:cBhvr>
                                      <p:to>
                                        <p:strVal val="hidden"/>
                                      </p:to>
                                    </p:set>
                                  </p:subTnLst>
                                </p:cTn>
                              </p:par>
                            </p:childTnLst>
                          </p:cTn>
                        </p:par>
                        <p:par>
                          <p:cTn id="28" fill="hold">
                            <p:stCondLst>
                              <p:cond delay="9000"/>
                            </p:stCondLst>
                            <p:childTnLst>
                              <p:par>
                                <p:cTn id="29" presetID="10" presetClass="entr" presetSubtype="0" fill="remove"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500"/>
                                        <p:tgtEl>
                                          <p:spTgt spid="26"/>
                                        </p:tgtEl>
                                      </p:cBhvr>
                                    </p:animEffect>
                                  </p:childTnLst>
                                  <p:subTnLst>
                                    <p:set>
                                      <p:cBhvr override="childStyle">
                                        <p:cTn dur="1" fill="hold" display="0" masterRel="sameClick" afterEffect="1">
                                          <p:stCondLst>
                                            <p:cond evt="end" delay="0">
                                              <p:tn val="29"/>
                                            </p:cond>
                                          </p:stCondLst>
                                        </p:cTn>
                                        <p:tgtEl>
                                          <p:spTgt spid="26"/>
                                        </p:tgtEl>
                                        <p:attrNameLst>
                                          <p:attrName>style.visibility</p:attrName>
                                        </p:attrNameLst>
                                      </p:cBhvr>
                                      <p:to>
                                        <p:strVal val="hidden"/>
                                      </p:to>
                                    </p:set>
                                  </p:subTnLst>
                                </p:cTn>
                              </p:par>
                            </p:childTnLst>
                          </p:cTn>
                        </p:par>
                        <p:par>
                          <p:cTn id="32" fill="hold">
                            <p:stCondLst>
                              <p:cond delay="10500"/>
                            </p:stCondLst>
                            <p:childTnLst>
                              <p:par>
                                <p:cTn id="33" presetID="10" presetClass="entr" presetSubtype="0" fill="remove"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500"/>
                                        <p:tgtEl>
                                          <p:spTgt spid="27"/>
                                        </p:tgtEl>
                                      </p:cBhvr>
                                    </p:animEffect>
                                  </p:childTnLst>
                                  <p:subTnLst>
                                    <p:set>
                                      <p:cBhvr override="childStyle">
                                        <p:cTn dur="1" fill="hold" display="0" masterRel="sameClick" afterEffect="1">
                                          <p:stCondLst>
                                            <p:cond evt="end" delay="0">
                                              <p:tn val="33"/>
                                            </p:cond>
                                          </p:stCondLst>
                                        </p:cTn>
                                        <p:tgtEl>
                                          <p:spTgt spid="27"/>
                                        </p:tgtEl>
                                        <p:attrNameLst>
                                          <p:attrName>style.visibility</p:attrName>
                                        </p:attrNameLst>
                                      </p:cBhvr>
                                      <p:to>
                                        <p:strVal val="hidden"/>
                                      </p:to>
                                    </p:set>
                                  </p:subTnLst>
                                </p:cTn>
                              </p:par>
                            </p:childTnLst>
                          </p:cTn>
                        </p:par>
                        <p:par>
                          <p:cTn id="36" fill="hold">
                            <p:stCondLst>
                              <p:cond delay="120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500"/>
                                        <p:tgtEl>
                                          <p:spTgt spid="28"/>
                                        </p:tgtEl>
                                      </p:cBhvr>
                                    </p:animEffect>
                                  </p:childTnLst>
                                  <p:subTnLst>
                                    <p:set>
                                      <p:cBhvr override="childStyle">
                                        <p:cTn dur="1" fill="hold" display="0" masterRel="sameClick" afterEffect="1">
                                          <p:stCondLst>
                                            <p:cond evt="end" delay="0">
                                              <p:tn val="37"/>
                                            </p:cond>
                                          </p:stCondLst>
                                        </p:cTn>
                                        <p:tgtEl>
                                          <p:spTgt spid="28"/>
                                        </p:tgtEl>
                                        <p:attrNameLst>
                                          <p:attrName>style.visibility</p:attrName>
                                        </p:attrNameLst>
                                      </p:cBhvr>
                                      <p:to>
                                        <p:strVal val="hidden"/>
                                      </p:to>
                                    </p:set>
                                  </p:subTnLst>
                                </p:cTn>
                              </p:par>
                            </p:childTnLst>
                          </p:cTn>
                        </p:par>
                        <p:par>
                          <p:cTn id="40" fill="hold">
                            <p:stCondLst>
                              <p:cond delay="13500"/>
                            </p:stCondLst>
                            <p:childTnLst>
                              <p:par>
                                <p:cTn id="41" presetID="10" presetClass="entr" presetSubtype="0" fill="remove"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500"/>
                                        <p:tgtEl>
                                          <p:spTgt spid="29"/>
                                        </p:tgtEl>
                                      </p:cBhvr>
                                    </p:animEffect>
                                  </p:childTnLst>
                                  <p:subTnLst>
                                    <p:set>
                                      <p:cBhvr override="childStyle">
                                        <p:cTn dur="1" fill="hold" display="0" masterRel="sameClick" afterEffect="1">
                                          <p:stCondLst>
                                            <p:cond evt="end" delay="0">
                                              <p:tn val="41"/>
                                            </p:cond>
                                          </p:stCondLst>
                                        </p:cTn>
                                        <p:tgtEl>
                                          <p:spTgt spid="29"/>
                                        </p:tgtEl>
                                        <p:attrNameLst>
                                          <p:attrName>style.visibility</p:attrName>
                                        </p:attrNameLst>
                                      </p:cBhvr>
                                      <p:to>
                                        <p:strVal val="hidden"/>
                                      </p:to>
                                    </p:set>
                                  </p:subTnLst>
                                </p:cTn>
                              </p:par>
                            </p:childTnLst>
                          </p:cTn>
                        </p:par>
                        <p:par>
                          <p:cTn id="44" fill="hold">
                            <p:stCondLst>
                              <p:cond delay="15000"/>
                            </p:stCondLst>
                            <p:childTnLst>
                              <p:par>
                                <p:cTn id="45" presetID="10" presetClass="entr" presetSubtype="0" fill="remove"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500"/>
                                        <p:tgtEl>
                                          <p:spTgt spid="30"/>
                                        </p:tgtEl>
                                      </p:cBhvr>
                                    </p:animEffect>
                                  </p:childTnLst>
                                  <p:subTnLst>
                                    <p:set>
                                      <p:cBhvr override="childStyle">
                                        <p:cTn dur="1" fill="hold" display="0" masterRel="sameClick" afterEffect="1">
                                          <p:stCondLst>
                                            <p:cond evt="end" delay="0">
                                              <p:tn val="45"/>
                                            </p:cond>
                                          </p:stCondLst>
                                        </p:cTn>
                                        <p:tgtEl>
                                          <p:spTgt spid="3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rrow&#10;&#10;Description automatically generated">
            <a:extLst>
              <a:ext uri="{FF2B5EF4-FFF2-40B4-BE49-F238E27FC236}">
                <a16:creationId xmlns:a16="http://schemas.microsoft.com/office/drawing/2014/main" id="{529233B7-1813-7ABC-4226-1389DE8FC81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2846292" y="-2523562"/>
            <a:ext cx="6499416" cy="11546541"/>
          </a:xfrm>
          <a:prstGeom prst="rect">
            <a:avLst/>
          </a:prstGeom>
        </p:spPr>
      </p:pic>
      <p:sp>
        <p:nvSpPr>
          <p:cNvPr id="15"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5D95B4-885A-83CC-533D-3DA09227207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Let’s play a game!!</a:t>
            </a:r>
          </a:p>
        </p:txBody>
      </p:sp>
      <p:cxnSp>
        <p:nvCxnSpPr>
          <p:cNvPr id="16"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37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1EBC781D-9291-BC6F-3861-3CCFDFFBBE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882488">
            <a:off x="3350474" y="1631570"/>
            <a:ext cx="5491049" cy="5701344"/>
          </a:xfrm>
          <a:prstGeom prst="rect">
            <a:avLst/>
          </a:prstGeom>
        </p:spPr>
      </p:pic>
      <p:sp>
        <p:nvSpPr>
          <p:cNvPr id="2" name="Title 1">
            <a:extLst>
              <a:ext uri="{FF2B5EF4-FFF2-40B4-BE49-F238E27FC236}">
                <a16:creationId xmlns:a16="http://schemas.microsoft.com/office/drawing/2014/main" id="{0055C41F-F75E-339E-29A0-097C1278E631}"/>
              </a:ext>
            </a:extLst>
          </p:cNvPr>
          <p:cNvSpPr>
            <a:spLocks noGrp="1"/>
          </p:cNvSpPr>
          <p:nvPr>
            <p:ph type="title"/>
          </p:nvPr>
        </p:nvSpPr>
        <p:spPr/>
        <p:txBody>
          <a:bodyPr>
            <a:normAutofit fontScale="90000"/>
          </a:bodyPr>
          <a:lstStyle/>
          <a:p>
            <a:r>
              <a:rPr lang="en-US" dirty="0">
                <a:solidFill>
                  <a:schemeClr val="bg1"/>
                </a:solidFill>
              </a:rPr>
              <a:t>Oligodendrocytes aid neurons in survival and transmission efficiency of electrical nerve impulse</a:t>
            </a:r>
          </a:p>
        </p:txBody>
      </p:sp>
    </p:spTree>
    <p:extLst>
      <p:ext uri="{BB962C8B-B14F-4D97-AF65-F5344CB8AC3E}">
        <p14:creationId xmlns:p14="http://schemas.microsoft.com/office/powerpoint/2010/main" val="2630094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B5E4-84A8-4400-FDB7-E9563C0ABEF9}"/>
              </a:ext>
            </a:extLst>
          </p:cNvPr>
          <p:cNvSpPr>
            <a:spLocks noGrp="1"/>
          </p:cNvSpPr>
          <p:nvPr>
            <p:ph type="title"/>
          </p:nvPr>
        </p:nvSpPr>
        <p:spPr>
          <a:xfrm>
            <a:off x="838200" y="6063865"/>
            <a:ext cx="10515600" cy="646331"/>
          </a:xfrm>
        </p:spPr>
        <p:txBody>
          <a:bodyPr>
            <a:normAutofit/>
          </a:bodyPr>
          <a:lstStyle/>
          <a:p>
            <a:pPr algn="ctr"/>
            <a:r>
              <a:rPr lang="en-US" sz="2400" dirty="0">
                <a:solidFill>
                  <a:schemeClr val="bg1"/>
                </a:solidFill>
              </a:rPr>
              <a:t>Metformin could serve as a potential treatment for hypermyelination.</a:t>
            </a:r>
          </a:p>
        </p:txBody>
      </p:sp>
      <p:grpSp>
        <p:nvGrpSpPr>
          <p:cNvPr id="4" name="Group 3">
            <a:extLst>
              <a:ext uri="{FF2B5EF4-FFF2-40B4-BE49-F238E27FC236}">
                <a16:creationId xmlns:a16="http://schemas.microsoft.com/office/drawing/2014/main" id="{FFB5DF14-F85C-7C72-A0E0-CCECC4209787}"/>
              </a:ext>
            </a:extLst>
          </p:cNvPr>
          <p:cNvGrpSpPr/>
          <p:nvPr/>
        </p:nvGrpSpPr>
        <p:grpSpPr>
          <a:xfrm>
            <a:off x="837173" y="407138"/>
            <a:ext cx="2055426" cy="2055426"/>
            <a:chOff x="2840399" y="4243740"/>
            <a:chExt cx="2055426" cy="2055426"/>
          </a:xfrm>
        </p:grpSpPr>
        <p:grpSp>
          <p:nvGrpSpPr>
            <p:cNvPr id="5" name="Group 4">
              <a:extLst>
                <a:ext uri="{FF2B5EF4-FFF2-40B4-BE49-F238E27FC236}">
                  <a16:creationId xmlns:a16="http://schemas.microsoft.com/office/drawing/2014/main" id="{BCF6BFC7-C6DE-8195-6586-0F0E2DA99679}"/>
                </a:ext>
              </a:extLst>
            </p:cNvPr>
            <p:cNvGrpSpPr/>
            <p:nvPr/>
          </p:nvGrpSpPr>
          <p:grpSpPr>
            <a:xfrm>
              <a:off x="2840399" y="4243740"/>
              <a:ext cx="2055426" cy="2055426"/>
              <a:chOff x="6096000" y="3498927"/>
              <a:chExt cx="2538521" cy="2538521"/>
            </a:xfrm>
          </p:grpSpPr>
          <p:sp>
            <p:nvSpPr>
              <p:cNvPr id="7" name="Oval 6">
                <a:extLst>
                  <a:ext uri="{FF2B5EF4-FFF2-40B4-BE49-F238E27FC236}">
                    <a16:creationId xmlns:a16="http://schemas.microsoft.com/office/drawing/2014/main" id="{A5A1FF2E-3622-E284-6331-1CF93C8B4A18}"/>
                  </a:ext>
                </a:extLst>
              </p:cNvPr>
              <p:cNvSpPr/>
              <p:nvPr/>
            </p:nvSpPr>
            <p:spPr>
              <a:xfrm>
                <a:off x="6096000" y="3498927"/>
                <a:ext cx="2538521" cy="2538521"/>
              </a:xfrm>
              <a:prstGeom prst="ellipse">
                <a:avLst/>
              </a:prstGeom>
              <a:solidFill>
                <a:schemeClr val="tx1">
                  <a:lumMod val="50000"/>
                  <a:lumOff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DAFAE8D-7D59-4EBF-0C1B-50C35EF0AA97}"/>
                  </a:ext>
                </a:extLst>
              </p:cNvPr>
              <p:cNvPicPr>
                <a:picLocks noChangeAspect="1"/>
              </p:cNvPicPr>
              <p:nvPr/>
            </p:nvPicPr>
            <p:blipFill>
              <a:blip r:embed="rId2"/>
              <a:stretch>
                <a:fillRect/>
              </a:stretch>
            </p:blipFill>
            <p:spPr>
              <a:xfrm>
                <a:off x="6286613" y="4349746"/>
                <a:ext cx="2157295" cy="836882"/>
              </a:xfrm>
              <a:prstGeom prst="rect">
                <a:avLst/>
              </a:prstGeom>
            </p:spPr>
          </p:pic>
        </p:grpSp>
        <p:sp>
          <p:nvSpPr>
            <p:cNvPr id="6" name="TextBox 5">
              <a:extLst>
                <a:ext uri="{FF2B5EF4-FFF2-40B4-BE49-F238E27FC236}">
                  <a16:creationId xmlns:a16="http://schemas.microsoft.com/office/drawing/2014/main" id="{38CD593E-EAF4-5E37-639B-2C41DFA2A4D7}"/>
                </a:ext>
              </a:extLst>
            </p:cNvPr>
            <p:cNvSpPr txBox="1"/>
            <p:nvPr/>
          </p:nvSpPr>
          <p:spPr>
            <a:xfrm>
              <a:off x="3147081" y="5558020"/>
              <a:ext cx="1442060" cy="646331"/>
            </a:xfrm>
            <a:prstGeom prst="rect">
              <a:avLst/>
            </a:prstGeom>
            <a:noFill/>
          </p:spPr>
          <p:txBody>
            <a:bodyPr wrap="square" rtlCol="0">
              <a:spAutoFit/>
            </a:bodyPr>
            <a:lstStyle/>
            <a:p>
              <a:pPr algn="ctr"/>
              <a:r>
                <a:rPr lang="en-US" dirty="0">
                  <a:solidFill>
                    <a:schemeClr val="bg1"/>
                  </a:solidFill>
                </a:rPr>
                <a:t>Normal myelination</a:t>
              </a:r>
            </a:p>
          </p:txBody>
        </p:sp>
      </p:grpSp>
      <p:grpSp>
        <p:nvGrpSpPr>
          <p:cNvPr id="9" name="Group 8">
            <a:extLst>
              <a:ext uri="{FF2B5EF4-FFF2-40B4-BE49-F238E27FC236}">
                <a16:creationId xmlns:a16="http://schemas.microsoft.com/office/drawing/2014/main" id="{C3648987-B2EF-4841-3D9D-D3CA490BDA3D}"/>
              </a:ext>
            </a:extLst>
          </p:cNvPr>
          <p:cNvGrpSpPr/>
          <p:nvPr/>
        </p:nvGrpSpPr>
        <p:grpSpPr>
          <a:xfrm>
            <a:off x="3655920" y="407138"/>
            <a:ext cx="2055426" cy="2055426"/>
            <a:chOff x="6096000" y="4243740"/>
            <a:chExt cx="2055426" cy="2055426"/>
          </a:xfrm>
        </p:grpSpPr>
        <p:grpSp>
          <p:nvGrpSpPr>
            <p:cNvPr id="10" name="Group 9">
              <a:extLst>
                <a:ext uri="{FF2B5EF4-FFF2-40B4-BE49-F238E27FC236}">
                  <a16:creationId xmlns:a16="http://schemas.microsoft.com/office/drawing/2014/main" id="{6CCBD78B-4AEE-C418-A606-03E560AE6A9A}"/>
                </a:ext>
              </a:extLst>
            </p:cNvPr>
            <p:cNvGrpSpPr/>
            <p:nvPr/>
          </p:nvGrpSpPr>
          <p:grpSpPr>
            <a:xfrm>
              <a:off x="6096000" y="4243740"/>
              <a:ext cx="2055426" cy="2055426"/>
              <a:chOff x="9240172" y="4060002"/>
              <a:chExt cx="2538521" cy="2538521"/>
            </a:xfrm>
          </p:grpSpPr>
          <p:sp>
            <p:nvSpPr>
              <p:cNvPr id="12" name="Oval 11">
                <a:extLst>
                  <a:ext uri="{FF2B5EF4-FFF2-40B4-BE49-F238E27FC236}">
                    <a16:creationId xmlns:a16="http://schemas.microsoft.com/office/drawing/2014/main" id="{79B02498-0745-0A5B-64A2-C608C2BD9435}"/>
                  </a:ext>
                </a:extLst>
              </p:cNvPr>
              <p:cNvSpPr/>
              <p:nvPr/>
            </p:nvSpPr>
            <p:spPr>
              <a:xfrm>
                <a:off x="9240172" y="4060002"/>
                <a:ext cx="2538521" cy="2538521"/>
              </a:xfrm>
              <a:prstGeom prst="ellipse">
                <a:avLst/>
              </a:prstGeom>
              <a:solidFill>
                <a:schemeClr val="tx1">
                  <a:lumMod val="50000"/>
                  <a:lumOff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9BB658D-1BF2-CE34-0978-283A7AE90DF9}"/>
                  </a:ext>
                </a:extLst>
              </p:cNvPr>
              <p:cNvPicPr>
                <a:picLocks noChangeAspect="1"/>
              </p:cNvPicPr>
              <p:nvPr/>
            </p:nvPicPr>
            <p:blipFill>
              <a:blip r:embed="rId3"/>
              <a:stretch>
                <a:fillRect/>
              </a:stretch>
            </p:blipFill>
            <p:spPr>
              <a:xfrm>
                <a:off x="9430785" y="4897803"/>
                <a:ext cx="2157295" cy="862918"/>
              </a:xfrm>
              <a:prstGeom prst="rect">
                <a:avLst/>
              </a:prstGeom>
            </p:spPr>
          </p:pic>
        </p:grpSp>
        <p:sp>
          <p:nvSpPr>
            <p:cNvPr id="11" name="TextBox 10">
              <a:extLst>
                <a:ext uri="{FF2B5EF4-FFF2-40B4-BE49-F238E27FC236}">
                  <a16:creationId xmlns:a16="http://schemas.microsoft.com/office/drawing/2014/main" id="{A47DCBC8-E994-7847-048F-2FAB999A29AF}"/>
                </a:ext>
              </a:extLst>
            </p:cNvPr>
            <p:cNvSpPr txBox="1"/>
            <p:nvPr/>
          </p:nvSpPr>
          <p:spPr>
            <a:xfrm>
              <a:off x="6326509" y="5637557"/>
              <a:ext cx="1594405" cy="369332"/>
            </a:xfrm>
            <a:prstGeom prst="rect">
              <a:avLst/>
            </a:prstGeom>
            <a:noFill/>
          </p:spPr>
          <p:txBody>
            <a:bodyPr wrap="square" rtlCol="0">
              <a:spAutoFit/>
            </a:bodyPr>
            <a:lstStyle/>
            <a:p>
              <a:pPr algn="ctr"/>
              <a:r>
                <a:rPr lang="en-US" dirty="0">
                  <a:solidFill>
                    <a:schemeClr val="bg1"/>
                  </a:solidFill>
                </a:rPr>
                <a:t>Demyelination</a:t>
              </a:r>
            </a:p>
          </p:txBody>
        </p:sp>
      </p:grpSp>
      <p:grpSp>
        <p:nvGrpSpPr>
          <p:cNvPr id="14" name="Group 13">
            <a:extLst>
              <a:ext uri="{FF2B5EF4-FFF2-40B4-BE49-F238E27FC236}">
                <a16:creationId xmlns:a16="http://schemas.microsoft.com/office/drawing/2014/main" id="{A178ECD7-48A1-7EDB-07E8-9B4C39FC5B66}"/>
              </a:ext>
            </a:extLst>
          </p:cNvPr>
          <p:cNvGrpSpPr/>
          <p:nvPr/>
        </p:nvGrpSpPr>
        <p:grpSpPr>
          <a:xfrm>
            <a:off x="9293414" y="413254"/>
            <a:ext cx="2055426" cy="2055426"/>
            <a:chOff x="9351601" y="4243740"/>
            <a:chExt cx="2055426" cy="2055426"/>
          </a:xfrm>
        </p:grpSpPr>
        <p:grpSp>
          <p:nvGrpSpPr>
            <p:cNvPr id="15" name="Group 14">
              <a:extLst>
                <a:ext uri="{FF2B5EF4-FFF2-40B4-BE49-F238E27FC236}">
                  <a16:creationId xmlns:a16="http://schemas.microsoft.com/office/drawing/2014/main" id="{8F26E784-545D-CE49-4B06-EF925A595E18}"/>
                </a:ext>
              </a:extLst>
            </p:cNvPr>
            <p:cNvGrpSpPr/>
            <p:nvPr/>
          </p:nvGrpSpPr>
          <p:grpSpPr>
            <a:xfrm>
              <a:off x="9351601" y="4243740"/>
              <a:ext cx="2055426" cy="2055426"/>
              <a:chOff x="7001363" y="1528737"/>
              <a:chExt cx="2538521" cy="2538521"/>
            </a:xfrm>
          </p:grpSpPr>
          <p:grpSp>
            <p:nvGrpSpPr>
              <p:cNvPr id="17" name="Group 16">
                <a:extLst>
                  <a:ext uri="{FF2B5EF4-FFF2-40B4-BE49-F238E27FC236}">
                    <a16:creationId xmlns:a16="http://schemas.microsoft.com/office/drawing/2014/main" id="{E644FC9F-9735-EBB5-9B1B-A85DA9CA0D79}"/>
                  </a:ext>
                </a:extLst>
              </p:cNvPr>
              <p:cNvGrpSpPr/>
              <p:nvPr/>
            </p:nvGrpSpPr>
            <p:grpSpPr>
              <a:xfrm>
                <a:off x="7001363" y="1528737"/>
                <a:ext cx="2538521" cy="2538521"/>
                <a:chOff x="9011468" y="1149271"/>
                <a:chExt cx="2538521" cy="2538521"/>
              </a:xfrm>
            </p:grpSpPr>
            <p:sp>
              <p:nvSpPr>
                <p:cNvPr id="21" name="Oval 20">
                  <a:extLst>
                    <a:ext uri="{FF2B5EF4-FFF2-40B4-BE49-F238E27FC236}">
                      <a16:creationId xmlns:a16="http://schemas.microsoft.com/office/drawing/2014/main" id="{4DA5FB46-61A3-882C-5B59-B28C6BF33689}"/>
                    </a:ext>
                  </a:extLst>
                </p:cNvPr>
                <p:cNvSpPr/>
                <p:nvPr/>
              </p:nvSpPr>
              <p:spPr>
                <a:xfrm>
                  <a:off x="9011468" y="1149271"/>
                  <a:ext cx="2538521" cy="2538521"/>
                </a:xfrm>
                <a:prstGeom prst="ellipse">
                  <a:avLst/>
                </a:prstGeom>
                <a:solidFill>
                  <a:schemeClr val="tx1">
                    <a:lumMod val="50000"/>
                    <a:lumOff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2F35DDC-1E17-D732-9E81-8A8625636B76}"/>
                    </a:ext>
                  </a:extLst>
                </p:cNvPr>
                <p:cNvPicPr>
                  <a:picLocks noChangeAspect="1"/>
                </p:cNvPicPr>
                <p:nvPr/>
              </p:nvPicPr>
              <p:blipFill>
                <a:blip r:embed="rId2"/>
                <a:stretch>
                  <a:fillRect/>
                </a:stretch>
              </p:blipFill>
              <p:spPr>
                <a:xfrm>
                  <a:off x="9202081" y="2000090"/>
                  <a:ext cx="2157295" cy="836882"/>
                </a:xfrm>
                <a:prstGeom prst="rect">
                  <a:avLst/>
                </a:prstGeom>
              </p:spPr>
            </p:pic>
          </p:grpSp>
          <p:sp>
            <p:nvSpPr>
              <p:cNvPr id="18" name="Rectangle 17">
                <a:extLst>
                  <a:ext uri="{FF2B5EF4-FFF2-40B4-BE49-F238E27FC236}">
                    <a16:creationId xmlns:a16="http://schemas.microsoft.com/office/drawing/2014/main" id="{095E8C94-783E-C83C-3BC5-5622D0E8D836}"/>
                  </a:ext>
                </a:extLst>
              </p:cNvPr>
              <p:cNvSpPr/>
              <p:nvPr/>
            </p:nvSpPr>
            <p:spPr>
              <a:xfrm>
                <a:off x="7466296" y="2354313"/>
                <a:ext cx="695571" cy="114260"/>
              </a:xfrm>
              <a:custGeom>
                <a:avLst/>
                <a:gdLst>
                  <a:gd name="connsiteX0" fmla="*/ 0 w 695571"/>
                  <a:gd name="connsiteY0" fmla="*/ 0 h 114260"/>
                  <a:gd name="connsiteX1" fmla="*/ 333874 w 695571"/>
                  <a:gd name="connsiteY1" fmla="*/ 0 h 114260"/>
                  <a:gd name="connsiteX2" fmla="*/ 695571 w 695571"/>
                  <a:gd name="connsiteY2" fmla="*/ 0 h 114260"/>
                  <a:gd name="connsiteX3" fmla="*/ 695571 w 695571"/>
                  <a:gd name="connsiteY3" fmla="*/ 114260 h 114260"/>
                  <a:gd name="connsiteX4" fmla="*/ 340830 w 695571"/>
                  <a:gd name="connsiteY4" fmla="*/ 114260 h 114260"/>
                  <a:gd name="connsiteX5" fmla="*/ 0 w 695571"/>
                  <a:gd name="connsiteY5" fmla="*/ 114260 h 114260"/>
                  <a:gd name="connsiteX6" fmla="*/ 0 w 695571"/>
                  <a:gd name="connsiteY6" fmla="*/ 0 h 11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571" h="114260" fill="none" extrusionOk="0">
                    <a:moveTo>
                      <a:pt x="0" y="0"/>
                    </a:moveTo>
                    <a:cubicBezTo>
                      <a:pt x="140514" y="-3400"/>
                      <a:pt x="233521" y="35793"/>
                      <a:pt x="333874" y="0"/>
                    </a:cubicBezTo>
                    <a:cubicBezTo>
                      <a:pt x="434227" y="-35793"/>
                      <a:pt x="622902" y="26956"/>
                      <a:pt x="695571" y="0"/>
                    </a:cubicBezTo>
                    <a:cubicBezTo>
                      <a:pt x="698700" y="37903"/>
                      <a:pt x="686732" y="77677"/>
                      <a:pt x="695571" y="114260"/>
                    </a:cubicBezTo>
                    <a:cubicBezTo>
                      <a:pt x="522282" y="127268"/>
                      <a:pt x="489164" y="89816"/>
                      <a:pt x="340830" y="114260"/>
                    </a:cubicBezTo>
                    <a:cubicBezTo>
                      <a:pt x="192496" y="138704"/>
                      <a:pt x="158068" y="105416"/>
                      <a:pt x="0" y="114260"/>
                    </a:cubicBezTo>
                    <a:cubicBezTo>
                      <a:pt x="-12412" y="77011"/>
                      <a:pt x="11645" y="30097"/>
                      <a:pt x="0" y="0"/>
                    </a:cubicBezTo>
                    <a:close/>
                  </a:path>
                  <a:path w="695571" h="114260" stroke="0" extrusionOk="0">
                    <a:moveTo>
                      <a:pt x="0" y="0"/>
                    </a:moveTo>
                    <a:cubicBezTo>
                      <a:pt x="120930" y="-39377"/>
                      <a:pt x="190471" y="26156"/>
                      <a:pt x="347786" y="0"/>
                    </a:cubicBezTo>
                    <a:cubicBezTo>
                      <a:pt x="505101" y="-26156"/>
                      <a:pt x="523211" y="1199"/>
                      <a:pt x="695571" y="0"/>
                    </a:cubicBezTo>
                    <a:cubicBezTo>
                      <a:pt x="699447" y="44638"/>
                      <a:pt x="687743" y="78376"/>
                      <a:pt x="695571" y="114260"/>
                    </a:cubicBezTo>
                    <a:cubicBezTo>
                      <a:pt x="544618" y="151655"/>
                      <a:pt x="412550" y="76725"/>
                      <a:pt x="340830" y="114260"/>
                    </a:cubicBezTo>
                    <a:cubicBezTo>
                      <a:pt x="269110" y="151795"/>
                      <a:pt x="74900" y="96621"/>
                      <a:pt x="0" y="114260"/>
                    </a:cubicBezTo>
                    <a:cubicBezTo>
                      <a:pt x="-10687" y="79340"/>
                      <a:pt x="11729" y="38239"/>
                      <a:pt x="0" y="0"/>
                    </a:cubicBezTo>
                    <a:close/>
                  </a:path>
                </a:pathLst>
              </a:custGeom>
              <a:solidFill>
                <a:srgbClr val="00AEEF"/>
              </a:solidFill>
              <a:ln w="19050">
                <a:solidFill>
                  <a:schemeClr val="bg1"/>
                </a:solidFill>
                <a:extLst>
                  <a:ext uri="{C807C97D-BFC1-408E-A445-0C87EB9F89A2}">
                    <ask:lineSketchStyleProps xmlns:ask="http://schemas.microsoft.com/office/drawing/2018/sketchyshapes" sd="42593288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8B11E01-41F6-D64A-7413-6C1F81C71773}"/>
                  </a:ext>
                </a:extLst>
              </p:cNvPr>
              <p:cNvSpPr/>
              <p:nvPr/>
            </p:nvSpPr>
            <p:spPr>
              <a:xfrm>
                <a:off x="8346836" y="2371090"/>
                <a:ext cx="746364" cy="101176"/>
              </a:xfrm>
              <a:custGeom>
                <a:avLst/>
                <a:gdLst>
                  <a:gd name="connsiteX0" fmla="*/ 0 w 746364"/>
                  <a:gd name="connsiteY0" fmla="*/ 0 h 101176"/>
                  <a:gd name="connsiteX1" fmla="*/ 358255 w 746364"/>
                  <a:gd name="connsiteY1" fmla="*/ 0 h 101176"/>
                  <a:gd name="connsiteX2" fmla="*/ 746364 w 746364"/>
                  <a:gd name="connsiteY2" fmla="*/ 0 h 101176"/>
                  <a:gd name="connsiteX3" fmla="*/ 746364 w 746364"/>
                  <a:gd name="connsiteY3" fmla="*/ 101176 h 101176"/>
                  <a:gd name="connsiteX4" fmla="*/ 365718 w 746364"/>
                  <a:gd name="connsiteY4" fmla="*/ 101176 h 101176"/>
                  <a:gd name="connsiteX5" fmla="*/ 0 w 746364"/>
                  <a:gd name="connsiteY5" fmla="*/ 101176 h 101176"/>
                  <a:gd name="connsiteX6" fmla="*/ 0 w 746364"/>
                  <a:gd name="connsiteY6" fmla="*/ 0 h 10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364" h="101176" fill="none" extrusionOk="0">
                    <a:moveTo>
                      <a:pt x="0" y="0"/>
                    </a:moveTo>
                    <a:cubicBezTo>
                      <a:pt x="139830" y="-13412"/>
                      <a:pt x="239207" y="28287"/>
                      <a:pt x="358255" y="0"/>
                    </a:cubicBezTo>
                    <a:cubicBezTo>
                      <a:pt x="477304" y="-28287"/>
                      <a:pt x="588398" y="19993"/>
                      <a:pt x="746364" y="0"/>
                    </a:cubicBezTo>
                    <a:cubicBezTo>
                      <a:pt x="754082" y="28969"/>
                      <a:pt x="742797" y="69236"/>
                      <a:pt x="746364" y="101176"/>
                    </a:cubicBezTo>
                    <a:cubicBezTo>
                      <a:pt x="606361" y="120662"/>
                      <a:pt x="454820" y="85547"/>
                      <a:pt x="365718" y="101176"/>
                    </a:cubicBezTo>
                    <a:cubicBezTo>
                      <a:pt x="276616" y="116805"/>
                      <a:pt x="156936" y="66490"/>
                      <a:pt x="0" y="101176"/>
                    </a:cubicBezTo>
                    <a:cubicBezTo>
                      <a:pt x="-3942" y="76052"/>
                      <a:pt x="11912" y="49982"/>
                      <a:pt x="0" y="0"/>
                    </a:cubicBezTo>
                    <a:close/>
                  </a:path>
                  <a:path w="746364" h="101176" stroke="0" extrusionOk="0">
                    <a:moveTo>
                      <a:pt x="0" y="0"/>
                    </a:moveTo>
                    <a:cubicBezTo>
                      <a:pt x="173475" y="-24655"/>
                      <a:pt x="293878" y="22743"/>
                      <a:pt x="373182" y="0"/>
                    </a:cubicBezTo>
                    <a:cubicBezTo>
                      <a:pt x="452486" y="-22743"/>
                      <a:pt x="612264" y="23267"/>
                      <a:pt x="746364" y="0"/>
                    </a:cubicBezTo>
                    <a:cubicBezTo>
                      <a:pt x="757534" y="27886"/>
                      <a:pt x="738935" y="52485"/>
                      <a:pt x="746364" y="101176"/>
                    </a:cubicBezTo>
                    <a:cubicBezTo>
                      <a:pt x="599050" y="130323"/>
                      <a:pt x="501311" y="87330"/>
                      <a:pt x="365718" y="101176"/>
                    </a:cubicBezTo>
                    <a:cubicBezTo>
                      <a:pt x="230125" y="115022"/>
                      <a:pt x="140273" y="66213"/>
                      <a:pt x="0" y="101176"/>
                    </a:cubicBezTo>
                    <a:cubicBezTo>
                      <a:pt x="-9063" y="79688"/>
                      <a:pt x="4790" y="50175"/>
                      <a:pt x="0" y="0"/>
                    </a:cubicBezTo>
                    <a:close/>
                  </a:path>
                </a:pathLst>
              </a:custGeom>
              <a:solidFill>
                <a:srgbClr val="00AEEF"/>
              </a:solidFill>
              <a:ln w="19050">
                <a:solidFill>
                  <a:schemeClr val="bg1"/>
                </a:solidFill>
                <a:extLst>
                  <a:ext uri="{C807C97D-BFC1-408E-A445-0C87EB9F89A2}">
                    <ask:lineSketchStyleProps xmlns:ask="http://schemas.microsoft.com/office/drawing/2018/sketchyshapes" sd="42593288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3FF54E1-D24D-DA2F-7D16-D490A986EA91}"/>
                  </a:ext>
                </a:extLst>
              </p:cNvPr>
              <p:cNvSpPr/>
              <p:nvPr/>
            </p:nvSpPr>
            <p:spPr>
              <a:xfrm>
                <a:off x="8061791" y="3135889"/>
                <a:ext cx="785875" cy="114259"/>
              </a:xfrm>
              <a:custGeom>
                <a:avLst/>
                <a:gdLst>
                  <a:gd name="connsiteX0" fmla="*/ 0 w 785875"/>
                  <a:gd name="connsiteY0" fmla="*/ 0 h 114259"/>
                  <a:gd name="connsiteX1" fmla="*/ 377220 w 785875"/>
                  <a:gd name="connsiteY1" fmla="*/ 0 h 114259"/>
                  <a:gd name="connsiteX2" fmla="*/ 785875 w 785875"/>
                  <a:gd name="connsiteY2" fmla="*/ 0 h 114259"/>
                  <a:gd name="connsiteX3" fmla="*/ 785875 w 785875"/>
                  <a:gd name="connsiteY3" fmla="*/ 114259 h 114259"/>
                  <a:gd name="connsiteX4" fmla="*/ 385079 w 785875"/>
                  <a:gd name="connsiteY4" fmla="*/ 114259 h 114259"/>
                  <a:gd name="connsiteX5" fmla="*/ 0 w 785875"/>
                  <a:gd name="connsiteY5" fmla="*/ 114259 h 114259"/>
                  <a:gd name="connsiteX6" fmla="*/ 0 w 785875"/>
                  <a:gd name="connsiteY6" fmla="*/ 0 h 1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875" h="114259" fill="none" extrusionOk="0">
                    <a:moveTo>
                      <a:pt x="0" y="0"/>
                    </a:moveTo>
                    <a:cubicBezTo>
                      <a:pt x="112544" y="-17563"/>
                      <a:pt x="247654" y="29600"/>
                      <a:pt x="377220" y="0"/>
                    </a:cubicBezTo>
                    <a:cubicBezTo>
                      <a:pt x="506786" y="-29600"/>
                      <a:pt x="661733" y="1984"/>
                      <a:pt x="785875" y="0"/>
                    </a:cubicBezTo>
                    <a:cubicBezTo>
                      <a:pt x="786820" y="56374"/>
                      <a:pt x="785408" y="69109"/>
                      <a:pt x="785875" y="114259"/>
                    </a:cubicBezTo>
                    <a:cubicBezTo>
                      <a:pt x="600557" y="119354"/>
                      <a:pt x="532636" y="68031"/>
                      <a:pt x="385079" y="114259"/>
                    </a:cubicBezTo>
                    <a:cubicBezTo>
                      <a:pt x="237522" y="160487"/>
                      <a:pt x="97411" y="68222"/>
                      <a:pt x="0" y="114259"/>
                    </a:cubicBezTo>
                    <a:cubicBezTo>
                      <a:pt x="-5766" y="88993"/>
                      <a:pt x="12305" y="49757"/>
                      <a:pt x="0" y="0"/>
                    </a:cubicBezTo>
                    <a:close/>
                  </a:path>
                  <a:path w="785875" h="114259" stroke="0" extrusionOk="0">
                    <a:moveTo>
                      <a:pt x="0" y="0"/>
                    </a:moveTo>
                    <a:cubicBezTo>
                      <a:pt x="124310" y="-5016"/>
                      <a:pt x="220836" y="32476"/>
                      <a:pt x="392938" y="0"/>
                    </a:cubicBezTo>
                    <a:cubicBezTo>
                      <a:pt x="565040" y="-32476"/>
                      <a:pt x="632899" y="45651"/>
                      <a:pt x="785875" y="0"/>
                    </a:cubicBezTo>
                    <a:cubicBezTo>
                      <a:pt x="793088" y="52497"/>
                      <a:pt x="782396" y="86839"/>
                      <a:pt x="785875" y="114259"/>
                    </a:cubicBezTo>
                    <a:cubicBezTo>
                      <a:pt x="594256" y="151177"/>
                      <a:pt x="549600" y="110881"/>
                      <a:pt x="385079" y="114259"/>
                    </a:cubicBezTo>
                    <a:cubicBezTo>
                      <a:pt x="220558" y="117637"/>
                      <a:pt x="115489" y="81193"/>
                      <a:pt x="0" y="114259"/>
                    </a:cubicBezTo>
                    <a:cubicBezTo>
                      <a:pt x="-4894" y="85137"/>
                      <a:pt x="2420" y="36899"/>
                      <a:pt x="0" y="0"/>
                    </a:cubicBezTo>
                    <a:close/>
                  </a:path>
                </a:pathLst>
              </a:custGeom>
              <a:solidFill>
                <a:srgbClr val="00AEEF"/>
              </a:solidFill>
              <a:ln w="19050">
                <a:solidFill>
                  <a:schemeClr val="bg1"/>
                </a:solidFill>
                <a:extLst>
                  <a:ext uri="{C807C97D-BFC1-408E-A445-0C87EB9F89A2}">
                    <ask:lineSketchStyleProps xmlns:ask="http://schemas.microsoft.com/office/drawing/2018/sketchyshapes" sd="42593288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247B2EC0-0F41-2015-0998-21E9501174FC}"/>
                </a:ext>
              </a:extLst>
            </p:cNvPr>
            <p:cNvSpPr txBox="1"/>
            <p:nvPr/>
          </p:nvSpPr>
          <p:spPr>
            <a:xfrm>
              <a:off x="9658283" y="5558020"/>
              <a:ext cx="1442060" cy="646331"/>
            </a:xfrm>
            <a:prstGeom prst="rect">
              <a:avLst/>
            </a:prstGeom>
            <a:noFill/>
          </p:spPr>
          <p:txBody>
            <a:bodyPr wrap="square" rtlCol="0">
              <a:spAutoFit/>
            </a:bodyPr>
            <a:lstStyle/>
            <a:p>
              <a:pPr algn="ctr"/>
              <a:r>
                <a:rPr lang="en-US" dirty="0">
                  <a:solidFill>
                    <a:schemeClr val="bg1"/>
                  </a:solidFill>
                </a:rPr>
                <a:t>Hyper- myelination</a:t>
              </a:r>
            </a:p>
          </p:txBody>
        </p:sp>
      </p:grpSp>
      <p:grpSp>
        <p:nvGrpSpPr>
          <p:cNvPr id="23" name="Group 22">
            <a:extLst>
              <a:ext uri="{FF2B5EF4-FFF2-40B4-BE49-F238E27FC236}">
                <a16:creationId xmlns:a16="http://schemas.microsoft.com/office/drawing/2014/main" id="{0DE5A9C6-9E21-0E81-99BD-18D81B5761C9}"/>
              </a:ext>
            </a:extLst>
          </p:cNvPr>
          <p:cNvGrpSpPr/>
          <p:nvPr/>
        </p:nvGrpSpPr>
        <p:grpSpPr>
          <a:xfrm>
            <a:off x="6474667" y="407138"/>
            <a:ext cx="2055426" cy="2055426"/>
            <a:chOff x="7997087" y="2080771"/>
            <a:chExt cx="2055426" cy="2055426"/>
          </a:xfrm>
        </p:grpSpPr>
        <p:grpSp>
          <p:nvGrpSpPr>
            <p:cNvPr id="24" name="Group 23">
              <a:extLst>
                <a:ext uri="{FF2B5EF4-FFF2-40B4-BE49-F238E27FC236}">
                  <a16:creationId xmlns:a16="http://schemas.microsoft.com/office/drawing/2014/main" id="{B6BF311F-3587-79D8-C2FD-0D02BABD3046}"/>
                </a:ext>
              </a:extLst>
            </p:cNvPr>
            <p:cNvGrpSpPr/>
            <p:nvPr/>
          </p:nvGrpSpPr>
          <p:grpSpPr>
            <a:xfrm>
              <a:off x="7997087" y="2080771"/>
              <a:ext cx="2055426" cy="2055426"/>
              <a:chOff x="7997087" y="2080771"/>
              <a:chExt cx="2055426" cy="2055426"/>
            </a:xfrm>
          </p:grpSpPr>
          <p:grpSp>
            <p:nvGrpSpPr>
              <p:cNvPr id="26" name="Group 25">
                <a:extLst>
                  <a:ext uri="{FF2B5EF4-FFF2-40B4-BE49-F238E27FC236}">
                    <a16:creationId xmlns:a16="http://schemas.microsoft.com/office/drawing/2014/main" id="{8340B47C-7448-8344-3E86-05C14FFAFAA6}"/>
                  </a:ext>
                </a:extLst>
              </p:cNvPr>
              <p:cNvGrpSpPr/>
              <p:nvPr/>
            </p:nvGrpSpPr>
            <p:grpSpPr>
              <a:xfrm>
                <a:off x="7997087" y="2080771"/>
                <a:ext cx="2055426" cy="2055426"/>
                <a:chOff x="9011468" y="1149271"/>
                <a:chExt cx="2538521" cy="2538521"/>
              </a:xfrm>
            </p:grpSpPr>
            <p:sp>
              <p:nvSpPr>
                <p:cNvPr id="35" name="Oval 34">
                  <a:extLst>
                    <a:ext uri="{FF2B5EF4-FFF2-40B4-BE49-F238E27FC236}">
                      <a16:creationId xmlns:a16="http://schemas.microsoft.com/office/drawing/2014/main" id="{A44FD50C-2F14-A276-423B-3FB1A35943AB}"/>
                    </a:ext>
                  </a:extLst>
                </p:cNvPr>
                <p:cNvSpPr/>
                <p:nvPr/>
              </p:nvSpPr>
              <p:spPr>
                <a:xfrm>
                  <a:off x="9011468" y="1149271"/>
                  <a:ext cx="2538521" cy="2538521"/>
                </a:xfrm>
                <a:prstGeom prst="ellipse">
                  <a:avLst/>
                </a:prstGeom>
                <a:solidFill>
                  <a:schemeClr val="tx1">
                    <a:lumMod val="50000"/>
                    <a:lumOff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02CFC93D-7580-CF96-D45A-5B7E843DF4AA}"/>
                    </a:ext>
                  </a:extLst>
                </p:cNvPr>
                <p:cNvPicPr>
                  <a:picLocks noChangeAspect="1"/>
                </p:cNvPicPr>
                <p:nvPr/>
              </p:nvPicPr>
              <p:blipFill>
                <a:blip r:embed="rId2"/>
                <a:stretch>
                  <a:fillRect/>
                </a:stretch>
              </p:blipFill>
              <p:spPr>
                <a:xfrm>
                  <a:off x="9202081" y="2000090"/>
                  <a:ext cx="2157295" cy="836882"/>
                </a:xfrm>
                <a:prstGeom prst="rect">
                  <a:avLst/>
                </a:prstGeom>
              </p:spPr>
            </p:pic>
          </p:grpSp>
          <p:sp>
            <p:nvSpPr>
              <p:cNvPr id="27" name="Rectangle 26">
                <a:extLst>
                  <a:ext uri="{FF2B5EF4-FFF2-40B4-BE49-F238E27FC236}">
                    <a16:creationId xmlns:a16="http://schemas.microsoft.com/office/drawing/2014/main" id="{7A9B478C-4552-D667-A2D2-AD2865FFA502}"/>
                  </a:ext>
                </a:extLst>
              </p:cNvPr>
              <p:cNvSpPr/>
              <p:nvPr/>
            </p:nvSpPr>
            <p:spPr>
              <a:xfrm>
                <a:off x="8339890" y="2781302"/>
                <a:ext cx="611605" cy="45719"/>
              </a:xfrm>
              <a:prstGeom prst="rect">
                <a:avLst/>
              </a:prstGeom>
              <a:solidFill>
                <a:srgbClr val="EC008C"/>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60D3943-4B70-0CE1-4885-938C25F32AB5}"/>
                  </a:ext>
                </a:extLst>
              </p:cNvPr>
              <p:cNvSpPr/>
              <p:nvPr/>
            </p:nvSpPr>
            <p:spPr>
              <a:xfrm>
                <a:off x="8169442" y="2791085"/>
                <a:ext cx="900363" cy="27432"/>
              </a:xfrm>
              <a:prstGeom prst="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29" name="Ink 28">
                    <a:extLst>
                      <a:ext uri="{FF2B5EF4-FFF2-40B4-BE49-F238E27FC236}">
                        <a16:creationId xmlns:a16="http://schemas.microsoft.com/office/drawing/2014/main" id="{D015D6CF-0538-5AB1-3487-90B706FFBCC4}"/>
                      </a:ext>
                    </a:extLst>
                  </p14:cNvPr>
                  <p14:cNvContentPartPr/>
                  <p14:nvPr/>
                </p14:nvContentPartPr>
                <p14:xfrm>
                  <a:off x="8618037" y="2937562"/>
                  <a:ext cx="234000" cy="168840"/>
                </p14:xfrm>
              </p:contentPart>
            </mc:Choice>
            <mc:Fallback xmlns="">
              <p:pic>
                <p:nvPicPr>
                  <p:cNvPr id="29" name="Ink 28">
                    <a:extLst>
                      <a:ext uri="{FF2B5EF4-FFF2-40B4-BE49-F238E27FC236}">
                        <a16:creationId xmlns:a16="http://schemas.microsoft.com/office/drawing/2014/main" id="{D015D6CF-0538-5AB1-3487-90B706FFBCC4}"/>
                      </a:ext>
                    </a:extLst>
                  </p:cNvPr>
                  <p:cNvPicPr/>
                  <p:nvPr/>
                </p:nvPicPr>
                <p:blipFill>
                  <a:blip r:embed="rId5"/>
                  <a:stretch>
                    <a:fillRect/>
                  </a:stretch>
                </p:blipFill>
                <p:spPr>
                  <a:xfrm>
                    <a:off x="8555037" y="2874562"/>
                    <a:ext cx="35964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0" name="Ink 29">
                    <a:extLst>
                      <a:ext uri="{FF2B5EF4-FFF2-40B4-BE49-F238E27FC236}">
                        <a16:creationId xmlns:a16="http://schemas.microsoft.com/office/drawing/2014/main" id="{72312D18-D992-D366-ADB5-96E2756E3558}"/>
                      </a:ext>
                    </a:extLst>
                  </p14:cNvPr>
                  <p14:cNvContentPartPr/>
                  <p14:nvPr/>
                </p14:nvContentPartPr>
                <p14:xfrm>
                  <a:off x="8608620" y="2856480"/>
                  <a:ext cx="50040" cy="5040"/>
                </p14:xfrm>
              </p:contentPart>
            </mc:Choice>
            <mc:Fallback xmlns="">
              <p:pic>
                <p:nvPicPr>
                  <p:cNvPr id="30" name="Ink 29">
                    <a:extLst>
                      <a:ext uri="{FF2B5EF4-FFF2-40B4-BE49-F238E27FC236}">
                        <a16:creationId xmlns:a16="http://schemas.microsoft.com/office/drawing/2014/main" id="{72312D18-D992-D366-ADB5-96E2756E3558}"/>
                      </a:ext>
                    </a:extLst>
                  </p:cNvPr>
                  <p:cNvPicPr/>
                  <p:nvPr/>
                </p:nvPicPr>
                <p:blipFill>
                  <a:blip r:embed="rId7"/>
                  <a:stretch>
                    <a:fillRect/>
                  </a:stretch>
                </p:blipFill>
                <p:spPr>
                  <a:xfrm>
                    <a:off x="8599620" y="2847480"/>
                    <a:ext cx="676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1" name="Ink 30">
                    <a:extLst>
                      <a:ext uri="{FF2B5EF4-FFF2-40B4-BE49-F238E27FC236}">
                        <a16:creationId xmlns:a16="http://schemas.microsoft.com/office/drawing/2014/main" id="{E7F19712-3317-8149-CFF1-66305FA89E01}"/>
                      </a:ext>
                    </a:extLst>
                  </p14:cNvPr>
                  <p14:cNvContentPartPr/>
                  <p14:nvPr/>
                </p14:nvContentPartPr>
                <p14:xfrm>
                  <a:off x="8600700" y="2847840"/>
                  <a:ext cx="59400" cy="360"/>
                </p14:xfrm>
              </p:contentPart>
            </mc:Choice>
            <mc:Fallback xmlns="">
              <p:pic>
                <p:nvPicPr>
                  <p:cNvPr id="31" name="Ink 30">
                    <a:extLst>
                      <a:ext uri="{FF2B5EF4-FFF2-40B4-BE49-F238E27FC236}">
                        <a16:creationId xmlns:a16="http://schemas.microsoft.com/office/drawing/2014/main" id="{E7F19712-3317-8149-CFF1-66305FA89E01}"/>
                      </a:ext>
                    </a:extLst>
                  </p:cNvPr>
                  <p:cNvPicPr/>
                  <p:nvPr/>
                </p:nvPicPr>
                <p:blipFill>
                  <a:blip r:embed="rId9"/>
                  <a:stretch>
                    <a:fillRect/>
                  </a:stretch>
                </p:blipFill>
                <p:spPr>
                  <a:xfrm>
                    <a:off x="8591700" y="2838840"/>
                    <a:ext cx="77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2" name="Ink 31">
                    <a:extLst>
                      <a:ext uri="{FF2B5EF4-FFF2-40B4-BE49-F238E27FC236}">
                        <a16:creationId xmlns:a16="http://schemas.microsoft.com/office/drawing/2014/main" id="{132F1A1D-D5A4-CF8B-9FDD-683B5EEB4C68}"/>
                      </a:ext>
                    </a:extLst>
                  </p14:cNvPr>
                  <p14:cNvContentPartPr/>
                  <p14:nvPr/>
                </p14:nvContentPartPr>
                <p14:xfrm>
                  <a:off x="8892660" y="3147000"/>
                  <a:ext cx="30240" cy="23400"/>
                </p14:xfrm>
              </p:contentPart>
            </mc:Choice>
            <mc:Fallback xmlns="">
              <p:pic>
                <p:nvPicPr>
                  <p:cNvPr id="32" name="Ink 31">
                    <a:extLst>
                      <a:ext uri="{FF2B5EF4-FFF2-40B4-BE49-F238E27FC236}">
                        <a16:creationId xmlns:a16="http://schemas.microsoft.com/office/drawing/2014/main" id="{132F1A1D-D5A4-CF8B-9FDD-683B5EEB4C68}"/>
                      </a:ext>
                    </a:extLst>
                  </p:cNvPr>
                  <p:cNvPicPr/>
                  <p:nvPr/>
                </p:nvPicPr>
                <p:blipFill>
                  <a:blip r:embed="rId11"/>
                  <a:stretch>
                    <a:fillRect/>
                  </a:stretch>
                </p:blipFill>
                <p:spPr>
                  <a:xfrm>
                    <a:off x="8888340" y="3142680"/>
                    <a:ext cx="3888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3" name="Ink 32">
                    <a:extLst>
                      <a:ext uri="{FF2B5EF4-FFF2-40B4-BE49-F238E27FC236}">
                        <a16:creationId xmlns:a16="http://schemas.microsoft.com/office/drawing/2014/main" id="{3679EC00-C5EE-5F11-F695-67B59EB6A1CF}"/>
                      </a:ext>
                    </a:extLst>
                  </p14:cNvPr>
                  <p14:cNvContentPartPr/>
                  <p14:nvPr/>
                </p14:nvContentPartPr>
                <p14:xfrm>
                  <a:off x="8911380" y="3127920"/>
                  <a:ext cx="19440" cy="43920"/>
                </p14:xfrm>
              </p:contentPart>
            </mc:Choice>
            <mc:Fallback xmlns="">
              <p:pic>
                <p:nvPicPr>
                  <p:cNvPr id="33" name="Ink 32">
                    <a:extLst>
                      <a:ext uri="{FF2B5EF4-FFF2-40B4-BE49-F238E27FC236}">
                        <a16:creationId xmlns:a16="http://schemas.microsoft.com/office/drawing/2014/main" id="{3679EC00-C5EE-5F11-F695-67B59EB6A1CF}"/>
                      </a:ext>
                    </a:extLst>
                  </p:cNvPr>
                  <p:cNvPicPr/>
                  <p:nvPr/>
                </p:nvPicPr>
                <p:blipFill>
                  <a:blip r:embed="rId13"/>
                  <a:stretch>
                    <a:fillRect/>
                  </a:stretch>
                </p:blipFill>
                <p:spPr>
                  <a:xfrm>
                    <a:off x="8907139" y="3123600"/>
                    <a:ext cx="27923"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4" name="Ink 33">
                    <a:extLst>
                      <a:ext uri="{FF2B5EF4-FFF2-40B4-BE49-F238E27FC236}">
                        <a16:creationId xmlns:a16="http://schemas.microsoft.com/office/drawing/2014/main" id="{BE183AA5-7CF0-BAE2-6006-28BC32DB3875}"/>
                      </a:ext>
                    </a:extLst>
                  </p14:cNvPr>
                  <p14:cNvContentPartPr/>
                  <p14:nvPr/>
                </p14:nvContentPartPr>
                <p14:xfrm>
                  <a:off x="8871060" y="3114600"/>
                  <a:ext cx="61200" cy="59400"/>
                </p14:xfrm>
              </p:contentPart>
            </mc:Choice>
            <mc:Fallback xmlns="">
              <p:pic>
                <p:nvPicPr>
                  <p:cNvPr id="34" name="Ink 33">
                    <a:extLst>
                      <a:ext uri="{FF2B5EF4-FFF2-40B4-BE49-F238E27FC236}">
                        <a16:creationId xmlns:a16="http://schemas.microsoft.com/office/drawing/2014/main" id="{BE183AA5-7CF0-BAE2-6006-28BC32DB3875}"/>
                      </a:ext>
                    </a:extLst>
                  </p:cNvPr>
                  <p:cNvPicPr/>
                  <p:nvPr/>
                </p:nvPicPr>
                <p:blipFill>
                  <a:blip r:embed="rId15"/>
                  <a:stretch>
                    <a:fillRect/>
                  </a:stretch>
                </p:blipFill>
                <p:spPr>
                  <a:xfrm>
                    <a:off x="8866714" y="3110280"/>
                    <a:ext cx="69891" cy="68040"/>
                  </a:xfrm>
                  <a:prstGeom prst="rect">
                    <a:avLst/>
                  </a:prstGeom>
                </p:spPr>
              </p:pic>
            </mc:Fallback>
          </mc:AlternateContent>
        </p:grpSp>
        <p:sp>
          <p:nvSpPr>
            <p:cNvPr id="25" name="TextBox 24">
              <a:extLst>
                <a:ext uri="{FF2B5EF4-FFF2-40B4-BE49-F238E27FC236}">
                  <a16:creationId xmlns:a16="http://schemas.microsoft.com/office/drawing/2014/main" id="{10EE7C38-23A5-4A34-0483-259A17D162DA}"/>
                </a:ext>
              </a:extLst>
            </p:cNvPr>
            <p:cNvSpPr txBox="1"/>
            <p:nvPr/>
          </p:nvSpPr>
          <p:spPr>
            <a:xfrm>
              <a:off x="8303769" y="3377331"/>
              <a:ext cx="1442060" cy="646331"/>
            </a:xfrm>
            <a:prstGeom prst="rect">
              <a:avLst/>
            </a:prstGeom>
            <a:noFill/>
          </p:spPr>
          <p:txBody>
            <a:bodyPr wrap="square" rtlCol="0">
              <a:spAutoFit/>
            </a:bodyPr>
            <a:lstStyle/>
            <a:p>
              <a:pPr algn="ctr"/>
              <a:r>
                <a:rPr lang="en-US" dirty="0">
                  <a:solidFill>
                    <a:schemeClr val="bg1"/>
                  </a:solidFill>
                </a:rPr>
                <a:t>Hypo- myelination</a:t>
              </a:r>
            </a:p>
          </p:txBody>
        </p:sp>
      </p:grpSp>
      <p:sp>
        <p:nvSpPr>
          <p:cNvPr id="37" name="TextBox 36">
            <a:extLst>
              <a:ext uri="{FF2B5EF4-FFF2-40B4-BE49-F238E27FC236}">
                <a16:creationId xmlns:a16="http://schemas.microsoft.com/office/drawing/2014/main" id="{404D4F7F-E835-B622-5AEE-0B6DC563FDBC}"/>
              </a:ext>
            </a:extLst>
          </p:cNvPr>
          <p:cNvSpPr txBox="1"/>
          <p:nvPr/>
        </p:nvSpPr>
        <p:spPr>
          <a:xfrm>
            <a:off x="6474667" y="2750143"/>
            <a:ext cx="2145458"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Leukodystrophies</a:t>
            </a:r>
          </a:p>
          <a:p>
            <a:pPr marL="285750" indent="-285750">
              <a:buFont typeface="Arial" panose="020B0604020202020204" pitchFamily="34" charset="0"/>
              <a:buChar char="•"/>
            </a:pPr>
            <a:r>
              <a:rPr lang="en-US" dirty="0">
                <a:solidFill>
                  <a:schemeClr val="bg1"/>
                </a:solidFill>
              </a:rPr>
              <a:t>Autism</a:t>
            </a:r>
          </a:p>
          <a:p>
            <a:pPr marL="285750" indent="-285750">
              <a:buFont typeface="Arial" panose="020B0604020202020204" pitchFamily="34" charset="0"/>
              <a:buChar char="•"/>
            </a:pPr>
            <a:r>
              <a:rPr lang="en-US" dirty="0">
                <a:solidFill>
                  <a:schemeClr val="bg1"/>
                </a:solidFill>
              </a:rPr>
              <a:t>Schizophrenia</a:t>
            </a:r>
          </a:p>
          <a:p>
            <a:pPr marL="285750" indent="-285750">
              <a:buFont typeface="Arial" panose="020B0604020202020204" pitchFamily="34" charset="0"/>
              <a:buChar char="•"/>
            </a:pPr>
            <a:r>
              <a:rPr lang="en-US" dirty="0">
                <a:solidFill>
                  <a:schemeClr val="bg1"/>
                </a:solidFill>
              </a:rPr>
              <a:t>Neonatal Hypoxia</a:t>
            </a:r>
          </a:p>
        </p:txBody>
      </p:sp>
      <p:sp>
        <p:nvSpPr>
          <p:cNvPr id="38" name="TextBox 37">
            <a:extLst>
              <a:ext uri="{FF2B5EF4-FFF2-40B4-BE49-F238E27FC236}">
                <a16:creationId xmlns:a16="http://schemas.microsoft.com/office/drawing/2014/main" id="{6842E1D3-0CB1-26D0-902B-4D57AEFF4042}"/>
              </a:ext>
            </a:extLst>
          </p:cNvPr>
          <p:cNvSpPr txBox="1"/>
          <p:nvPr/>
        </p:nvSpPr>
        <p:spPr>
          <a:xfrm>
            <a:off x="9293413" y="2750143"/>
            <a:ext cx="2450911"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Developmental dyslexia – left auditory cortex</a:t>
            </a:r>
          </a:p>
          <a:p>
            <a:pPr marL="285750" indent="-285750">
              <a:buFont typeface="Arial" panose="020B0604020202020204" pitchFamily="34" charset="0"/>
              <a:buChar char="•"/>
            </a:pPr>
            <a:r>
              <a:rPr lang="en-US" dirty="0">
                <a:solidFill>
                  <a:schemeClr val="bg1"/>
                </a:solidFill>
              </a:rPr>
              <a:t>Laminin α2 deficient children</a:t>
            </a:r>
          </a:p>
        </p:txBody>
      </p:sp>
      <p:sp>
        <p:nvSpPr>
          <p:cNvPr id="39" name="TextBox 38">
            <a:extLst>
              <a:ext uri="{FF2B5EF4-FFF2-40B4-BE49-F238E27FC236}">
                <a16:creationId xmlns:a16="http://schemas.microsoft.com/office/drawing/2014/main" id="{B95BE4AC-170C-666E-0FC3-598EB0F6D05A}"/>
              </a:ext>
            </a:extLst>
          </p:cNvPr>
          <p:cNvSpPr txBox="1"/>
          <p:nvPr/>
        </p:nvSpPr>
        <p:spPr>
          <a:xfrm>
            <a:off x="3655919" y="2750143"/>
            <a:ext cx="2332051"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Multiple sclerosis</a:t>
            </a:r>
          </a:p>
          <a:p>
            <a:pPr marL="285750" indent="-285750">
              <a:buFont typeface="Arial" panose="020B0604020202020204" pitchFamily="34" charset="0"/>
              <a:buChar char="•"/>
            </a:pPr>
            <a:r>
              <a:rPr lang="en-US" dirty="0">
                <a:solidFill>
                  <a:schemeClr val="bg1"/>
                </a:solidFill>
              </a:rPr>
              <a:t>Acute Disseminated Encephalomyelitis </a:t>
            </a:r>
          </a:p>
        </p:txBody>
      </p:sp>
      <p:sp>
        <p:nvSpPr>
          <p:cNvPr id="40" name="TextBox 39">
            <a:extLst>
              <a:ext uri="{FF2B5EF4-FFF2-40B4-BE49-F238E27FC236}">
                <a16:creationId xmlns:a16="http://schemas.microsoft.com/office/drawing/2014/main" id="{E767A931-0EDB-DFC4-8994-204E42336B08}"/>
              </a:ext>
            </a:extLst>
          </p:cNvPr>
          <p:cNvSpPr txBox="1"/>
          <p:nvPr/>
        </p:nvSpPr>
        <p:spPr>
          <a:xfrm>
            <a:off x="3655919" y="4621384"/>
            <a:ext cx="2573431"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Metformin accelerates remyelination</a:t>
            </a:r>
          </a:p>
        </p:txBody>
      </p:sp>
      <p:sp>
        <p:nvSpPr>
          <p:cNvPr id="41" name="TextBox 40">
            <a:extLst>
              <a:ext uri="{FF2B5EF4-FFF2-40B4-BE49-F238E27FC236}">
                <a16:creationId xmlns:a16="http://schemas.microsoft.com/office/drawing/2014/main" id="{ABDB3101-9AD6-BDC6-1073-945326B30B53}"/>
              </a:ext>
            </a:extLst>
          </p:cNvPr>
          <p:cNvSpPr txBox="1"/>
          <p:nvPr/>
        </p:nvSpPr>
        <p:spPr>
          <a:xfrm rot="16200000">
            <a:off x="2611478" y="2980975"/>
            <a:ext cx="1325562" cy="461665"/>
          </a:xfrm>
          <a:prstGeom prst="rect">
            <a:avLst/>
          </a:prstGeom>
          <a:noFill/>
        </p:spPr>
        <p:txBody>
          <a:bodyPr wrap="square" rtlCol="0">
            <a:spAutoFit/>
          </a:bodyPr>
          <a:lstStyle/>
          <a:p>
            <a:pPr algn="ctr"/>
            <a:r>
              <a:rPr lang="en-US" sz="2400" dirty="0">
                <a:solidFill>
                  <a:schemeClr val="bg1"/>
                </a:solidFill>
              </a:rPr>
              <a:t>Diseases</a:t>
            </a:r>
          </a:p>
        </p:txBody>
      </p:sp>
      <p:sp>
        <p:nvSpPr>
          <p:cNvPr id="42" name="TextBox 41">
            <a:extLst>
              <a:ext uri="{FF2B5EF4-FFF2-40B4-BE49-F238E27FC236}">
                <a16:creationId xmlns:a16="http://schemas.microsoft.com/office/drawing/2014/main" id="{03FE7B96-7507-A79B-97BA-F04466C735E7}"/>
              </a:ext>
            </a:extLst>
          </p:cNvPr>
          <p:cNvSpPr txBox="1"/>
          <p:nvPr/>
        </p:nvSpPr>
        <p:spPr>
          <a:xfrm rot="16200000">
            <a:off x="2296360" y="4713718"/>
            <a:ext cx="1955800" cy="461665"/>
          </a:xfrm>
          <a:prstGeom prst="rect">
            <a:avLst/>
          </a:prstGeom>
          <a:noFill/>
        </p:spPr>
        <p:txBody>
          <a:bodyPr wrap="square" rtlCol="0">
            <a:spAutoFit/>
          </a:bodyPr>
          <a:lstStyle/>
          <a:p>
            <a:pPr algn="ctr"/>
            <a:r>
              <a:rPr lang="en-US" sz="2400" dirty="0">
                <a:solidFill>
                  <a:schemeClr val="bg1"/>
                </a:solidFill>
              </a:rPr>
              <a:t>+ Metformin</a:t>
            </a:r>
          </a:p>
        </p:txBody>
      </p:sp>
      <p:sp>
        <p:nvSpPr>
          <p:cNvPr id="43" name="TextBox 42">
            <a:extLst>
              <a:ext uri="{FF2B5EF4-FFF2-40B4-BE49-F238E27FC236}">
                <a16:creationId xmlns:a16="http://schemas.microsoft.com/office/drawing/2014/main" id="{7065603D-09E7-ABA6-C651-B35FF0E13625}"/>
              </a:ext>
            </a:extLst>
          </p:cNvPr>
          <p:cNvSpPr txBox="1"/>
          <p:nvPr/>
        </p:nvSpPr>
        <p:spPr>
          <a:xfrm>
            <a:off x="9293414" y="4298954"/>
            <a:ext cx="2573431"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Constitutively active Akt in mice results in hypermyelination. Metformin inhibits Akt.</a:t>
            </a:r>
          </a:p>
        </p:txBody>
      </p:sp>
      <p:sp>
        <p:nvSpPr>
          <p:cNvPr id="3" name="TextBox 2">
            <a:extLst>
              <a:ext uri="{FF2B5EF4-FFF2-40B4-BE49-F238E27FC236}">
                <a16:creationId xmlns:a16="http://schemas.microsoft.com/office/drawing/2014/main" id="{37798FC5-51F1-B402-88D2-A3129C154515}"/>
              </a:ext>
            </a:extLst>
          </p:cNvPr>
          <p:cNvSpPr txBox="1"/>
          <p:nvPr/>
        </p:nvSpPr>
        <p:spPr>
          <a:xfrm>
            <a:off x="6474666" y="4621383"/>
            <a:ext cx="2573431" cy="646331"/>
          </a:xfrm>
          <a:prstGeom prst="rect">
            <a:avLst/>
          </a:prstGeom>
          <a:noFill/>
        </p:spPr>
        <p:txBody>
          <a:bodyPr wrap="square" rtlCol="0">
            <a:spAutoFit/>
          </a:bodyPr>
          <a:lstStyle/>
          <a:p>
            <a:pPr algn="ctr"/>
            <a:r>
              <a:rPr lang="en-US" sz="3600" dirty="0">
                <a:solidFill>
                  <a:schemeClr val="bg1"/>
                </a:solidFill>
              </a:rPr>
              <a:t>?</a:t>
            </a:r>
          </a:p>
        </p:txBody>
      </p:sp>
    </p:spTree>
    <p:extLst>
      <p:ext uri="{BB962C8B-B14F-4D97-AF65-F5344CB8AC3E}">
        <p14:creationId xmlns:p14="http://schemas.microsoft.com/office/powerpoint/2010/main" val="754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42" grpId="0"/>
      <p:bldP spid="43"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rd's eye view of a river in a lush forest">
            <a:extLst>
              <a:ext uri="{FF2B5EF4-FFF2-40B4-BE49-F238E27FC236}">
                <a16:creationId xmlns:a16="http://schemas.microsoft.com/office/drawing/2014/main" id="{E3DBA90A-DB2D-8DB1-7B72-8EECB10BDE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7629" y="293248"/>
            <a:ext cx="12191999" cy="6857990"/>
          </a:xfrm>
          <a:prstGeom prst="rect">
            <a:avLst/>
          </a:prstGeom>
        </p:spPr>
      </p:pic>
      <p:sp>
        <p:nvSpPr>
          <p:cNvPr id="2" name="Title 1">
            <a:extLst>
              <a:ext uri="{FF2B5EF4-FFF2-40B4-BE49-F238E27FC236}">
                <a16:creationId xmlns:a16="http://schemas.microsoft.com/office/drawing/2014/main" id="{0EB4FD18-A40B-6540-9787-DD77E3AB1E8B}"/>
              </a:ext>
            </a:extLst>
          </p:cNvPr>
          <p:cNvSpPr>
            <a:spLocks noGrp="1"/>
          </p:cNvSpPr>
          <p:nvPr>
            <p:ph type="ctrTitle"/>
          </p:nvPr>
        </p:nvSpPr>
        <p:spPr>
          <a:xfrm>
            <a:off x="1209725" y="2390436"/>
            <a:ext cx="10982275" cy="2522379"/>
          </a:xfrm>
          <a:effectLst>
            <a:outerShdw blurRad="50800" dist="38100" dir="2700000" algn="tl" rotWithShape="0">
              <a:prstClr val="black">
                <a:alpha val="40000"/>
              </a:prstClr>
            </a:outerShdw>
          </a:effectLst>
        </p:spPr>
        <p:txBody>
          <a:bodyPr>
            <a:normAutofit/>
          </a:bodyPr>
          <a:lstStyle/>
          <a:p>
            <a:r>
              <a:rPr lang="en-US" sz="4800" b="1" dirty="0">
                <a:solidFill>
                  <a:srgbClr val="A80B08"/>
                </a:solidFill>
                <a:latin typeface="+mn-lt"/>
              </a:rPr>
              <a:t>Genomic architecture changes during a contemporary evolution in three-spined stickleback in Alaska</a:t>
            </a:r>
          </a:p>
        </p:txBody>
      </p:sp>
      <p:sp>
        <p:nvSpPr>
          <p:cNvPr id="3" name="Subtitle 2">
            <a:extLst>
              <a:ext uri="{FF2B5EF4-FFF2-40B4-BE49-F238E27FC236}">
                <a16:creationId xmlns:a16="http://schemas.microsoft.com/office/drawing/2014/main" id="{3FFD57CF-3CDD-104A-A01F-79AD27CB0D99}"/>
              </a:ext>
            </a:extLst>
          </p:cNvPr>
          <p:cNvSpPr>
            <a:spLocks noGrp="1"/>
          </p:cNvSpPr>
          <p:nvPr>
            <p:ph type="subTitle" idx="1"/>
          </p:nvPr>
        </p:nvSpPr>
        <p:spPr>
          <a:xfrm>
            <a:off x="4496168" y="5867220"/>
            <a:ext cx="4000360" cy="1162902"/>
          </a:xfrm>
          <a:effectLst>
            <a:outerShdw blurRad="50800" dist="38100" dir="2700000" algn="tl" rotWithShape="0">
              <a:prstClr val="black">
                <a:alpha val="40000"/>
              </a:prstClr>
            </a:outerShdw>
          </a:effectLst>
        </p:spPr>
        <p:txBody>
          <a:bodyPr>
            <a:normAutofit fontScale="92500"/>
          </a:bodyPr>
          <a:lstStyle/>
          <a:p>
            <a:r>
              <a:rPr lang="en-US" sz="2800" dirty="0">
                <a:solidFill>
                  <a:schemeClr val="bg1"/>
                </a:solidFill>
              </a:rPr>
              <a:t>Alexander Kwakye</a:t>
            </a:r>
          </a:p>
          <a:p>
            <a:r>
              <a:rPr lang="en-US" sz="2800" dirty="0">
                <a:solidFill>
                  <a:schemeClr val="bg1"/>
                </a:solidFill>
              </a:rPr>
              <a:t>Advisor: Krishna </a:t>
            </a:r>
            <a:r>
              <a:rPr lang="en-US" sz="2800" dirty="0" err="1">
                <a:solidFill>
                  <a:schemeClr val="bg1"/>
                </a:solidFill>
              </a:rPr>
              <a:t>Veeramah</a:t>
            </a:r>
            <a:endParaRPr lang="en-US" sz="2800" dirty="0">
              <a:solidFill>
                <a:schemeClr val="bg1"/>
              </a:solidFill>
            </a:endParaRPr>
          </a:p>
        </p:txBody>
      </p:sp>
      <p:pic>
        <p:nvPicPr>
          <p:cNvPr id="7" name="Picture 6">
            <a:extLst>
              <a:ext uri="{FF2B5EF4-FFF2-40B4-BE49-F238E27FC236}">
                <a16:creationId xmlns:a16="http://schemas.microsoft.com/office/drawing/2014/main" id="{CCA42736-AD3E-AFBA-61F7-6177A1099511}"/>
              </a:ext>
            </a:extLst>
          </p:cNvPr>
          <p:cNvPicPr>
            <a:picLocks noChangeAspect="1"/>
          </p:cNvPicPr>
          <p:nvPr/>
        </p:nvPicPr>
        <p:blipFill>
          <a:blip r:embed="rId3"/>
          <a:stretch>
            <a:fillRect/>
          </a:stretch>
        </p:blipFill>
        <p:spPr>
          <a:xfrm>
            <a:off x="5572792" y="79781"/>
            <a:ext cx="1462937" cy="1645803"/>
          </a:xfrm>
          <a:prstGeom prst="rect">
            <a:avLst/>
          </a:prstGeom>
        </p:spPr>
      </p:pic>
      <p:pic>
        <p:nvPicPr>
          <p:cNvPr id="8" name="Picture 7">
            <a:extLst>
              <a:ext uri="{FF2B5EF4-FFF2-40B4-BE49-F238E27FC236}">
                <a16:creationId xmlns:a16="http://schemas.microsoft.com/office/drawing/2014/main" id="{B8A4D817-E26C-8F66-46EE-DBFBF541CC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20060" y="1436032"/>
            <a:ext cx="5352577" cy="579104"/>
          </a:xfrm>
          <a:prstGeom prst="rect">
            <a:avLst/>
          </a:prstGeom>
        </p:spPr>
      </p:pic>
    </p:spTree>
    <p:extLst>
      <p:ext uri="{BB962C8B-B14F-4D97-AF65-F5344CB8AC3E}">
        <p14:creationId xmlns:p14="http://schemas.microsoft.com/office/powerpoint/2010/main" val="559439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255CE5E-F2FE-6F47-96FF-9742D9D1E2F5}"/>
              </a:ext>
            </a:extLst>
          </p:cNvPr>
          <p:cNvGrpSpPr/>
          <p:nvPr/>
        </p:nvGrpSpPr>
        <p:grpSpPr>
          <a:xfrm>
            <a:off x="226104" y="2852722"/>
            <a:ext cx="4071922" cy="3352800"/>
            <a:chOff x="2563390" y="1530061"/>
            <a:chExt cx="4708836" cy="4313080"/>
          </a:xfrm>
        </p:grpSpPr>
        <p:grpSp>
          <p:nvGrpSpPr>
            <p:cNvPr id="6" name="Group 5">
              <a:extLst>
                <a:ext uri="{FF2B5EF4-FFF2-40B4-BE49-F238E27FC236}">
                  <a16:creationId xmlns:a16="http://schemas.microsoft.com/office/drawing/2014/main" id="{A43921CD-64DD-8F4E-95DF-B64C4AB89DAB}"/>
                </a:ext>
              </a:extLst>
            </p:cNvPr>
            <p:cNvGrpSpPr/>
            <p:nvPr/>
          </p:nvGrpSpPr>
          <p:grpSpPr>
            <a:xfrm>
              <a:off x="2563390" y="1530061"/>
              <a:ext cx="4708836" cy="4313080"/>
              <a:chOff x="2563390" y="1530061"/>
              <a:chExt cx="4708836" cy="4313080"/>
            </a:xfrm>
          </p:grpSpPr>
          <p:pic>
            <p:nvPicPr>
              <p:cNvPr id="12" name="Picture 11">
                <a:extLst>
                  <a:ext uri="{FF2B5EF4-FFF2-40B4-BE49-F238E27FC236}">
                    <a16:creationId xmlns:a16="http://schemas.microsoft.com/office/drawing/2014/main" id="{9C74C6E6-6FE9-D542-BE29-DCB695207B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3390" y="1530061"/>
                <a:ext cx="4708836" cy="4313080"/>
              </a:xfrm>
              <a:prstGeom prst="rect">
                <a:avLst/>
              </a:prstGeom>
              <a:ln w="15875">
                <a:solidFill>
                  <a:schemeClr val="accent1">
                    <a:lumMod val="50000"/>
                  </a:schemeClr>
                </a:solidFill>
              </a:ln>
            </p:spPr>
          </p:pic>
          <p:sp>
            <p:nvSpPr>
              <p:cNvPr id="13" name="Oval 12">
                <a:extLst>
                  <a:ext uri="{FF2B5EF4-FFF2-40B4-BE49-F238E27FC236}">
                    <a16:creationId xmlns:a16="http://schemas.microsoft.com/office/drawing/2014/main" id="{FDA36A8F-13C1-344A-B2CF-2D349456E4D2}"/>
                  </a:ext>
                </a:extLst>
              </p:cNvPr>
              <p:cNvSpPr/>
              <p:nvPr/>
            </p:nvSpPr>
            <p:spPr>
              <a:xfrm>
                <a:off x="4686300" y="3136900"/>
                <a:ext cx="114300" cy="1143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BE15B93-C695-1C4D-AED4-E37EBF37BE21}"/>
                  </a:ext>
                </a:extLst>
              </p:cNvPr>
              <p:cNvSpPr/>
              <p:nvPr/>
            </p:nvSpPr>
            <p:spPr>
              <a:xfrm>
                <a:off x="4724400" y="2997200"/>
                <a:ext cx="114300" cy="114300"/>
              </a:xfrm>
              <a:prstGeom prst="ellipse">
                <a:avLst/>
              </a:prstGeom>
              <a:solidFill>
                <a:srgbClr val="785E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F3D1360-83D4-F940-8CDC-0FB8946CDB66}"/>
                  </a:ext>
                </a:extLst>
              </p:cNvPr>
              <p:cNvSpPr/>
              <p:nvPr/>
            </p:nvSpPr>
            <p:spPr>
              <a:xfrm>
                <a:off x="4559300" y="3479800"/>
                <a:ext cx="114300" cy="114300"/>
              </a:xfrm>
              <a:prstGeom prst="ellipse">
                <a:avLst/>
              </a:prstGeom>
              <a:solidFill>
                <a:srgbClr val="F5B2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86D2FAD-8F60-404F-9BFA-ACBC975567A3}"/>
                  </a:ext>
                </a:extLst>
              </p:cNvPr>
              <p:cNvSpPr/>
              <p:nvPr/>
            </p:nvSpPr>
            <p:spPr>
              <a:xfrm>
                <a:off x="3873500" y="4457700"/>
                <a:ext cx="114300" cy="114300"/>
              </a:xfrm>
              <a:prstGeom prst="ellipse">
                <a:avLst/>
              </a:prstGeom>
              <a:solidFill>
                <a:srgbClr val="EF69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9FAA0A2-F58E-7E43-8FB9-AFFB0F2BDEC6}"/>
                  </a:ext>
                </a:extLst>
              </p:cNvPr>
              <p:cNvSpPr/>
              <p:nvPr/>
            </p:nvSpPr>
            <p:spPr>
              <a:xfrm>
                <a:off x="3606800" y="4749800"/>
                <a:ext cx="114300" cy="114300"/>
              </a:xfrm>
              <a:prstGeom prst="ellipse">
                <a:avLst/>
              </a:prstGeom>
              <a:solidFill>
                <a:srgbClr val="73F5A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73FBFDD4-5640-A64B-B6BE-643A95D8CE19}"/>
                </a:ext>
              </a:extLst>
            </p:cNvPr>
            <p:cNvSpPr txBox="1"/>
            <p:nvPr/>
          </p:nvSpPr>
          <p:spPr>
            <a:xfrm>
              <a:off x="2773695" y="3023205"/>
              <a:ext cx="2236285" cy="403936"/>
            </a:xfrm>
            <a:prstGeom prst="rect">
              <a:avLst/>
            </a:prstGeom>
            <a:noFill/>
          </p:spPr>
          <p:txBody>
            <a:bodyPr wrap="square" rtlCol="0">
              <a:spAutoFit/>
            </a:bodyPr>
            <a:lstStyle/>
            <a:p>
              <a:pPr algn="ctr"/>
              <a:r>
                <a:rPr lang="en-US" sz="1200" b="1" dirty="0"/>
                <a:t>Rabbit Slough (RS)</a:t>
              </a:r>
            </a:p>
          </p:txBody>
        </p:sp>
        <p:sp>
          <p:nvSpPr>
            <p:cNvPr id="8" name="TextBox 7">
              <a:extLst>
                <a:ext uri="{FF2B5EF4-FFF2-40B4-BE49-F238E27FC236}">
                  <a16:creationId xmlns:a16="http://schemas.microsoft.com/office/drawing/2014/main" id="{A92D3E18-5988-C546-B59D-6656F6603169}"/>
                </a:ext>
              </a:extLst>
            </p:cNvPr>
            <p:cNvSpPr txBox="1"/>
            <p:nvPr/>
          </p:nvSpPr>
          <p:spPr>
            <a:xfrm>
              <a:off x="4575101" y="2861731"/>
              <a:ext cx="1963778" cy="370439"/>
            </a:xfrm>
            <a:prstGeom prst="rect">
              <a:avLst/>
            </a:prstGeom>
            <a:noFill/>
          </p:spPr>
          <p:txBody>
            <a:bodyPr wrap="square" rtlCol="0">
              <a:spAutoFit/>
            </a:bodyPr>
            <a:lstStyle/>
            <a:p>
              <a:pPr algn="ctr"/>
              <a:r>
                <a:rPr lang="en-US" sz="1200" b="1" dirty="0" err="1"/>
                <a:t>Loberg</a:t>
              </a:r>
              <a:r>
                <a:rPr lang="en-US" sz="1200" b="1" dirty="0"/>
                <a:t> Lake(LB)</a:t>
              </a:r>
            </a:p>
          </p:txBody>
        </p:sp>
        <p:sp>
          <p:nvSpPr>
            <p:cNvPr id="9" name="TextBox 8">
              <a:extLst>
                <a:ext uri="{FF2B5EF4-FFF2-40B4-BE49-F238E27FC236}">
                  <a16:creationId xmlns:a16="http://schemas.microsoft.com/office/drawing/2014/main" id="{2F3B1263-05A1-104E-8B4C-2596EC054032}"/>
                </a:ext>
              </a:extLst>
            </p:cNvPr>
            <p:cNvSpPr txBox="1"/>
            <p:nvPr/>
          </p:nvSpPr>
          <p:spPr>
            <a:xfrm>
              <a:off x="4234025" y="3363652"/>
              <a:ext cx="2402010" cy="403936"/>
            </a:xfrm>
            <a:prstGeom prst="rect">
              <a:avLst/>
            </a:prstGeom>
            <a:noFill/>
          </p:spPr>
          <p:txBody>
            <a:bodyPr wrap="square" rtlCol="0">
              <a:spAutoFit/>
            </a:bodyPr>
            <a:lstStyle/>
            <a:p>
              <a:pPr algn="ctr"/>
              <a:r>
                <a:rPr lang="en-US" sz="1200" b="1" dirty="0"/>
                <a:t>Cheney Lake (CH)</a:t>
              </a:r>
            </a:p>
          </p:txBody>
        </p:sp>
        <p:sp>
          <p:nvSpPr>
            <p:cNvPr id="10" name="TextBox 9">
              <a:extLst>
                <a:ext uri="{FF2B5EF4-FFF2-40B4-BE49-F238E27FC236}">
                  <a16:creationId xmlns:a16="http://schemas.microsoft.com/office/drawing/2014/main" id="{C4FF2D4E-5B20-3141-A5DC-8B9240379157}"/>
                </a:ext>
              </a:extLst>
            </p:cNvPr>
            <p:cNvSpPr txBox="1"/>
            <p:nvPr/>
          </p:nvSpPr>
          <p:spPr>
            <a:xfrm>
              <a:off x="3556710" y="4332840"/>
              <a:ext cx="2233779" cy="403936"/>
            </a:xfrm>
            <a:prstGeom prst="rect">
              <a:avLst/>
            </a:prstGeom>
            <a:noFill/>
          </p:spPr>
          <p:txBody>
            <a:bodyPr wrap="square" rtlCol="0">
              <a:spAutoFit/>
            </a:bodyPr>
            <a:lstStyle/>
            <a:p>
              <a:pPr algn="ctr"/>
              <a:r>
                <a:rPr lang="en-US" sz="1200" b="1"/>
                <a:t>Scout Lake (SC)</a:t>
              </a:r>
            </a:p>
          </p:txBody>
        </p:sp>
        <p:sp>
          <p:nvSpPr>
            <p:cNvPr id="11" name="TextBox 10">
              <a:extLst>
                <a:ext uri="{FF2B5EF4-FFF2-40B4-BE49-F238E27FC236}">
                  <a16:creationId xmlns:a16="http://schemas.microsoft.com/office/drawing/2014/main" id="{0F1DB691-5565-B14E-A6A0-F7EBF8735183}"/>
                </a:ext>
              </a:extLst>
            </p:cNvPr>
            <p:cNvSpPr txBox="1"/>
            <p:nvPr/>
          </p:nvSpPr>
          <p:spPr>
            <a:xfrm>
              <a:off x="3334829" y="4646530"/>
              <a:ext cx="2233781" cy="370439"/>
            </a:xfrm>
            <a:prstGeom prst="rect">
              <a:avLst/>
            </a:prstGeom>
            <a:noFill/>
          </p:spPr>
          <p:txBody>
            <a:bodyPr wrap="square" rtlCol="0">
              <a:spAutoFit/>
            </a:bodyPr>
            <a:lstStyle/>
            <a:p>
              <a:pPr algn="ctr"/>
              <a:r>
                <a:rPr lang="en-US" sz="1200" b="1" err="1"/>
                <a:t>Warfle</a:t>
              </a:r>
              <a:r>
                <a:rPr lang="en-US" sz="1200" b="1"/>
                <a:t> Lake (WL)</a:t>
              </a:r>
            </a:p>
          </p:txBody>
        </p:sp>
      </p:grpSp>
      <p:pic>
        <p:nvPicPr>
          <p:cNvPr id="18" name="Picture 17" descr="Complete Morph MAB74-52.jpg">
            <a:extLst>
              <a:ext uri="{FF2B5EF4-FFF2-40B4-BE49-F238E27FC236}">
                <a16:creationId xmlns:a16="http://schemas.microsoft.com/office/drawing/2014/main" id="{87533270-6DE5-1543-ABD9-E3570581AD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453" y="1088061"/>
            <a:ext cx="1976499" cy="794218"/>
          </a:xfrm>
          <a:prstGeom prst="rect">
            <a:avLst/>
          </a:prstGeom>
        </p:spPr>
      </p:pic>
      <p:pic>
        <p:nvPicPr>
          <p:cNvPr id="19" name="Picture 18" descr="Low Morph MAB74-7.jpg">
            <a:extLst>
              <a:ext uri="{FF2B5EF4-FFF2-40B4-BE49-F238E27FC236}">
                <a16:creationId xmlns:a16="http://schemas.microsoft.com/office/drawing/2014/main" id="{6195CF1E-3672-694F-89E9-60F37304D8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4426" y="1109171"/>
            <a:ext cx="1962065" cy="796763"/>
          </a:xfrm>
          <a:prstGeom prst="rect">
            <a:avLst/>
          </a:prstGeom>
        </p:spPr>
      </p:pic>
      <p:sp>
        <p:nvSpPr>
          <p:cNvPr id="20" name="TextBox 19">
            <a:extLst>
              <a:ext uri="{FF2B5EF4-FFF2-40B4-BE49-F238E27FC236}">
                <a16:creationId xmlns:a16="http://schemas.microsoft.com/office/drawing/2014/main" id="{94646DB9-3B8C-214F-963A-75DE54990F07}"/>
              </a:ext>
            </a:extLst>
          </p:cNvPr>
          <p:cNvSpPr txBox="1"/>
          <p:nvPr/>
        </p:nvSpPr>
        <p:spPr>
          <a:xfrm>
            <a:off x="377825" y="758690"/>
            <a:ext cx="1249387" cy="369332"/>
          </a:xfrm>
          <a:prstGeom prst="rect">
            <a:avLst/>
          </a:prstGeom>
          <a:noFill/>
        </p:spPr>
        <p:txBody>
          <a:bodyPr wrap="square" rtlCol="0">
            <a:spAutoFit/>
          </a:bodyPr>
          <a:lstStyle/>
          <a:p>
            <a:pPr algn="ctr"/>
            <a:r>
              <a:rPr lang="en-US" dirty="0"/>
              <a:t>Marine</a:t>
            </a:r>
          </a:p>
        </p:txBody>
      </p:sp>
      <p:sp>
        <p:nvSpPr>
          <p:cNvPr id="21" name="TextBox 20">
            <a:extLst>
              <a:ext uri="{FF2B5EF4-FFF2-40B4-BE49-F238E27FC236}">
                <a16:creationId xmlns:a16="http://schemas.microsoft.com/office/drawing/2014/main" id="{3303818A-9300-9848-836C-B719DB4F827E}"/>
              </a:ext>
            </a:extLst>
          </p:cNvPr>
          <p:cNvSpPr txBox="1"/>
          <p:nvPr/>
        </p:nvSpPr>
        <p:spPr>
          <a:xfrm>
            <a:off x="2487136" y="816869"/>
            <a:ext cx="1735835" cy="369332"/>
          </a:xfrm>
          <a:prstGeom prst="rect">
            <a:avLst/>
          </a:prstGeom>
          <a:noFill/>
        </p:spPr>
        <p:txBody>
          <a:bodyPr wrap="square" rtlCol="0">
            <a:spAutoFit/>
          </a:bodyPr>
          <a:lstStyle/>
          <a:p>
            <a:pPr algn="ctr"/>
            <a:r>
              <a:rPr lang="en-US" dirty="0"/>
              <a:t>Freshwater</a:t>
            </a:r>
          </a:p>
        </p:txBody>
      </p:sp>
      <p:sp>
        <p:nvSpPr>
          <p:cNvPr id="23" name="TextBox 22">
            <a:extLst>
              <a:ext uri="{FF2B5EF4-FFF2-40B4-BE49-F238E27FC236}">
                <a16:creationId xmlns:a16="http://schemas.microsoft.com/office/drawing/2014/main" id="{363B88AD-2B62-E248-AAE0-962C353165AF}"/>
              </a:ext>
            </a:extLst>
          </p:cNvPr>
          <p:cNvSpPr txBox="1"/>
          <p:nvPr/>
        </p:nvSpPr>
        <p:spPr>
          <a:xfrm>
            <a:off x="7330962" y="837967"/>
            <a:ext cx="4904880" cy="338554"/>
          </a:xfrm>
          <a:prstGeom prst="rect">
            <a:avLst/>
          </a:prstGeom>
          <a:noFill/>
        </p:spPr>
        <p:txBody>
          <a:bodyPr wrap="square" rtlCol="0">
            <a:spAutoFit/>
          </a:bodyPr>
          <a:lstStyle/>
          <a:p>
            <a:r>
              <a:rPr lang="en-US" sz="1600" dirty="0"/>
              <a:t>Freshwater adapted haplotypes assembling through time</a:t>
            </a:r>
          </a:p>
        </p:txBody>
      </p:sp>
      <p:sp>
        <p:nvSpPr>
          <p:cNvPr id="24" name="TextBox 23">
            <a:extLst>
              <a:ext uri="{FF2B5EF4-FFF2-40B4-BE49-F238E27FC236}">
                <a16:creationId xmlns:a16="http://schemas.microsoft.com/office/drawing/2014/main" id="{439ED40F-3A90-BF4E-B22D-C7D0971D0B0D}"/>
              </a:ext>
            </a:extLst>
          </p:cNvPr>
          <p:cNvSpPr txBox="1"/>
          <p:nvPr/>
        </p:nvSpPr>
        <p:spPr>
          <a:xfrm>
            <a:off x="4695675" y="866184"/>
            <a:ext cx="2547521" cy="338554"/>
          </a:xfrm>
          <a:prstGeom prst="rect">
            <a:avLst/>
          </a:prstGeom>
          <a:noFill/>
        </p:spPr>
        <p:txBody>
          <a:bodyPr wrap="square" rtlCol="0">
            <a:spAutoFit/>
          </a:bodyPr>
          <a:lstStyle/>
          <a:p>
            <a:r>
              <a:rPr lang="en-US" sz="1600" dirty="0"/>
              <a:t>344 freshwater adapted loci</a:t>
            </a:r>
          </a:p>
        </p:txBody>
      </p:sp>
      <p:sp>
        <p:nvSpPr>
          <p:cNvPr id="27" name="Rectangle 26">
            <a:extLst>
              <a:ext uri="{FF2B5EF4-FFF2-40B4-BE49-F238E27FC236}">
                <a16:creationId xmlns:a16="http://schemas.microsoft.com/office/drawing/2014/main" id="{7D05D06A-70B2-E349-81C0-7CD5621E4D5E}"/>
              </a:ext>
            </a:extLst>
          </p:cNvPr>
          <p:cNvSpPr/>
          <p:nvPr/>
        </p:nvSpPr>
        <p:spPr>
          <a:xfrm>
            <a:off x="4407190" y="2940104"/>
            <a:ext cx="157464" cy="820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56B6A16-3B9C-2345-A0DD-D6561515CE46}"/>
              </a:ext>
            </a:extLst>
          </p:cNvPr>
          <p:cNvSpPr/>
          <p:nvPr/>
        </p:nvSpPr>
        <p:spPr>
          <a:xfrm>
            <a:off x="4342741" y="2578555"/>
            <a:ext cx="234942" cy="18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B88A3E4-C8B0-C749-B5BB-DF7FE118A1AA}"/>
              </a:ext>
            </a:extLst>
          </p:cNvPr>
          <p:cNvSpPr/>
          <p:nvPr/>
        </p:nvSpPr>
        <p:spPr>
          <a:xfrm>
            <a:off x="4441206" y="1579993"/>
            <a:ext cx="123448" cy="1272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08D354B1-D0CD-CB4A-B5AF-8B3C8A4BA5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94956" y="1144199"/>
            <a:ext cx="3064365" cy="3811230"/>
          </a:xfrm>
          <a:prstGeom prst="rect">
            <a:avLst/>
          </a:prstGeom>
        </p:spPr>
      </p:pic>
      <p:sp>
        <p:nvSpPr>
          <p:cNvPr id="36" name="Rectangle 35">
            <a:extLst>
              <a:ext uri="{FF2B5EF4-FFF2-40B4-BE49-F238E27FC236}">
                <a16:creationId xmlns:a16="http://schemas.microsoft.com/office/drawing/2014/main" id="{3DF1F8B1-904B-E343-AE90-F222EBB45B0A}"/>
              </a:ext>
            </a:extLst>
          </p:cNvPr>
          <p:cNvSpPr/>
          <p:nvPr/>
        </p:nvSpPr>
        <p:spPr>
          <a:xfrm>
            <a:off x="4471432" y="1185237"/>
            <a:ext cx="136477" cy="1219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4B750B1-201A-D448-8D5A-60EFB6D7A8EA}"/>
              </a:ext>
            </a:extLst>
          </p:cNvPr>
          <p:cNvSpPr/>
          <p:nvPr/>
        </p:nvSpPr>
        <p:spPr>
          <a:xfrm>
            <a:off x="7582713" y="6432413"/>
            <a:ext cx="4441023" cy="134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497107A-48FB-1544-BE82-F90C9F2873C3}"/>
              </a:ext>
            </a:extLst>
          </p:cNvPr>
          <p:cNvSpPr txBox="1"/>
          <p:nvPr/>
        </p:nvSpPr>
        <p:spPr>
          <a:xfrm>
            <a:off x="8016715" y="1087957"/>
            <a:ext cx="3827623" cy="954107"/>
          </a:xfrm>
          <a:prstGeom prst="rect">
            <a:avLst/>
          </a:prstGeom>
          <a:noFill/>
        </p:spPr>
        <p:txBody>
          <a:bodyPr wrap="square" rtlCol="0">
            <a:spAutoFit/>
          </a:bodyPr>
          <a:lstStyle/>
          <a:p>
            <a:r>
              <a:rPr lang="en-US" sz="1400" b="1" u="sng" dirty="0"/>
              <a:t>Legend</a:t>
            </a:r>
            <a:r>
              <a:rPr lang="en-US" sz="1400" b="1" dirty="0"/>
              <a:t> </a:t>
            </a:r>
          </a:p>
          <a:p>
            <a:r>
              <a:rPr lang="en-US" sz="1400" b="1" dirty="0">
                <a:solidFill>
                  <a:srgbClr val="C00000"/>
                </a:solidFill>
              </a:rPr>
              <a:t>Red cell: homozygous for marine allele</a:t>
            </a:r>
          </a:p>
          <a:p>
            <a:r>
              <a:rPr lang="en-US" sz="1400" b="1" dirty="0">
                <a:solidFill>
                  <a:srgbClr val="FFC000"/>
                </a:solidFill>
              </a:rPr>
              <a:t>Yellow cell: heterozygous</a:t>
            </a:r>
          </a:p>
          <a:p>
            <a:r>
              <a:rPr lang="en-US" sz="1400" b="1" dirty="0">
                <a:solidFill>
                  <a:schemeClr val="accent1">
                    <a:lumMod val="75000"/>
                  </a:schemeClr>
                </a:solidFill>
              </a:rPr>
              <a:t>Blue: homozygous for freshwater allele</a:t>
            </a:r>
          </a:p>
        </p:txBody>
      </p:sp>
      <p:pic>
        <p:nvPicPr>
          <p:cNvPr id="3" name="Picture 2" descr="Diagram&#10;&#10;Description automatically generated">
            <a:extLst>
              <a:ext uri="{FF2B5EF4-FFF2-40B4-BE49-F238E27FC236}">
                <a16:creationId xmlns:a16="http://schemas.microsoft.com/office/drawing/2014/main" id="{469DC956-0F90-7B4C-B4B2-356178900D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62847" y="5350185"/>
            <a:ext cx="2749657" cy="1291599"/>
          </a:xfrm>
          <a:prstGeom prst="rect">
            <a:avLst/>
          </a:prstGeom>
        </p:spPr>
      </p:pic>
      <p:sp>
        <p:nvSpPr>
          <p:cNvPr id="25" name="TextBox 24">
            <a:extLst>
              <a:ext uri="{FF2B5EF4-FFF2-40B4-BE49-F238E27FC236}">
                <a16:creationId xmlns:a16="http://schemas.microsoft.com/office/drawing/2014/main" id="{4E1050CB-DF1D-BA4F-8BB9-5228C69555BD}"/>
              </a:ext>
            </a:extLst>
          </p:cNvPr>
          <p:cNvSpPr txBox="1"/>
          <p:nvPr/>
        </p:nvSpPr>
        <p:spPr>
          <a:xfrm>
            <a:off x="5301200" y="5011671"/>
            <a:ext cx="1397876" cy="307777"/>
          </a:xfrm>
          <a:prstGeom prst="rect">
            <a:avLst/>
          </a:prstGeom>
          <a:noFill/>
        </p:spPr>
        <p:txBody>
          <a:bodyPr wrap="square" rtlCol="0">
            <a:spAutoFit/>
          </a:bodyPr>
          <a:lstStyle/>
          <a:p>
            <a:r>
              <a:rPr lang="en-US" sz="1400" dirty="0"/>
              <a:t>TN5 library prep</a:t>
            </a:r>
          </a:p>
        </p:txBody>
      </p:sp>
      <p:sp>
        <p:nvSpPr>
          <p:cNvPr id="26" name="TextBox 25">
            <a:extLst>
              <a:ext uri="{FF2B5EF4-FFF2-40B4-BE49-F238E27FC236}">
                <a16:creationId xmlns:a16="http://schemas.microsoft.com/office/drawing/2014/main" id="{028D5094-20A2-1F41-88ED-094AA908F23C}"/>
              </a:ext>
            </a:extLst>
          </p:cNvPr>
          <p:cNvSpPr txBox="1"/>
          <p:nvPr/>
        </p:nvSpPr>
        <p:spPr>
          <a:xfrm>
            <a:off x="781284" y="2352607"/>
            <a:ext cx="2725906" cy="369332"/>
          </a:xfrm>
          <a:prstGeom prst="rect">
            <a:avLst/>
          </a:prstGeom>
          <a:noFill/>
        </p:spPr>
        <p:txBody>
          <a:bodyPr wrap="square" rtlCol="0">
            <a:spAutoFit/>
          </a:bodyPr>
          <a:lstStyle/>
          <a:p>
            <a:r>
              <a:rPr lang="en-US" dirty="0"/>
              <a:t>Map of experimental lakes </a:t>
            </a:r>
          </a:p>
        </p:txBody>
      </p:sp>
      <p:pic>
        <p:nvPicPr>
          <p:cNvPr id="31" name="Picture 30" descr="A picture containing background pattern&#10;&#10;Description automatically generated">
            <a:extLst>
              <a:ext uri="{FF2B5EF4-FFF2-40B4-BE49-F238E27FC236}">
                <a16:creationId xmlns:a16="http://schemas.microsoft.com/office/drawing/2014/main" id="{44A47F53-EFD3-1D2A-1025-8EC1033D8B0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88602" y="1977802"/>
            <a:ext cx="4020196" cy="4676692"/>
          </a:xfrm>
          <a:prstGeom prst="rect">
            <a:avLst/>
          </a:prstGeom>
        </p:spPr>
      </p:pic>
      <p:sp>
        <p:nvSpPr>
          <p:cNvPr id="32" name="TextBox 31">
            <a:extLst>
              <a:ext uri="{FF2B5EF4-FFF2-40B4-BE49-F238E27FC236}">
                <a16:creationId xmlns:a16="http://schemas.microsoft.com/office/drawing/2014/main" id="{AF6BE923-C54E-3C7D-EA62-3975590081C8}"/>
              </a:ext>
            </a:extLst>
          </p:cNvPr>
          <p:cNvSpPr txBox="1"/>
          <p:nvPr/>
        </p:nvSpPr>
        <p:spPr>
          <a:xfrm>
            <a:off x="3977391" y="72772"/>
            <a:ext cx="3920568" cy="584775"/>
          </a:xfrm>
          <a:prstGeom prst="rect">
            <a:avLst/>
          </a:prstGeom>
          <a:noFill/>
        </p:spPr>
        <p:txBody>
          <a:bodyPr wrap="square" rtlCol="0">
            <a:spAutoFit/>
          </a:bodyPr>
          <a:lstStyle/>
          <a:p>
            <a:r>
              <a:rPr lang="en-US" sz="3200" b="1" dirty="0"/>
              <a:t>Research overview</a:t>
            </a:r>
          </a:p>
        </p:txBody>
      </p:sp>
    </p:spTree>
    <p:extLst>
      <p:ext uri="{BB962C8B-B14F-4D97-AF65-F5344CB8AC3E}">
        <p14:creationId xmlns:p14="http://schemas.microsoft.com/office/powerpoint/2010/main" val="161817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P spid="39"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763" y="0"/>
            <a:ext cx="10515600" cy="821410"/>
          </a:xfrm>
        </p:spPr>
        <p:txBody>
          <a:bodyPr/>
          <a:lstStyle/>
          <a:p>
            <a:r>
              <a:rPr lang="en-US" altLang="zh-CN" b="1" dirty="0"/>
              <a:t>Budding Yeast Nuclear-cytoplasmic Ratio</a:t>
            </a:r>
            <a:endParaRPr lang="zh-CN" altLang="en-US" b="1" dirty="0"/>
          </a:p>
        </p:txBody>
      </p:sp>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486" y="2014780"/>
            <a:ext cx="5614553" cy="2789695"/>
          </a:xfrm>
          <a:prstGeom prst="rect">
            <a:avLst/>
          </a:prstGeom>
        </p:spPr>
      </p:pic>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3563" y="989125"/>
            <a:ext cx="5470157" cy="4841003"/>
          </a:xfrm>
          <a:prstGeom prst="rect">
            <a:avLst/>
          </a:prstGeom>
        </p:spPr>
      </p:pic>
      <p:sp>
        <p:nvSpPr>
          <p:cNvPr id="8" name="文本框 7"/>
          <p:cNvSpPr txBox="1"/>
          <p:nvPr/>
        </p:nvSpPr>
        <p:spPr>
          <a:xfrm>
            <a:off x="1075763" y="5101569"/>
            <a:ext cx="3886000" cy="369332"/>
          </a:xfrm>
          <a:prstGeom prst="rect">
            <a:avLst/>
          </a:prstGeom>
          <a:noFill/>
        </p:spPr>
        <p:txBody>
          <a:bodyPr wrap="none" rtlCol="0">
            <a:spAutoFit/>
          </a:bodyPr>
          <a:lstStyle/>
          <a:p>
            <a:r>
              <a:rPr lang="en-US" altLang="zh-CN" b="1" dirty="0"/>
              <a:t>Spinning Disk Confocal Microscopy</a:t>
            </a:r>
            <a:endParaRPr lang="zh-CN" altLang="en-US" b="1" dirty="0"/>
          </a:p>
        </p:txBody>
      </p:sp>
      <p:sp>
        <p:nvSpPr>
          <p:cNvPr id="12" name="文本框 11"/>
          <p:cNvSpPr txBox="1"/>
          <p:nvPr/>
        </p:nvSpPr>
        <p:spPr>
          <a:xfrm>
            <a:off x="6333563" y="5997843"/>
            <a:ext cx="5577258" cy="369332"/>
          </a:xfrm>
          <a:prstGeom prst="rect">
            <a:avLst/>
          </a:prstGeom>
          <a:noFill/>
        </p:spPr>
        <p:txBody>
          <a:bodyPr wrap="square" rtlCol="0">
            <a:spAutoFit/>
          </a:bodyPr>
          <a:lstStyle/>
          <a:p>
            <a:r>
              <a:rPr lang="en-US" altLang="zh-CN" b="1" dirty="0"/>
              <a:t>Stimulated Emission Depletion(STED) Microscopy</a:t>
            </a:r>
            <a:endParaRPr lang="zh-CN" altLang="en-US" b="1" dirty="0"/>
          </a:p>
        </p:txBody>
      </p:sp>
    </p:spTree>
    <p:extLst>
      <p:ext uri="{BB962C8B-B14F-4D97-AF65-F5344CB8AC3E}">
        <p14:creationId xmlns:p14="http://schemas.microsoft.com/office/powerpoint/2010/main" val="4184490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2F92D-B558-3155-4A27-FEAA5DBBD1A9}"/>
              </a:ext>
            </a:extLst>
          </p:cNvPr>
          <p:cNvSpPr>
            <a:spLocks noGrp="1"/>
          </p:cNvSpPr>
          <p:nvPr>
            <p:ph type="title"/>
          </p:nvPr>
        </p:nvSpPr>
        <p:spPr>
          <a:xfrm>
            <a:off x="3732904" y="129651"/>
            <a:ext cx="3593185" cy="838537"/>
          </a:xfrm>
        </p:spPr>
        <p:txBody>
          <a:bodyPr>
            <a:normAutofit/>
          </a:bodyPr>
          <a:lstStyle/>
          <a:p>
            <a:pPr algn="ctr"/>
            <a:r>
              <a:rPr lang="en-US" sz="4800" b="1" dirty="0"/>
              <a:t>Significance</a:t>
            </a:r>
          </a:p>
        </p:txBody>
      </p:sp>
      <p:sp>
        <p:nvSpPr>
          <p:cNvPr id="3" name="Content Placeholder 2">
            <a:extLst>
              <a:ext uri="{FF2B5EF4-FFF2-40B4-BE49-F238E27FC236}">
                <a16:creationId xmlns:a16="http://schemas.microsoft.com/office/drawing/2014/main" id="{5B9FD2EA-23E2-2652-A3CB-45A793DD41F2}"/>
              </a:ext>
            </a:extLst>
          </p:cNvPr>
          <p:cNvSpPr>
            <a:spLocks noGrp="1"/>
          </p:cNvSpPr>
          <p:nvPr>
            <p:ph idx="1"/>
          </p:nvPr>
        </p:nvSpPr>
        <p:spPr>
          <a:xfrm>
            <a:off x="827443" y="1180165"/>
            <a:ext cx="10769301" cy="5080785"/>
          </a:xfrm>
        </p:spPr>
        <p:txBody>
          <a:bodyPr>
            <a:normAutofit/>
          </a:bodyPr>
          <a:lstStyle/>
          <a:p>
            <a:pPr>
              <a:lnSpc>
                <a:spcPct val="200000"/>
              </a:lnSpc>
            </a:pPr>
            <a:r>
              <a:rPr lang="en-US" sz="3600" dirty="0"/>
              <a:t>Explore the role of genetic redundancy and epistasis during local and global adaptation.</a:t>
            </a:r>
          </a:p>
          <a:p>
            <a:pPr>
              <a:lnSpc>
                <a:spcPct val="200000"/>
              </a:lnSpc>
            </a:pPr>
            <a:r>
              <a:rPr lang="en-US" sz="3600" dirty="0"/>
              <a:t>Explore the predictability of evolution</a:t>
            </a:r>
          </a:p>
          <a:p>
            <a:pPr>
              <a:lnSpc>
                <a:spcPct val="200000"/>
              </a:lnSpc>
            </a:pPr>
            <a:r>
              <a:rPr lang="en-US" sz="3600" dirty="0"/>
              <a:t>Application to predictive/precision medicine</a:t>
            </a:r>
          </a:p>
        </p:txBody>
      </p:sp>
    </p:spTree>
    <p:extLst>
      <p:ext uri="{BB962C8B-B14F-4D97-AF65-F5344CB8AC3E}">
        <p14:creationId xmlns:p14="http://schemas.microsoft.com/office/powerpoint/2010/main" val="275229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258B-5F49-453C-9A94-D570149BF7C9}"/>
              </a:ext>
            </a:extLst>
          </p:cNvPr>
          <p:cNvSpPr>
            <a:spLocks noGrp="1"/>
          </p:cNvSpPr>
          <p:nvPr>
            <p:ph type="ctrTitle"/>
          </p:nvPr>
        </p:nvSpPr>
        <p:spPr>
          <a:xfrm>
            <a:off x="1638794" y="2234046"/>
            <a:ext cx="9486405" cy="2091067"/>
          </a:xfrm>
        </p:spPr>
        <p:txBody>
          <a:bodyPr anchor="ctr">
            <a:noAutofit/>
          </a:bodyPr>
          <a:lstStyle/>
          <a:p>
            <a:r>
              <a:rPr lang="en-IE" sz="4800" b="1" dirty="0">
                <a:latin typeface="Calibri" panose="020F0502020204030204" pitchFamily="34" charset="0"/>
                <a:ea typeface="Calibri" panose="020F0502020204030204" pitchFamily="34" charset="0"/>
                <a:cs typeface="Times New Roman" panose="02020603050405020304" pitchFamily="18" charset="0"/>
              </a:rPr>
              <a:t>Determining if TDP-43 uses Small RNA Pathways to mediate Transposable Element Silencing</a:t>
            </a:r>
            <a:endParaRPr lang="en-IE" sz="4800" dirty="0"/>
          </a:p>
        </p:txBody>
      </p:sp>
      <p:sp>
        <p:nvSpPr>
          <p:cNvPr id="3" name="Subtitle 2">
            <a:extLst>
              <a:ext uri="{FF2B5EF4-FFF2-40B4-BE49-F238E27FC236}">
                <a16:creationId xmlns:a16="http://schemas.microsoft.com/office/drawing/2014/main" id="{AA539165-5972-45F7-BF58-E002B4D78DBB}"/>
              </a:ext>
            </a:extLst>
          </p:cNvPr>
          <p:cNvSpPr>
            <a:spLocks noGrp="1"/>
          </p:cNvSpPr>
          <p:nvPr>
            <p:ph type="subTitle" idx="1"/>
          </p:nvPr>
        </p:nvSpPr>
        <p:spPr>
          <a:xfrm>
            <a:off x="840311" y="4325113"/>
            <a:ext cx="10511378" cy="1773936"/>
          </a:xfrm>
        </p:spPr>
        <p:txBody>
          <a:bodyPr anchor="ctr">
            <a:noAutofit/>
          </a:bodyPr>
          <a:lstStyle/>
          <a:p>
            <a:pPr algn="ctr"/>
            <a:r>
              <a:rPr lang="en-IE" sz="2000" cap="none" dirty="0">
                <a:latin typeface="+mn-lt"/>
              </a:rPr>
              <a:t>Isobel Bolger</a:t>
            </a:r>
          </a:p>
          <a:p>
            <a:pPr algn="ctr"/>
            <a:r>
              <a:rPr lang="en-IE" sz="2000" cap="none" dirty="0">
                <a:latin typeface="+mn-lt"/>
              </a:rPr>
              <a:t>M. </a:t>
            </a:r>
            <a:r>
              <a:rPr lang="en-IE" sz="2000" cap="none" dirty="0" err="1">
                <a:latin typeface="+mn-lt"/>
              </a:rPr>
              <a:t>Hammell</a:t>
            </a:r>
            <a:r>
              <a:rPr lang="en-IE" sz="2000" cap="none" dirty="0">
                <a:latin typeface="+mn-lt"/>
              </a:rPr>
              <a:t> Lab CSHL</a:t>
            </a:r>
          </a:p>
          <a:p>
            <a:pPr algn="ctr"/>
            <a:r>
              <a:rPr lang="en-IE" sz="2000" cap="none" dirty="0">
                <a:latin typeface="+mn-lt"/>
              </a:rPr>
              <a:t>4</a:t>
            </a:r>
            <a:r>
              <a:rPr lang="en-IE" sz="2000" cap="none" baseline="30000" dirty="0">
                <a:latin typeface="+mn-lt"/>
              </a:rPr>
              <a:t>th</a:t>
            </a:r>
            <a:r>
              <a:rPr lang="en-IE" sz="2000" cap="none" dirty="0">
                <a:latin typeface="+mn-lt"/>
              </a:rPr>
              <a:t> Year Graduate Student</a:t>
            </a:r>
          </a:p>
          <a:p>
            <a:pPr algn="ctr"/>
            <a:r>
              <a:rPr lang="en-IE" sz="2000" cap="none" dirty="0">
                <a:latin typeface="+mn-lt"/>
              </a:rPr>
              <a:t>Student Seminar August 24</a:t>
            </a:r>
            <a:r>
              <a:rPr lang="en-IE" sz="2000" cap="none" baseline="30000" dirty="0">
                <a:latin typeface="+mn-lt"/>
              </a:rPr>
              <a:t>th</a:t>
            </a:r>
            <a:r>
              <a:rPr lang="en-IE" sz="2000" cap="none" dirty="0">
                <a:latin typeface="+mn-lt"/>
              </a:rPr>
              <a:t> 2022</a:t>
            </a:r>
          </a:p>
        </p:txBody>
      </p:sp>
      <p:cxnSp>
        <p:nvCxnSpPr>
          <p:cNvPr id="5" name="Straight Connector 4">
            <a:extLst>
              <a:ext uri="{FF2B5EF4-FFF2-40B4-BE49-F238E27FC236}">
                <a16:creationId xmlns:a16="http://schemas.microsoft.com/office/drawing/2014/main" id="{AD84754B-F817-1DB6-ED95-DE154253575D}"/>
              </a:ext>
            </a:extLst>
          </p:cNvPr>
          <p:cNvCxnSpPr>
            <a:cxnSpLocks/>
          </p:cNvCxnSpPr>
          <p:nvPr/>
        </p:nvCxnSpPr>
        <p:spPr>
          <a:xfrm>
            <a:off x="1379220" y="4325113"/>
            <a:ext cx="997246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95007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2933-4602-36F3-FB79-95D3D781D3E0}"/>
              </a:ext>
            </a:extLst>
          </p:cNvPr>
          <p:cNvSpPr>
            <a:spLocks noGrp="1"/>
          </p:cNvSpPr>
          <p:nvPr>
            <p:ph type="title"/>
          </p:nvPr>
        </p:nvSpPr>
        <p:spPr>
          <a:xfrm>
            <a:off x="7244070" y="148882"/>
            <a:ext cx="4005821" cy="1457357"/>
          </a:xfrm>
          <a:ln w="28575">
            <a:solidFill>
              <a:srgbClr val="FF0000"/>
            </a:solidFill>
          </a:ln>
        </p:spPr>
        <p:txBody>
          <a:bodyPr>
            <a:normAutofit fontScale="90000"/>
          </a:bodyPr>
          <a:lstStyle/>
          <a:p>
            <a:pPr algn="ctr"/>
            <a:r>
              <a:rPr lang="en-US" sz="2800" dirty="0"/>
              <a:t>&gt;90% of Sporadic ALS Patients show </a:t>
            </a:r>
            <a:r>
              <a:rPr lang="en-US" sz="2800" dirty="0" err="1"/>
              <a:t>mislocalisation</a:t>
            </a:r>
            <a:r>
              <a:rPr lang="en-US" sz="2800" dirty="0"/>
              <a:t> </a:t>
            </a:r>
            <a:r>
              <a:rPr lang="en-US" sz="2800" b="1" u="sng" dirty="0"/>
              <a:t>Wild-Type TDP-43 Protein</a:t>
            </a:r>
          </a:p>
        </p:txBody>
      </p:sp>
      <p:pic>
        <p:nvPicPr>
          <p:cNvPr id="4" name="Picture 3">
            <a:extLst>
              <a:ext uri="{FF2B5EF4-FFF2-40B4-BE49-F238E27FC236}">
                <a16:creationId xmlns:a16="http://schemas.microsoft.com/office/drawing/2014/main" id="{0899977A-5F0D-9D15-B2B9-6C39D6E419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8921" y="1412919"/>
            <a:ext cx="4005821" cy="4025142"/>
          </a:xfrm>
          <a:prstGeom prst="rect">
            <a:avLst/>
          </a:prstGeom>
        </p:spPr>
      </p:pic>
      <p:pic>
        <p:nvPicPr>
          <p:cNvPr id="5" name="Picture 4">
            <a:extLst>
              <a:ext uri="{FF2B5EF4-FFF2-40B4-BE49-F238E27FC236}">
                <a16:creationId xmlns:a16="http://schemas.microsoft.com/office/drawing/2014/main" id="{DEA8D497-C07A-2F18-8B13-1ABA1A0DD5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1603" y="4878724"/>
            <a:ext cx="4533807" cy="1749662"/>
          </a:xfrm>
          <a:prstGeom prst="rect">
            <a:avLst/>
          </a:prstGeom>
        </p:spPr>
      </p:pic>
      <p:pic>
        <p:nvPicPr>
          <p:cNvPr id="15" name="Picture 14">
            <a:extLst>
              <a:ext uri="{FF2B5EF4-FFF2-40B4-BE49-F238E27FC236}">
                <a16:creationId xmlns:a16="http://schemas.microsoft.com/office/drawing/2014/main" id="{E4E7C878-6E51-0AEF-B943-066FDEB79B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32571" y="1958959"/>
            <a:ext cx="2488745" cy="4339409"/>
          </a:xfrm>
          <a:prstGeom prst="rect">
            <a:avLst/>
          </a:prstGeom>
        </p:spPr>
      </p:pic>
      <p:pic>
        <p:nvPicPr>
          <p:cNvPr id="16" name="Picture 15">
            <a:extLst>
              <a:ext uri="{FF2B5EF4-FFF2-40B4-BE49-F238E27FC236}">
                <a16:creationId xmlns:a16="http://schemas.microsoft.com/office/drawing/2014/main" id="{7B754E5D-DF12-FDF5-9DFE-115D9A98022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21316" y="1958958"/>
            <a:ext cx="4479607" cy="4339409"/>
          </a:xfrm>
          <a:prstGeom prst="rect">
            <a:avLst/>
          </a:prstGeom>
        </p:spPr>
      </p:pic>
      <p:sp>
        <p:nvSpPr>
          <p:cNvPr id="26" name="Title 1">
            <a:extLst>
              <a:ext uri="{FF2B5EF4-FFF2-40B4-BE49-F238E27FC236}">
                <a16:creationId xmlns:a16="http://schemas.microsoft.com/office/drawing/2014/main" id="{E31D4B5A-F024-303B-8F47-125647278896}"/>
              </a:ext>
            </a:extLst>
          </p:cNvPr>
          <p:cNvSpPr txBox="1">
            <a:spLocks/>
          </p:cNvSpPr>
          <p:nvPr/>
        </p:nvSpPr>
        <p:spPr>
          <a:xfrm>
            <a:off x="-187007" y="148882"/>
            <a:ext cx="7109515" cy="1217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Motor Neuron Degenerative Disease: </a:t>
            </a:r>
            <a:r>
              <a:rPr lang="en-US" sz="3200" u="sng" dirty="0"/>
              <a:t>Amyotrophic Lateral Sclerosis (ALS)</a:t>
            </a:r>
          </a:p>
        </p:txBody>
      </p:sp>
      <p:sp>
        <p:nvSpPr>
          <p:cNvPr id="29" name="Rectangle 28">
            <a:extLst>
              <a:ext uri="{FF2B5EF4-FFF2-40B4-BE49-F238E27FC236}">
                <a16:creationId xmlns:a16="http://schemas.microsoft.com/office/drawing/2014/main" id="{31EC63FE-04FF-4C3B-6F8A-B697DCF8B207}"/>
              </a:ext>
            </a:extLst>
          </p:cNvPr>
          <p:cNvSpPr/>
          <p:nvPr/>
        </p:nvSpPr>
        <p:spPr>
          <a:xfrm>
            <a:off x="434001" y="3282866"/>
            <a:ext cx="1736739" cy="1595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006CD49D-16F2-C890-0B8D-A902D0CF971A}"/>
              </a:ext>
            </a:extLst>
          </p:cNvPr>
          <p:cNvSpPr txBox="1">
            <a:spLocks/>
          </p:cNvSpPr>
          <p:nvPr/>
        </p:nvSpPr>
        <p:spPr>
          <a:xfrm>
            <a:off x="6715532" y="4178443"/>
            <a:ext cx="3336412" cy="1073318"/>
          </a:xfrm>
          <a:prstGeom prst="rect">
            <a:avLst/>
          </a:prstGeom>
          <a:ln w="28575">
            <a:solidFill>
              <a:srgbClr val="FF0000"/>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What happens when </a:t>
            </a:r>
            <a:r>
              <a:rPr lang="en-US" sz="2400" b="1" u="sng" dirty="0"/>
              <a:t>Wild-Type TDP-43 Protein</a:t>
            </a:r>
            <a:r>
              <a:rPr lang="en-US" sz="2400" b="1" dirty="0"/>
              <a:t> Function is lost?</a:t>
            </a:r>
          </a:p>
        </p:txBody>
      </p:sp>
      <p:sp>
        <p:nvSpPr>
          <p:cNvPr id="31" name="TextBox 30">
            <a:extLst>
              <a:ext uri="{FF2B5EF4-FFF2-40B4-BE49-F238E27FC236}">
                <a16:creationId xmlns:a16="http://schemas.microsoft.com/office/drawing/2014/main" id="{F44B00DE-9F67-5E7B-26FF-7CB58EEF1AD4}"/>
              </a:ext>
            </a:extLst>
          </p:cNvPr>
          <p:cNvSpPr txBox="1"/>
          <p:nvPr/>
        </p:nvSpPr>
        <p:spPr>
          <a:xfrm>
            <a:off x="22745" y="6613862"/>
            <a:ext cx="6692787" cy="276999"/>
          </a:xfrm>
          <a:prstGeom prst="rect">
            <a:avLst/>
          </a:prstGeom>
          <a:noFill/>
        </p:spPr>
        <p:txBody>
          <a:bodyPr wrap="square" rtlCol="0">
            <a:spAutoFit/>
          </a:bodyPr>
          <a:lstStyle/>
          <a:p>
            <a:r>
              <a:rPr lang="en-US" sz="1200" dirty="0"/>
              <a:t>https://</a:t>
            </a:r>
            <a:r>
              <a:rPr lang="en-US" sz="1200" dirty="0" err="1"/>
              <a:t>www.als.org</a:t>
            </a:r>
            <a:r>
              <a:rPr lang="en-US" sz="1200" dirty="0"/>
              <a:t>/sites/default/files/styles/default/public/2020-06/what-is-als_02.jpg?itok=H5KFC5qi</a:t>
            </a:r>
          </a:p>
        </p:txBody>
      </p:sp>
      <p:pic>
        <p:nvPicPr>
          <p:cNvPr id="32" name="Content Placeholder 8">
            <a:extLst>
              <a:ext uri="{FF2B5EF4-FFF2-40B4-BE49-F238E27FC236}">
                <a16:creationId xmlns:a16="http://schemas.microsoft.com/office/drawing/2014/main" id="{BB1C57C4-D103-F1E3-4FC4-5977A73E06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934233" y="6470900"/>
            <a:ext cx="2235022" cy="321233"/>
          </a:xfrm>
          <a:prstGeom prst="rect">
            <a:avLst/>
          </a:prstGeom>
        </p:spPr>
      </p:pic>
      <p:graphicFrame>
        <p:nvGraphicFramePr>
          <p:cNvPr id="3" name="Chart 2">
            <a:extLst>
              <a:ext uri="{FF2B5EF4-FFF2-40B4-BE49-F238E27FC236}">
                <a16:creationId xmlns:a16="http://schemas.microsoft.com/office/drawing/2014/main" id="{1C731E2A-9D2D-AEE0-3A9E-31870F74BF3F}"/>
              </a:ext>
            </a:extLst>
          </p:cNvPr>
          <p:cNvGraphicFramePr/>
          <p:nvPr/>
        </p:nvGraphicFramePr>
        <p:xfrm>
          <a:off x="3518084" y="4178443"/>
          <a:ext cx="2970287" cy="247264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13077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P spid="30" grpId="0" animBg="1"/>
      <p:bldGraphic spid="3" grpId="0">
        <p:bldAsOne/>
      </p:bldGraphic>
      <p:bldGraphic spid="3" grpId="1">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EC834-A3B1-2C4D-241B-E92E8A5446B9}"/>
              </a:ext>
            </a:extLst>
          </p:cNvPr>
          <p:cNvSpPr txBox="1"/>
          <p:nvPr/>
        </p:nvSpPr>
        <p:spPr>
          <a:xfrm>
            <a:off x="-20754" y="6519446"/>
            <a:ext cx="3362630" cy="338554"/>
          </a:xfrm>
          <a:prstGeom prst="rect">
            <a:avLst/>
          </a:prstGeom>
          <a:noFill/>
        </p:spPr>
        <p:txBody>
          <a:bodyPr wrap="square" rtlCol="0">
            <a:spAutoFit/>
          </a:bodyPr>
          <a:lstStyle/>
          <a:p>
            <a:r>
              <a:rPr lang="en-US" sz="1600" dirty="0" err="1"/>
              <a:t>Ågren</a:t>
            </a:r>
            <a:r>
              <a:rPr lang="en-US" sz="1600" dirty="0"/>
              <a:t> &amp; Clark (2018) PLOS Genetics  </a:t>
            </a:r>
            <a:endParaRPr lang="en-IE" sz="1600" dirty="0"/>
          </a:p>
        </p:txBody>
      </p:sp>
      <p:sp>
        <p:nvSpPr>
          <p:cNvPr id="15" name="Title 1">
            <a:extLst>
              <a:ext uri="{FF2B5EF4-FFF2-40B4-BE49-F238E27FC236}">
                <a16:creationId xmlns:a16="http://schemas.microsoft.com/office/drawing/2014/main" id="{1E0612A7-B764-B14A-9321-B4500CF9D8F7}"/>
              </a:ext>
            </a:extLst>
          </p:cNvPr>
          <p:cNvSpPr txBox="1">
            <a:spLocks/>
          </p:cNvSpPr>
          <p:nvPr/>
        </p:nvSpPr>
        <p:spPr>
          <a:xfrm>
            <a:off x="-20754" y="69040"/>
            <a:ext cx="6395032" cy="107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TDP-43 Promotes Silencing of </a:t>
            </a:r>
            <a:r>
              <a:rPr lang="en-US" sz="3200" u="sng" dirty="0"/>
              <a:t>Transposable Element (TE) Expression</a:t>
            </a:r>
          </a:p>
        </p:txBody>
      </p:sp>
      <p:sp>
        <p:nvSpPr>
          <p:cNvPr id="16" name="Title 1">
            <a:extLst>
              <a:ext uri="{FF2B5EF4-FFF2-40B4-BE49-F238E27FC236}">
                <a16:creationId xmlns:a16="http://schemas.microsoft.com/office/drawing/2014/main" id="{3F14F647-7337-5532-967E-748C8E594312}"/>
              </a:ext>
            </a:extLst>
          </p:cNvPr>
          <p:cNvSpPr txBox="1">
            <a:spLocks/>
          </p:cNvSpPr>
          <p:nvPr/>
        </p:nvSpPr>
        <p:spPr>
          <a:xfrm>
            <a:off x="1068253" y="1201011"/>
            <a:ext cx="2652726" cy="1078895"/>
          </a:xfrm>
          <a:prstGeom prst="rect">
            <a:avLst/>
          </a:prstGeom>
          <a:ln w="28575">
            <a:solidFill>
              <a:srgbClr val="FF0000"/>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TEs account for ~45% of the Human Genome</a:t>
            </a:r>
          </a:p>
        </p:txBody>
      </p:sp>
      <p:sp>
        <p:nvSpPr>
          <p:cNvPr id="23" name="Title 1">
            <a:extLst>
              <a:ext uri="{FF2B5EF4-FFF2-40B4-BE49-F238E27FC236}">
                <a16:creationId xmlns:a16="http://schemas.microsoft.com/office/drawing/2014/main" id="{30AECE47-A0F0-D0B9-E3E5-A1A54AAE9513}"/>
              </a:ext>
            </a:extLst>
          </p:cNvPr>
          <p:cNvSpPr txBox="1">
            <a:spLocks/>
          </p:cNvSpPr>
          <p:nvPr/>
        </p:nvSpPr>
        <p:spPr>
          <a:xfrm>
            <a:off x="6887232" y="93684"/>
            <a:ext cx="5233114" cy="1135295"/>
          </a:xfrm>
          <a:prstGeom prst="rect">
            <a:avLst/>
          </a:prstGeom>
          <a:ln w="28575">
            <a:solidFill>
              <a:srgbClr val="FF0000"/>
            </a:solid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a:t>Understanding TDP-43 Biology:</a:t>
            </a:r>
            <a:r>
              <a:rPr lang="en-US" sz="2800" dirty="0"/>
              <a:t> </a:t>
            </a:r>
          </a:p>
          <a:p>
            <a:pPr algn="ctr"/>
            <a:r>
              <a:rPr lang="en-US" sz="2800" dirty="0"/>
              <a:t>How does TDP-43 normally contribute to </a:t>
            </a:r>
            <a:r>
              <a:rPr lang="en-US" sz="2800" b="1" dirty="0"/>
              <a:t>Retrotransposon silencing?</a:t>
            </a:r>
            <a:endParaRPr lang="en-US" sz="2800" b="1" u="sng" dirty="0"/>
          </a:p>
        </p:txBody>
      </p:sp>
      <p:graphicFrame>
        <p:nvGraphicFramePr>
          <p:cNvPr id="2" name="Chart 1">
            <a:extLst>
              <a:ext uri="{FF2B5EF4-FFF2-40B4-BE49-F238E27FC236}">
                <a16:creationId xmlns:a16="http://schemas.microsoft.com/office/drawing/2014/main" id="{B87AEFD0-3781-B31D-F047-C95C46613F6E}"/>
              </a:ext>
            </a:extLst>
          </p:cNvPr>
          <p:cNvGraphicFramePr/>
          <p:nvPr/>
        </p:nvGraphicFramePr>
        <p:xfrm>
          <a:off x="-191668" y="1939444"/>
          <a:ext cx="4707749" cy="4594315"/>
        </p:xfrm>
        <a:graphic>
          <a:graphicData uri="http://schemas.openxmlformats.org/drawingml/2006/chart">
            <c:chart xmlns:c="http://schemas.openxmlformats.org/drawingml/2006/chart" xmlns:r="http://schemas.openxmlformats.org/officeDocument/2006/relationships" r:id="rId2"/>
          </a:graphicData>
        </a:graphic>
      </p:graphicFrame>
      <p:grpSp>
        <p:nvGrpSpPr>
          <p:cNvPr id="17" name="Group 16">
            <a:extLst>
              <a:ext uri="{FF2B5EF4-FFF2-40B4-BE49-F238E27FC236}">
                <a16:creationId xmlns:a16="http://schemas.microsoft.com/office/drawing/2014/main" id="{F9E99D2A-8171-5626-D0E7-88744B0F9F92}"/>
              </a:ext>
            </a:extLst>
          </p:cNvPr>
          <p:cNvGrpSpPr/>
          <p:nvPr/>
        </p:nvGrpSpPr>
        <p:grpSpPr>
          <a:xfrm>
            <a:off x="3041199" y="2279906"/>
            <a:ext cx="3874262" cy="3941298"/>
            <a:chOff x="3041199" y="2279906"/>
            <a:chExt cx="3874262" cy="3941298"/>
          </a:xfrm>
        </p:grpSpPr>
        <p:grpSp>
          <p:nvGrpSpPr>
            <p:cNvPr id="14" name="Group 13">
              <a:extLst>
                <a:ext uri="{FF2B5EF4-FFF2-40B4-BE49-F238E27FC236}">
                  <a16:creationId xmlns:a16="http://schemas.microsoft.com/office/drawing/2014/main" id="{42394A10-9578-5532-6C64-2B9800B4E2C0}"/>
                </a:ext>
              </a:extLst>
            </p:cNvPr>
            <p:cNvGrpSpPr/>
            <p:nvPr/>
          </p:nvGrpSpPr>
          <p:grpSpPr>
            <a:xfrm>
              <a:off x="4089647" y="2279906"/>
              <a:ext cx="2825814" cy="3941298"/>
              <a:chOff x="4761234" y="2015076"/>
              <a:chExt cx="2405543" cy="3288890"/>
            </a:xfrm>
          </p:grpSpPr>
          <p:pic>
            <p:nvPicPr>
              <p:cNvPr id="5" name="Picture 2">
                <a:extLst>
                  <a:ext uri="{FF2B5EF4-FFF2-40B4-BE49-F238E27FC236}">
                    <a16:creationId xmlns:a16="http://schemas.microsoft.com/office/drawing/2014/main" id="{8BE1840F-B145-8DF9-76DC-0C3EE9D4989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61234" y="2015076"/>
                <a:ext cx="2405543" cy="328889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70A925F2-A580-DBDA-F5DB-C06A876A3FDB}"/>
                  </a:ext>
                </a:extLst>
              </p:cNvPr>
              <p:cNvSpPr/>
              <p:nvPr/>
            </p:nvSpPr>
            <p:spPr>
              <a:xfrm>
                <a:off x="5229680" y="3015049"/>
                <a:ext cx="1195835" cy="5931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Straight Connector 3">
              <a:extLst>
                <a:ext uri="{FF2B5EF4-FFF2-40B4-BE49-F238E27FC236}">
                  <a16:creationId xmlns:a16="http://schemas.microsoft.com/office/drawing/2014/main" id="{63995EBF-9ACF-58FE-FB6E-03D51FCFB1DC}"/>
                </a:ext>
              </a:extLst>
            </p:cNvPr>
            <p:cNvCxnSpPr>
              <a:cxnSpLocks/>
            </p:cNvCxnSpPr>
            <p:nvPr/>
          </p:nvCxnSpPr>
          <p:spPr>
            <a:xfrm flipV="1">
              <a:off x="3041199" y="2332982"/>
              <a:ext cx="1233731" cy="1500649"/>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519FEC-1CA2-008A-7A28-C93A04A1EC31}"/>
                </a:ext>
              </a:extLst>
            </p:cNvPr>
            <p:cNvCxnSpPr>
              <a:cxnSpLocks/>
            </p:cNvCxnSpPr>
            <p:nvPr/>
          </p:nvCxnSpPr>
          <p:spPr>
            <a:xfrm>
              <a:off x="3041199" y="4346369"/>
              <a:ext cx="919944" cy="1593343"/>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4738D24D-5306-FEFB-5413-15B7AF9E0CE4}"/>
              </a:ext>
            </a:extLst>
          </p:cNvPr>
          <p:cNvGrpSpPr/>
          <p:nvPr/>
        </p:nvGrpSpPr>
        <p:grpSpPr>
          <a:xfrm>
            <a:off x="8261970" y="1254725"/>
            <a:ext cx="1905056" cy="1235050"/>
            <a:chOff x="8261970" y="1254725"/>
            <a:chExt cx="1905056" cy="1235050"/>
          </a:xfrm>
        </p:grpSpPr>
        <p:sp>
          <p:nvSpPr>
            <p:cNvPr id="33" name="Oval 32">
              <a:extLst>
                <a:ext uri="{FF2B5EF4-FFF2-40B4-BE49-F238E27FC236}">
                  <a16:creationId xmlns:a16="http://schemas.microsoft.com/office/drawing/2014/main" id="{1C638520-8606-62FF-B729-D8F7565C6BFF}"/>
                </a:ext>
              </a:extLst>
            </p:cNvPr>
            <p:cNvSpPr/>
            <p:nvPr/>
          </p:nvSpPr>
          <p:spPr>
            <a:xfrm>
              <a:off x="8261970" y="1254725"/>
              <a:ext cx="1905056" cy="10749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Surveillance proteins looking for TE transcripts</a:t>
              </a:r>
            </a:p>
          </p:txBody>
        </p:sp>
        <p:cxnSp>
          <p:nvCxnSpPr>
            <p:cNvPr id="34" name="Curved Connector 33">
              <a:extLst>
                <a:ext uri="{FF2B5EF4-FFF2-40B4-BE49-F238E27FC236}">
                  <a16:creationId xmlns:a16="http://schemas.microsoft.com/office/drawing/2014/main" id="{2647A159-4C64-F6E1-3C18-5A0FACA3179A}"/>
                </a:ext>
              </a:extLst>
            </p:cNvPr>
            <p:cNvCxnSpPr>
              <a:cxnSpLocks noChangeAspect="1"/>
            </p:cNvCxnSpPr>
            <p:nvPr/>
          </p:nvCxnSpPr>
          <p:spPr>
            <a:xfrm rot="10800000" flipV="1">
              <a:off x="8289389" y="2251164"/>
              <a:ext cx="1538941" cy="238611"/>
            </a:xfrm>
            <a:prstGeom prst="curvedConnector3">
              <a:avLst/>
            </a:prstGeom>
            <a:ln w="38100" cmpd="sng">
              <a:solidFill>
                <a:srgbClr val="8E4221"/>
              </a:solidFill>
              <a:prstDash val="dashDot"/>
            </a:ln>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581AA4ED-EBF6-FDB0-8500-56B39A95015D}"/>
              </a:ext>
            </a:extLst>
          </p:cNvPr>
          <p:cNvGrpSpPr/>
          <p:nvPr/>
        </p:nvGrpSpPr>
        <p:grpSpPr>
          <a:xfrm>
            <a:off x="8553060" y="3955230"/>
            <a:ext cx="3124200" cy="560020"/>
            <a:chOff x="8553060" y="3955230"/>
            <a:chExt cx="3124200" cy="560020"/>
          </a:xfrm>
        </p:grpSpPr>
        <p:grpSp>
          <p:nvGrpSpPr>
            <p:cNvPr id="40" name="Group 39">
              <a:extLst>
                <a:ext uri="{FF2B5EF4-FFF2-40B4-BE49-F238E27FC236}">
                  <a16:creationId xmlns:a16="http://schemas.microsoft.com/office/drawing/2014/main" id="{9409FD96-414D-E584-3F4B-7BDF828FF4F9}"/>
                </a:ext>
              </a:extLst>
            </p:cNvPr>
            <p:cNvGrpSpPr/>
            <p:nvPr/>
          </p:nvGrpSpPr>
          <p:grpSpPr>
            <a:xfrm>
              <a:off x="8553060" y="4473149"/>
              <a:ext cx="3124200" cy="3176"/>
              <a:chOff x="2247900" y="6041072"/>
              <a:chExt cx="3124200" cy="3176"/>
            </a:xfrm>
          </p:grpSpPr>
          <p:cxnSp>
            <p:nvCxnSpPr>
              <p:cNvPr id="41" name="Straight Connector 40">
                <a:extLst>
                  <a:ext uri="{FF2B5EF4-FFF2-40B4-BE49-F238E27FC236}">
                    <a16:creationId xmlns:a16="http://schemas.microsoft.com/office/drawing/2014/main" id="{73E31A8E-3F0D-4DE4-B769-7A9AC50B18EF}"/>
                  </a:ext>
                </a:extLst>
              </p:cNvPr>
              <p:cNvCxnSpPr/>
              <p:nvPr/>
            </p:nvCxnSpPr>
            <p:spPr>
              <a:xfrm>
                <a:off x="2247900" y="6041072"/>
                <a:ext cx="3124200" cy="1588"/>
              </a:xfrm>
              <a:prstGeom prst="line">
                <a:avLst/>
              </a:prstGeom>
              <a:ln w="92075"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CBFFEE00-4143-E3ED-2FC3-2A26FA2C5F1C}"/>
                  </a:ext>
                </a:extLst>
              </p:cNvPr>
              <p:cNvCxnSpPr/>
              <p:nvPr/>
            </p:nvCxnSpPr>
            <p:spPr>
              <a:xfrm>
                <a:off x="2552700" y="6042660"/>
                <a:ext cx="533400" cy="1588"/>
              </a:xfrm>
              <a:prstGeom prst="line">
                <a:avLst/>
              </a:prstGeom>
              <a:ln w="95250" cap="flat" cmpd="sng" algn="ctr">
                <a:solidFill>
                  <a:srgbClr val="8E422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43" name="Elbow Connector 42">
              <a:extLst>
                <a:ext uri="{FF2B5EF4-FFF2-40B4-BE49-F238E27FC236}">
                  <a16:creationId xmlns:a16="http://schemas.microsoft.com/office/drawing/2014/main" id="{DD04A1F3-8A25-2476-1B7F-D7B43DF6A150}"/>
                </a:ext>
              </a:extLst>
            </p:cNvPr>
            <p:cNvCxnSpPr/>
            <p:nvPr/>
          </p:nvCxnSpPr>
          <p:spPr>
            <a:xfrm flipV="1">
              <a:off x="8902688" y="4134250"/>
              <a:ext cx="316991" cy="381000"/>
            </a:xfrm>
            <a:prstGeom prst="bentConnector3">
              <a:avLst>
                <a:gd name="adj1" fmla="val -6667"/>
              </a:avLst>
            </a:prstGeom>
            <a:ln w="25400" cap="flat" cmpd="sng" algn="ctr">
              <a:solidFill>
                <a:srgbClr val="8E422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4" name="Curved Connector 43">
              <a:extLst>
                <a:ext uri="{FF2B5EF4-FFF2-40B4-BE49-F238E27FC236}">
                  <a16:creationId xmlns:a16="http://schemas.microsoft.com/office/drawing/2014/main" id="{1D0D5A62-A1B3-1192-6088-9CA4F8EB6666}"/>
                </a:ext>
              </a:extLst>
            </p:cNvPr>
            <p:cNvCxnSpPr>
              <a:cxnSpLocks noChangeAspect="1"/>
            </p:cNvCxnSpPr>
            <p:nvPr/>
          </p:nvCxnSpPr>
          <p:spPr>
            <a:xfrm rot="10800000" flipV="1">
              <a:off x="9219676" y="3955230"/>
              <a:ext cx="1538941" cy="238611"/>
            </a:xfrm>
            <a:prstGeom prst="curvedConnector3">
              <a:avLst/>
            </a:prstGeom>
            <a:ln w="38100" cmpd="sng">
              <a:solidFill>
                <a:srgbClr val="8E4221"/>
              </a:solidFill>
              <a:prstDash val="dashDot"/>
            </a:ln>
          </p:spPr>
          <p:style>
            <a:lnRef idx="2">
              <a:schemeClr val="accent1"/>
            </a:lnRef>
            <a:fillRef idx="0">
              <a:schemeClr val="accent1"/>
            </a:fillRef>
            <a:effectRef idx="1">
              <a:schemeClr val="accent1"/>
            </a:effectRef>
            <a:fontRef idx="minor">
              <a:schemeClr val="tx1"/>
            </a:fontRef>
          </p:style>
        </p:cxnSp>
      </p:grpSp>
      <p:grpSp>
        <p:nvGrpSpPr>
          <p:cNvPr id="70" name="Group 69">
            <a:extLst>
              <a:ext uri="{FF2B5EF4-FFF2-40B4-BE49-F238E27FC236}">
                <a16:creationId xmlns:a16="http://schemas.microsoft.com/office/drawing/2014/main" id="{206773ED-B307-5865-0ACA-CE062C21ABCC}"/>
              </a:ext>
            </a:extLst>
          </p:cNvPr>
          <p:cNvGrpSpPr/>
          <p:nvPr/>
        </p:nvGrpSpPr>
        <p:grpSpPr>
          <a:xfrm>
            <a:off x="8463309" y="6140713"/>
            <a:ext cx="3124200" cy="392410"/>
            <a:chOff x="8463309" y="6140713"/>
            <a:chExt cx="3124200" cy="392410"/>
          </a:xfrm>
        </p:grpSpPr>
        <p:cxnSp>
          <p:nvCxnSpPr>
            <p:cNvPr id="51" name="Straight Connector 50">
              <a:extLst>
                <a:ext uri="{FF2B5EF4-FFF2-40B4-BE49-F238E27FC236}">
                  <a16:creationId xmlns:a16="http://schemas.microsoft.com/office/drawing/2014/main" id="{A8EC94D4-E562-EE9D-DADF-C41E8BA00A54}"/>
                </a:ext>
              </a:extLst>
            </p:cNvPr>
            <p:cNvCxnSpPr/>
            <p:nvPr/>
          </p:nvCxnSpPr>
          <p:spPr>
            <a:xfrm>
              <a:off x="8463309" y="6494201"/>
              <a:ext cx="3124200" cy="1588"/>
            </a:xfrm>
            <a:prstGeom prst="line">
              <a:avLst/>
            </a:prstGeom>
            <a:ln w="92075"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67" name="Group 66">
              <a:extLst>
                <a:ext uri="{FF2B5EF4-FFF2-40B4-BE49-F238E27FC236}">
                  <a16:creationId xmlns:a16="http://schemas.microsoft.com/office/drawing/2014/main" id="{CE123EFE-50BA-C668-DC41-D149EACDDF75}"/>
                </a:ext>
              </a:extLst>
            </p:cNvPr>
            <p:cNvGrpSpPr/>
            <p:nvPr/>
          </p:nvGrpSpPr>
          <p:grpSpPr>
            <a:xfrm>
              <a:off x="8768109" y="6140713"/>
              <a:ext cx="2514600" cy="392410"/>
              <a:chOff x="8768109" y="6140713"/>
              <a:chExt cx="2514600" cy="392410"/>
            </a:xfrm>
          </p:grpSpPr>
          <p:cxnSp>
            <p:nvCxnSpPr>
              <p:cNvPr id="52" name="Straight Connector 51">
                <a:extLst>
                  <a:ext uri="{FF2B5EF4-FFF2-40B4-BE49-F238E27FC236}">
                    <a16:creationId xmlns:a16="http://schemas.microsoft.com/office/drawing/2014/main" id="{D2E36AD2-7BA7-6765-84AE-31BC307822D2}"/>
                  </a:ext>
                </a:extLst>
              </p:cNvPr>
              <p:cNvCxnSpPr/>
              <p:nvPr/>
            </p:nvCxnSpPr>
            <p:spPr>
              <a:xfrm>
                <a:off x="8768109" y="6494201"/>
                <a:ext cx="533400" cy="1588"/>
              </a:xfrm>
              <a:prstGeom prst="line">
                <a:avLst/>
              </a:prstGeom>
              <a:ln w="95250" cap="flat" cmpd="sng" algn="ctr">
                <a:solidFill>
                  <a:srgbClr val="8E422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F4D15AD-65D8-5021-5C5D-D4CBB0755FD4}"/>
                  </a:ext>
                </a:extLst>
              </p:cNvPr>
              <p:cNvCxnSpPr/>
              <p:nvPr/>
            </p:nvCxnSpPr>
            <p:spPr>
              <a:xfrm>
                <a:off x="10749309" y="6494201"/>
                <a:ext cx="533400" cy="1588"/>
              </a:xfrm>
              <a:prstGeom prst="line">
                <a:avLst/>
              </a:prstGeom>
              <a:ln w="95250" cap="flat" cmpd="sng" algn="ctr">
                <a:solidFill>
                  <a:srgbClr val="8E422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Elbow Connector 53">
                <a:extLst>
                  <a:ext uri="{FF2B5EF4-FFF2-40B4-BE49-F238E27FC236}">
                    <a16:creationId xmlns:a16="http://schemas.microsoft.com/office/drawing/2014/main" id="{1CDD9516-4945-CA2D-ABF2-B54309373668}"/>
                  </a:ext>
                </a:extLst>
              </p:cNvPr>
              <p:cNvCxnSpPr/>
              <p:nvPr/>
            </p:nvCxnSpPr>
            <p:spPr>
              <a:xfrm flipV="1">
                <a:off x="8784038" y="6140713"/>
                <a:ext cx="316991" cy="381000"/>
              </a:xfrm>
              <a:prstGeom prst="bentConnector3">
                <a:avLst>
                  <a:gd name="adj1" fmla="val -6667"/>
                </a:avLst>
              </a:prstGeom>
              <a:ln w="25400" cap="flat" cmpd="sng" algn="ctr">
                <a:solidFill>
                  <a:srgbClr val="8E422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5" name="Elbow Connector 54">
                <a:extLst>
                  <a:ext uri="{FF2B5EF4-FFF2-40B4-BE49-F238E27FC236}">
                    <a16:creationId xmlns:a16="http://schemas.microsoft.com/office/drawing/2014/main" id="{26CABE21-A2C0-88AC-4D0D-4C1746C72639}"/>
                  </a:ext>
                </a:extLst>
              </p:cNvPr>
              <p:cNvCxnSpPr/>
              <p:nvPr/>
            </p:nvCxnSpPr>
            <p:spPr>
              <a:xfrm flipV="1">
                <a:off x="10749314" y="6152123"/>
                <a:ext cx="316991" cy="381000"/>
              </a:xfrm>
              <a:prstGeom prst="bentConnector3">
                <a:avLst>
                  <a:gd name="adj1" fmla="val -6667"/>
                </a:avLst>
              </a:prstGeom>
              <a:ln w="25400" cap="flat" cmpd="sng" algn="ctr">
                <a:solidFill>
                  <a:srgbClr val="8E422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sp>
        <p:nvSpPr>
          <p:cNvPr id="56" name="Cross 55">
            <a:extLst>
              <a:ext uri="{FF2B5EF4-FFF2-40B4-BE49-F238E27FC236}">
                <a16:creationId xmlns:a16="http://schemas.microsoft.com/office/drawing/2014/main" id="{436F4FD2-3924-9969-0D84-9E1E74094B5A}"/>
              </a:ext>
            </a:extLst>
          </p:cNvPr>
          <p:cNvSpPr/>
          <p:nvPr/>
        </p:nvSpPr>
        <p:spPr>
          <a:xfrm rot="2721595">
            <a:off x="9232049" y="5110198"/>
            <a:ext cx="1557419" cy="1576617"/>
          </a:xfrm>
          <a:prstGeom prst="plus">
            <a:avLst/>
          </a:prstGeom>
          <a:solidFill>
            <a:srgbClr val="C0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Arrow 56">
            <a:extLst>
              <a:ext uri="{FF2B5EF4-FFF2-40B4-BE49-F238E27FC236}">
                <a16:creationId xmlns:a16="http://schemas.microsoft.com/office/drawing/2014/main" id="{F2A1374E-AB70-53F4-2124-BFF00618CB45}"/>
              </a:ext>
            </a:extLst>
          </p:cNvPr>
          <p:cNvSpPr/>
          <p:nvPr/>
        </p:nvSpPr>
        <p:spPr>
          <a:xfrm rot="5400000">
            <a:off x="9886392" y="4677424"/>
            <a:ext cx="381000" cy="355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70096A1E-FDC1-D4AD-683E-54363593CCE8}"/>
              </a:ext>
            </a:extLst>
          </p:cNvPr>
          <p:cNvGrpSpPr/>
          <p:nvPr/>
        </p:nvGrpSpPr>
        <p:grpSpPr>
          <a:xfrm>
            <a:off x="6982750" y="2573495"/>
            <a:ext cx="4810005" cy="1699707"/>
            <a:chOff x="6982750" y="2573495"/>
            <a:chExt cx="4810005" cy="1699707"/>
          </a:xfrm>
        </p:grpSpPr>
        <p:sp>
          <p:nvSpPr>
            <p:cNvPr id="45" name="Oval 44">
              <a:extLst>
                <a:ext uri="{FF2B5EF4-FFF2-40B4-BE49-F238E27FC236}">
                  <a16:creationId xmlns:a16="http://schemas.microsoft.com/office/drawing/2014/main" id="{C73A85B2-3B8B-0E51-10ED-824D3DE1E9CE}"/>
                </a:ext>
              </a:extLst>
            </p:cNvPr>
            <p:cNvSpPr/>
            <p:nvPr/>
          </p:nvSpPr>
          <p:spPr>
            <a:xfrm>
              <a:off x="8090768" y="2754848"/>
              <a:ext cx="1703529" cy="7885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Protein repressors</a:t>
              </a:r>
            </a:p>
          </p:txBody>
        </p:sp>
        <p:sp>
          <p:nvSpPr>
            <p:cNvPr id="46" name="Oval 45">
              <a:extLst>
                <a:ext uri="{FF2B5EF4-FFF2-40B4-BE49-F238E27FC236}">
                  <a16:creationId xmlns:a16="http://schemas.microsoft.com/office/drawing/2014/main" id="{6A4FE24E-F402-B642-7006-02408B772D32}"/>
                </a:ext>
              </a:extLst>
            </p:cNvPr>
            <p:cNvSpPr/>
            <p:nvPr/>
          </p:nvSpPr>
          <p:spPr>
            <a:xfrm>
              <a:off x="6982750" y="3466953"/>
              <a:ext cx="1703529" cy="7885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DNA methylation</a:t>
              </a:r>
            </a:p>
          </p:txBody>
        </p:sp>
        <p:cxnSp>
          <p:nvCxnSpPr>
            <p:cNvPr id="72" name="Straight Connector 71">
              <a:extLst>
                <a:ext uri="{FF2B5EF4-FFF2-40B4-BE49-F238E27FC236}">
                  <a16:creationId xmlns:a16="http://schemas.microsoft.com/office/drawing/2014/main" id="{E040E553-E120-03EF-1381-336F97797868}"/>
                </a:ext>
              </a:extLst>
            </p:cNvPr>
            <p:cNvCxnSpPr/>
            <p:nvPr/>
          </p:nvCxnSpPr>
          <p:spPr>
            <a:xfrm rot="20896262">
              <a:off x="8513087" y="4011610"/>
              <a:ext cx="268514" cy="21077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BB2BEFE-4C17-DCB8-C213-AC90A2CF2A1C}"/>
                </a:ext>
              </a:extLst>
            </p:cNvPr>
            <p:cNvCxnSpPr>
              <a:cxnSpLocks/>
            </p:cNvCxnSpPr>
            <p:nvPr/>
          </p:nvCxnSpPr>
          <p:spPr>
            <a:xfrm flipH="1">
              <a:off x="8736798" y="4108389"/>
              <a:ext cx="102460" cy="16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EAEC3AE-CE1E-2078-C801-4D6489C0B649}"/>
                </a:ext>
              </a:extLst>
            </p:cNvPr>
            <p:cNvCxnSpPr>
              <a:cxnSpLocks/>
            </p:cNvCxnSpPr>
            <p:nvPr/>
          </p:nvCxnSpPr>
          <p:spPr>
            <a:xfrm>
              <a:off x="9058860" y="3523605"/>
              <a:ext cx="64081" cy="52639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85F9EF4-D24E-517D-E1B3-405FFD4CEC04}"/>
                </a:ext>
              </a:extLst>
            </p:cNvPr>
            <p:cNvCxnSpPr>
              <a:cxnSpLocks/>
            </p:cNvCxnSpPr>
            <p:nvPr/>
          </p:nvCxnSpPr>
          <p:spPr>
            <a:xfrm flipH="1">
              <a:off x="9011934" y="4049995"/>
              <a:ext cx="20774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4E2CF8E-34A6-E318-52D2-F75641816264}"/>
                </a:ext>
              </a:extLst>
            </p:cNvPr>
            <p:cNvCxnSpPr>
              <a:cxnSpLocks/>
            </p:cNvCxnSpPr>
            <p:nvPr/>
          </p:nvCxnSpPr>
          <p:spPr>
            <a:xfrm flipH="1">
              <a:off x="10758617" y="3328318"/>
              <a:ext cx="203630" cy="58865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BCC8A8D-EC3A-DFE8-10E9-6981B231AD56}"/>
                </a:ext>
              </a:extLst>
            </p:cNvPr>
            <p:cNvCxnSpPr>
              <a:cxnSpLocks/>
            </p:cNvCxnSpPr>
            <p:nvPr/>
          </p:nvCxnSpPr>
          <p:spPr>
            <a:xfrm flipH="1" flipV="1">
              <a:off x="10669474" y="3893802"/>
              <a:ext cx="178286" cy="4633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3D8A8452-971C-F2F9-1809-A9998FF9E7A1}"/>
                </a:ext>
              </a:extLst>
            </p:cNvPr>
            <p:cNvSpPr/>
            <p:nvPr/>
          </p:nvSpPr>
          <p:spPr>
            <a:xfrm>
              <a:off x="10035552" y="2573495"/>
              <a:ext cx="1757203" cy="7885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Small RNA Mediated Degradation</a:t>
              </a:r>
            </a:p>
          </p:txBody>
        </p:sp>
      </p:grpSp>
      <p:sp>
        <p:nvSpPr>
          <p:cNvPr id="62" name="Oval 61">
            <a:extLst>
              <a:ext uri="{FF2B5EF4-FFF2-40B4-BE49-F238E27FC236}">
                <a16:creationId xmlns:a16="http://schemas.microsoft.com/office/drawing/2014/main" id="{D2C1BEBF-5AE4-B2E0-7F00-92A7E4E22090}"/>
              </a:ext>
            </a:extLst>
          </p:cNvPr>
          <p:cNvSpPr/>
          <p:nvPr/>
        </p:nvSpPr>
        <p:spPr>
          <a:xfrm>
            <a:off x="10549177" y="1881274"/>
            <a:ext cx="1467063" cy="788589"/>
          </a:xfrm>
          <a:prstGeom prst="ellipse">
            <a:avLst/>
          </a:prstGeom>
          <a:solidFill>
            <a:srgbClr val="988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TDP-43?</a:t>
            </a:r>
          </a:p>
        </p:txBody>
      </p:sp>
      <p:sp>
        <p:nvSpPr>
          <p:cNvPr id="61" name="Oval 60">
            <a:extLst>
              <a:ext uri="{FF2B5EF4-FFF2-40B4-BE49-F238E27FC236}">
                <a16:creationId xmlns:a16="http://schemas.microsoft.com/office/drawing/2014/main" id="{686A63FB-F659-E402-ED4C-F8C8F8A0EB76}"/>
              </a:ext>
            </a:extLst>
          </p:cNvPr>
          <p:cNvSpPr/>
          <p:nvPr/>
        </p:nvSpPr>
        <p:spPr>
          <a:xfrm>
            <a:off x="9879577" y="1935765"/>
            <a:ext cx="2261214" cy="15689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D9BBEA-1E4C-BE63-7A68-9C01D0EFC1AD}"/>
              </a:ext>
            </a:extLst>
          </p:cNvPr>
          <p:cNvSpPr txBox="1"/>
          <p:nvPr/>
        </p:nvSpPr>
        <p:spPr>
          <a:xfrm>
            <a:off x="11023372" y="6517328"/>
            <a:ext cx="1266566" cy="338554"/>
          </a:xfrm>
          <a:prstGeom prst="rect">
            <a:avLst/>
          </a:prstGeom>
          <a:noFill/>
        </p:spPr>
        <p:txBody>
          <a:bodyPr wrap="square" rtlCol="0">
            <a:spAutoFit/>
          </a:bodyPr>
          <a:lstStyle/>
          <a:p>
            <a:r>
              <a:rPr lang="en-US" sz="1600" dirty="0"/>
              <a:t>M. </a:t>
            </a:r>
            <a:r>
              <a:rPr lang="en-US" sz="1600" dirty="0" err="1"/>
              <a:t>Hammell</a:t>
            </a:r>
            <a:endParaRPr lang="en-IE" sz="1600" dirty="0"/>
          </a:p>
        </p:txBody>
      </p:sp>
    </p:spTree>
    <p:extLst>
      <p:ext uri="{BB962C8B-B14F-4D97-AF65-F5344CB8AC3E}">
        <p14:creationId xmlns:p14="http://schemas.microsoft.com/office/powerpoint/2010/main" val="77113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6" grpId="0" animBg="1"/>
      <p:bldP spid="57" grpId="0" animBg="1"/>
      <p:bldP spid="62" grpId="0" animBg="1"/>
      <p:bldP spid="61"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AD1319-F16E-8E45-A765-5CA790C7BE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205" y="2202973"/>
            <a:ext cx="8358692" cy="3930352"/>
          </a:xfrm>
          <a:prstGeom prst="rect">
            <a:avLst/>
          </a:prstGeom>
        </p:spPr>
      </p:pic>
      <p:sp>
        <p:nvSpPr>
          <p:cNvPr id="7" name="Rectangle 6">
            <a:extLst>
              <a:ext uri="{FF2B5EF4-FFF2-40B4-BE49-F238E27FC236}">
                <a16:creationId xmlns:a16="http://schemas.microsoft.com/office/drawing/2014/main" id="{5649B84F-72BF-3D4B-AAA2-0720BC83C3A3}"/>
              </a:ext>
            </a:extLst>
          </p:cNvPr>
          <p:cNvSpPr/>
          <p:nvPr/>
        </p:nvSpPr>
        <p:spPr>
          <a:xfrm>
            <a:off x="5342713" y="4138766"/>
            <a:ext cx="3350184" cy="176909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8A01860-7324-084B-8E9A-D1CC2F4066D0}"/>
              </a:ext>
            </a:extLst>
          </p:cNvPr>
          <p:cNvCxnSpPr>
            <a:cxnSpLocks/>
          </p:cNvCxnSpPr>
          <p:nvPr/>
        </p:nvCxnSpPr>
        <p:spPr>
          <a:xfrm>
            <a:off x="5432370" y="4315800"/>
            <a:ext cx="0" cy="1592056"/>
          </a:xfrm>
          <a:prstGeom prst="line">
            <a:avLst/>
          </a:prstGeom>
          <a:ln w="19050">
            <a:head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4C3BF23-6BD4-C540-AD1F-169663190E47}"/>
              </a:ext>
            </a:extLst>
          </p:cNvPr>
          <p:cNvCxnSpPr>
            <a:cxnSpLocks/>
          </p:cNvCxnSpPr>
          <p:nvPr/>
        </p:nvCxnSpPr>
        <p:spPr>
          <a:xfrm>
            <a:off x="5432370" y="5907856"/>
            <a:ext cx="2135689" cy="0"/>
          </a:xfrm>
          <a:prstGeom prst="line">
            <a:avLst/>
          </a:prstGeom>
          <a:ln w="19050">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B5F662F4-83BA-1046-A92C-32B8C38E68E4}"/>
              </a:ext>
            </a:extLst>
          </p:cNvPr>
          <p:cNvSpPr txBox="1"/>
          <p:nvPr/>
        </p:nvSpPr>
        <p:spPr>
          <a:xfrm rot="16200000">
            <a:off x="4670308" y="5017691"/>
            <a:ext cx="1165704" cy="276999"/>
          </a:xfrm>
          <a:prstGeom prst="rect">
            <a:avLst/>
          </a:prstGeom>
          <a:noFill/>
        </p:spPr>
        <p:txBody>
          <a:bodyPr wrap="none" rtlCol="0">
            <a:spAutoFit/>
          </a:bodyPr>
          <a:lstStyle/>
          <a:p>
            <a:r>
              <a:rPr lang="en-US" sz="1200" dirty="0">
                <a:latin typeface="Helvetica" pitchFamily="2" charset="0"/>
              </a:rPr>
              <a:t>TE expression</a:t>
            </a:r>
          </a:p>
        </p:txBody>
      </p:sp>
      <p:sp>
        <p:nvSpPr>
          <p:cNvPr id="24" name="Freeform 23">
            <a:extLst>
              <a:ext uri="{FF2B5EF4-FFF2-40B4-BE49-F238E27FC236}">
                <a16:creationId xmlns:a16="http://schemas.microsoft.com/office/drawing/2014/main" id="{46786D35-24D9-DC45-9616-AB1EC5C83C99}"/>
              </a:ext>
            </a:extLst>
          </p:cNvPr>
          <p:cNvSpPr/>
          <p:nvPr/>
        </p:nvSpPr>
        <p:spPr>
          <a:xfrm>
            <a:off x="5544427" y="4542842"/>
            <a:ext cx="1928051" cy="1188592"/>
          </a:xfrm>
          <a:custGeom>
            <a:avLst/>
            <a:gdLst>
              <a:gd name="connsiteX0" fmla="*/ 0 w 1686560"/>
              <a:gd name="connsiteY0" fmla="*/ 1134137 h 1134137"/>
              <a:gd name="connsiteX1" fmla="*/ 335280 w 1686560"/>
              <a:gd name="connsiteY1" fmla="*/ 890297 h 1134137"/>
              <a:gd name="connsiteX2" fmla="*/ 579120 w 1686560"/>
              <a:gd name="connsiteY2" fmla="*/ 280697 h 1134137"/>
              <a:gd name="connsiteX3" fmla="*/ 833120 w 1686560"/>
              <a:gd name="connsiteY3" fmla="*/ 16537 h 1134137"/>
              <a:gd name="connsiteX4" fmla="*/ 1198880 w 1686560"/>
              <a:gd name="connsiteY4" fmla="*/ 727737 h 1134137"/>
              <a:gd name="connsiteX5" fmla="*/ 1686560 w 1686560"/>
              <a:gd name="connsiteY5" fmla="*/ 1083337 h 1134137"/>
              <a:gd name="connsiteX0" fmla="*/ 0 w 1686560"/>
              <a:gd name="connsiteY0" fmla="*/ 1121213 h 1121213"/>
              <a:gd name="connsiteX1" fmla="*/ 335280 w 1686560"/>
              <a:gd name="connsiteY1" fmla="*/ 877373 h 1121213"/>
              <a:gd name="connsiteX2" fmla="*/ 570883 w 1686560"/>
              <a:gd name="connsiteY2" fmla="*/ 457243 h 1121213"/>
              <a:gd name="connsiteX3" fmla="*/ 833120 w 1686560"/>
              <a:gd name="connsiteY3" fmla="*/ 3613 h 1121213"/>
              <a:gd name="connsiteX4" fmla="*/ 1198880 w 1686560"/>
              <a:gd name="connsiteY4" fmla="*/ 714813 h 1121213"/>
              <a:gd name="connsiteX5" fmla="*/ 1686560 w 1686560"/>
              <a:gd name="connsiteY5" fmla="*/ 1070413 h 1121213"/>
              <a:gd name="connsiteX0" fmla="*/ 0 w 1694797"/>
              <a:gd name="connsiteY0" fmla="*/ 1121213 h 1121213"/>
              <a:gd name="connsiteX1" fmla="*/ 335280 w 1694797"/>
              <a:gd name="connsiteY1" fmla="*/ 877373 h 1121213"/>
              <a:gd name="connsiteX2" fmla="*/ 570883 w 1694797"/>
              <a:gd name="connsiteY2" fmla="*/ 457243 h 1121213"/>
              <a:gd name="connsiteX3" fmla="*/ 833120 w 1694797"/>
              <a:gd name="connsiteY3" fmla="*/ 3613 h 1121213"/>
              <a:gd name="connsiteX4" fmla="*/ 1198880 w 1694797"/>
              <a:gd name="connsiteY4" fmla="*/ 714813 h 1121213"/>
              <a:gd name="connsiteX5" fmla="*/ 1694797 w 1694797"/>
              <a:gd name="connsiteY5" fmla="*/ 1119840 h 1121213"/>
              <a:gd name="connsiteX0" fmla="*/ 0 w 1694797"/>
              <a:gd name="connsiteY0" fmla="*/ 1113042 h 1113042"/>
              <a:gd name="connsiteX1" fmla="*/ 335280 w 1694797"/>
              <a:gd name="connsiteY1" fmla="*/ 869202 h 1113042"/>
              <a:gd name="connsiteX2" fmla="*/ 570883 w 1694797"/>
              <a:gd name="connsiteY2" fmla="*/ 449072 h 1113042"/>
              <a:gd name="connsiteX3" fmla="*/ 923736 w 1694797"/>
              <a:gd name="connsiteY3" fmla="*/ 3679 h 1113042"/>
              <a:gd name="connsiteX4" fmla="*/ 1198880 w 1694797"/>
              <a:gd name="connsiteY4" fmla="*/ 706642 h 1113042"/>
              <a:gd name="connsiteX5" fmla="*/ 1694797 w 1694797"/>
              <a:gd name="connsiteY5" fmla="*/ 1111669 h 1113042"/>
              <a:gd name="connsiteX0" fmla="*/ 0 w 1694797"/>
              <a:gd name="connsiteY0" fmla="*/ 1114397 h 1114397"/>
              <a:gd name="connsiteX1" fmla="*/ 335280 w 1694797"/>
              <a:gd name="connsiteY1" fmla="*/ 870557 h 1114397"/>
              <a:gd name="connsiteX2" fmla="*/ 570883 w 1694797"/>
              <a:gd name="connsiteY2" fmla="*/ 450427 h 1114397"/>
              <a:gd name="connsiteX3" fmla="*/ 923736 w 1694797"/>
              <a:gd name="connsiteY3" fmla="*/ 5034 h 1114397"/>
              <a:gd name="connsiteX4" fmla="*/ 1305972 w 1694797"/>
              <a:gd name="connsiteY4" fmla="*/ 757424 h 1114397"/>
              <a:gd name="connsiteX5" fmla="*/ 1694797 w 1694797"/>
              <a:gd name="connsiteY5" fmla="*/ 1113024 h 1114397"/>
              <a:gd name="connsiteX0" fmla="*/ 0 w 1694797"/>
              <a:gd name="connsiteY0" fmla="*/ 1114397 h 1114397"/>
              <a:gd name="connsiteX1" fmla="*/ 335280 w 1694797"/>
              <a:gd name="connsiteY1" fmla="*/ 870557 h 1114397"/>
              <a:gd name="connsiteX2" fmla="*/ 570883 w 1694797"/>
              <a:gd name="connsiteY2" fmla="*/ 450427 h 1114397"/>
              <a:gd name="connsiteX3" fmla="*/ 923736 w 1694797"/>
              <a:gd name="connsiteY3" fmla="*/ 5034 h 1114397"/>
              <a:gd name="connsiteX4" fmla="*/ 1305972 w 1694797"/>
              <a:gd name="connsiteY4" fmla="*/ 757424 h 1114397"/>
              <a:gd name="connsiteX5" fmla="*/ 1694797 w 1694797"/>
              <a:gd name="connsiteY5" fmla="*/ 1113024 h 1114397"/>
              <a:gd name="connsiteX0" fmla="*/ 0 w 1694797"/>
              <a:gd name="connsiteY0" fmla="*/ 1106250 h 1106250"/>
              <a:gd name="connsiteX1" fmla="*/ 335280 w 1694797"/>
              <a:gd name="connsiteY1" fmla="*/ 862410 h 1106250"/>
              <a:gd name="connsiteX2" fmla="*/ 570883 w 1694797"/>
              <a:gd name="connsiteY2" fmla="*/ 442280 h 1106250"/>
              <a:gd name="connsiteX3" fmla="*/ 866071 w 1694797"/>
              <a:gd name="connsiteY3" fmla="*/ 5125 h 1106250"/>
              <a:gd name="connsiteX4" fmla="*/ 1305972 w 1694797"/>
              <a:gd name="connsiteY4" fmla="*/ 749277 h 1106250"/>
              <a:gd name="connsiteX5" fmla="*/ 1694797 w 1694797"/>
              <a:gd name="connsiteY5" fmla="*/ 1104877 h 1106250"/>
              <a:gd name="connsiteX0" fmla="*/ 0 w 1694797"/>
              <a:gd name="connsiteY0" fmla="*/ 1101889 h 1101889"/>
              <a:gd name="connsiteX1" fmla="*/ 335280 w 1694797"/>
              <a:gd name="connsiteY1" fmla="*/ 858049 h 1101889"/>
              <a:gd name="connsiteX2" fmla="*/ 570883 w 1694797"/>
              <a:gd name="connsiteY2" fmla="*/ 437919 h 1101889"/>
              <a:gd name="connsiteX3" fmla="*/ 866071 w 1694797"/>
              <a:gd name="connsiteY3" fmla="*/ 764 h 1101889"/>
              <a:gd name="connsiteX4" fmla="*/ 1305972 w 1694797"/>
              <a:gd name="connsiteY4" fmla="*/ 744916 h 1101889"/>
              <a:gd name="connsiteX5" fmla="*/ 1694797 w 1694797"/>
              <a:gd name="connsiteY5" fmla="*/ 1100516 h 1101889"/>
              <a:gd name="connsiteX0" fmla="*/ 0 w 1694797"/>
              <a:gd name="connsiteY0" fmla="*/ 1103943 h 1103943"/>
              <a:gd name="connsiteX1" fmla="*/ 335280 w 1694797"/>
              <a:gd name="connsiteY1" fmla="*/ 860103 h 1103943"/>
              <a:gd name="connsiteX2" fmla="*/ 587358 w 1694797"/>
              <a:gd name="connsiteY2" fmla="*/ 505876 h 1103943"/>
              <a:gd name="connsiteX3" fmla="*/ 866071 w 1694797"/>
              <a:gd name="connsiteY3" fmla="*/ 2818 h 1103943"/>
              <a:gd name="connsiteX4" fmla="*/ 1305972 w 1694797"/>
              <a:gd name="connsiteY4" fmla="*/ 746970 h 1103943"/>
              <a:gd name="connsiteX5" fmla="*/ 1694797 w 1694797"/>
              <a:gd name="connsiteY5" fmla="*/ 1102570 h 1103943"/>
              <a:gd name="connsiteX0" fmla="*/ 0 w 1843078"/>
              <a:gd name="connsiteY0" fmla="*/ 1103943 h 1110808"/>
              <a:gd name="connsiteX1" fmla="*/ 335280 w 1843078"/>
              <a:gd name="connsiteY1" fmla="*/ 860103 h 1110808"/>
              <a:gd name="connsiteX2" fmla="*/ 587358 w 1843078"/>
              <a:gd name="connsiteY2" fmla="*/ 505876 h 1110808"/>
              <a:gd name="connsiteX3" fmla="*/ 866071 w 1843078"/>
              <a:gd name="connsiteY3" fmla="*/ 2818 h 1110808"/>
              <a:gd name="connsiteX4" fmla="*/ 1305972 w 1843078"/>
              <a:gd name="connsiteY4" fmla="*/ 746970 h 1110808"/>
              <a:gd name="connsiteX5" fmla="*/ 1843078 w 1843078"/>
              <a:gd name="connsiteY5" fmla="*/ 1110808 h 1110808"/>
              <a:gd name="connsiteX0" fmla="*/ 0 w 1843078"/>
              <a:gd name="connsiteY0" fmla="*/ 1104936 h 1111801"/>
              <a:gd name="connsiteX1" fmla="*/ 335280 w 1843078"/>
              <a:gd name="connsiteY1" fmla="*/ 861096 h 1111801"/>
              <a:gd name="connsiteX2" fmla="*/ 587358 w 1843078"/>
              <a:gd name="connsiteY2" fmla="*/ 506869 h 1111801"/>
              <a:gd name="connsiteX3" fmla="*/ 866071 w 1843078"/>
              <a:gd name="connsiteY3" fmla="*/ 3811 h 1111801"/>
              <a:gd name="connsiteX4" fmla="*/ 1305972 w 1843078"/>
              <a:gd name="connsiteY4" fmla="*/ 747963 h 1111801"/>
              <a:gd name="connsiteX5" fmla="*/ 1843078 w 1843078"/>
              <a:gd name="connsiteY5" fmla="*/ 1111801 h 1111801"/>
              <a:gd name="connsiteX0" fmla="*/ 0 w 1843078"/>
              <a:gd name="connsiteY0" fmla="*/ 1104844 h 1111709"/>
              <a:gd name="connsiteX1" fmla="*/ 335280 w 1843078"/>
              <a:gd name="connsiteY1" fmla="*/ 861004 h 1111709"/>
              <a:gd name="connsiteX2" fmla="*/ 587358 w 1843078"/>
              <a:gd name="connsiteY2" fmla="*/ 506777 h 1111709"/>
              <a:gd name="connsiteX3" fmla="*/ 866071 w 1843078"/>
              <a:gd name="connsiteY3" fmla="*/ 3719 h 1111709"/>
              <a:gd name="connsiteX4" fmla="*/ 1305972 w 1843078"/>
              <a:gd name="connsiteY4" fmla="*/ 747871 h 1111709"/>
              <a:gd name="connsiteX5" fmla="*/ 1843078 w 1843078"/>
              <a:gd name="connsiteY5" fmla="*/ 1111709 h 1111709"/>
              <a:gd name="connsiteX0" fmla="*/ 0 w 1843078"/>
              <a:gd name="connsiteY0" fmla="*/ 1095752 h 1102617"/>
              <a:gd name="connsiteX1" fmla="*/ 335280 w 1843078"/>
              <a:gd name="connsiteY1" fmla="*/ 851912 h 1102617"/>
              <a:gd name="connsiteX2" fmla="*/ 587358 w 1843078"/>
              <a:gd name="connsiteY2" fmla="*/ 497685 h 1102617"/>
              <a:gd name="connsiteX3" fmla="*/ 857833 w 1843078"/>
              <a:gd name="connsiteY3" fmla="*/ 2865 h 1102617"/>
              <a:gd name="connsiteX4" fmla="*/ 1305972 w 1843078"/>
              <a:gd name="connsiteY4" fmla="*/ 738779 h 1102617"/>
              <a:gd name="connsiteX5" fmla="*/ 1843078 w 1843078"/>
              <a:gd name="connsiteY5" fmla="*/ 1102617 h 1102617"/>
              <a:gd name="connsiteX0" fmla="*/ 0 w 1843078"/>
              <a:gd name="connsiteY0" fmla="*/ 1093139 h 1100004"/>
              <a:gd name="connsiteX1" fmla="*/ 335280 w 1843078"/>
              <a:gd name="connsiteY1" fmla="*/ 849299 h 1100004"/>
              <a:gd name="connsiteX2" fmla="*/ 587358 w 1843078"/>
              <a:gd name="connsiteY2" fmla="*/ 495072 h 1100004"/>
              <a:gd name="connsiteX3" fmla="*/ 857833 w 1843078"/>
              <a:gd name="connsiteY3" fmla="*/ 252 h 1100004"/>
              <a:gd name="connsiteX4" fmla="*/ 1305972 w 1843078"/>
              <a:gd name="connsiteY4" fmla="*/ 736166 h 1100004"/>
              <a:gd name="connsiteX5" fmla="*/ 1843078 w 1843078"/>
              <a:gd name="connsiteY5" fmla="*/ 1100004 h 1100004"/>
              <a:gd name="connsiteX0" fmla="*/ 0 w 1843078"/>
              <a:gd name="connsiteY0" fmla="*/ 1092891 h 1099756"/>
              <a:gd name="connsiteX1" fmla="*/ 335280 w 1843078"/>
              <a:gd name="connsiteY1" fmla="*/ 849051 h 1099756"/>
              <a:gd name="connsiteX2" fmla="*/ 587358 w 1843078"/>
              <a:gd name="connsiteY2" fmla="*/ 494824 h 1099756"/>
              <a:gd name="connsiteX3" fmla="*/ 857833 w 1843078"/>
              <a:gd name="connsiteY3" fmla="*/ 4 h 1099756"/>
              <a:gd name="connsiteX4" fmla="*/ 1305972 w 1843078"/>
              <a:gd name="connsiteY4" fmla="*/ 735918 h 1099756"/>
              <a:gd name="connsiteX5" fmla="*/ 1843078 w 1843078"/>
              <a:gd name="connsiteY5" fmla="*/ 1099756 h 1099756"/>
              <a:gd name="connsiteX0" fmla="*/ 0 w 1843078"/>
              <a:gd name="connsiteY0" fmla="*/ 1092889 h 1099754"/>
              <a:gd name="connsiteX1" fmla="*/ 335280 w 1843078"/>
              <a:gd name="connsiteY1" fmla="*/ 849049 h 1099754"/>
              <a:gd name="connsiteX2" fmla="*/ 587358 w 1843078"/>
              <a:gd name="connsiteY2" fmla="*/ 494822 h 1099754"/>
              <a:gd name="connsiteX3" fmla="*/ 857833 w 1843078"/>
              <a:gd name="connsiteY3" fmla="*/ 2 h 1099754"/>
              <a:gd name="connsiteX4" fmla="*/ 1305972 w 1843078"/>
              <a:gd name="connsiteY4" fmla="*/ 735916 h 1099754"/>
              <a:gd name="connsiteX5" fmla="*/ 1843078 w 1843078"/>
              <a:gd name="connsiteY5" fmla="*/ 1099754 h 1099754"/>
              <a:gd name="connsiteX0" fmla="*/ 0 w 1843078"/>
              <a:gd name="connsiteY0" fmla="*/ 1092889 h 1099754"/>
              <a:gd name="connsiteX1" fmla="*/ 335280 w 1843078"/>
              <a:gd name="connsiteY1" fmla="*/ 849049 h 1099754"/>
              <a:gd name="connsiteX2" fmla="*/ 587358 w 1843078"/>
              <a:gd name="connsiteY2" fmla="*/ 494822 h 1099754"/>
              <a:gd name="connsiteX3" fmla="*/ 857833 w 1843078"/>
              <a:gd name="connsiteY3" fmla="*/ 2 h 1099754"/>
              <a:gd name="connsiteX4" fmla="*/ 1305972 w 1843078"/>
              <a:gd name="connsiteY4" fmla="*/ 735916 h 1099754"/>
              <a:gd name="connsiteX5" fmla="*/ 1843078 w 1843078"/>
              <a:gd name="connsiteY5" fmla="*/ 1099754 h 1099754"/>
              <a:gd name="connsiteX0" fmla="*/ 0 w 1843078"/>
              <a:gd name="connsiteY0" fmla="*/ 1092889 h 1099754"/>
              <a:gd name="connsiteX1" fmla="*/ 335280 w 1843078"/>
              <a:gd name="connsiteY1" fmla="*/ 849049 h 1099754"/>
              <a:gd name="connsiteX2" fmla="*/ 587358 w 1843078"/>
              <a:gd name="connsiteY2" fmla="*/ 494822 h 1099754"/>
              <a:gd name="connsiteX3" fmla="*/ 857833 w 1843078"/>
              <a:gd name="connsiteY3" fmla="*/ 2 h 1099754"/>
              <a:gd name="connsiteX4" fmla="*/ 1305972 w 1843078"/>
              <a:gd name="connsiteY4" fmla="*/ 735916 h 1099754"/>
              <a:gd name="connsiteX5" fmla="*/ 1843078 w 1843078"/>
              <a:gd name="connsiteY5" fmla="*/ 1099754 h 1099754"/>
              <a:gd name="connsiteX0" fmla="*/ 0 w 1843078"/>
              <a:gd name="connsiteY0" fmla="*/ 1065393 h 1072258"/>
              <a:gd name="connsiteX1" fmla="*/ 335280 w 1843078"/>
              <a:gd name="connsiteY1" fmla="*/ 821553 h 1072258"/>
              <a:gd name="connsiteX2" fmla="*/ 587358 w 1843078"/>
              <a:gd name="connsiteY2" fmla="*/ 467326 h 1072258"/>
              <a:gd name="connsiteX3" fmla="*/ 925818 w 1843078"/>
              <a:gd name="connsiteY3" fmla="*/ 2 h 1072258"/>
              <a:gd name="connsiteX4" fmla="*/ 1305972 w 1843078"/>
              <a:gd name="connsiteY4" fmla="*/ 708420 h 1072258"/>
              <a:gd name="connsiteX5" fmla="*/ 1843078 w 1843078"/>
              <a:gd name="connsiteY5" fmla="*/ 1072258 h 1072258"/>
              <a:gd name="connsiteX0" fmla="*/ 0 w 1843078"/>
              <a:gd name="connsiteY0" fmla="*/ 1075220 h 1082085"/>
              <a:gd name="connsiteX1" fmla="*/ 335280 w 1843078"/>
              <a:gd name="connsiteY1" fmla="*/ 831380 h 1082085"/>
              <a:gd name="connsiteX2" fmla="*/ 597070 w 1843078"/>
              <a:gd name="connsiteY2" fmla="*/ 339674 h 1082085"/>
              <a:gd name="connsiteX3" fmla="*/ 925818 w 1843078"/>
              <a:gd name="connsiteY3" fmla="*/ 9829 h 1082085"/>
              <a:gd name="connsiteX4" fmla="*/ 1305972 w 1843078"/>
              <a:gd name="connsiteY4" fmla="*/ 718247 h 1082085"/>
              <a:gd name="connsiteX5" fmla="*/ 1843078 w 1843078"/>
              <a:gd name="connsiteY5" fmla="*/ 1082085 h 1082085"/>
              <a:gd name="connsiteX0" fmla="*/ 0 w 1843078"/>
              <a:gd name="connsiteY0" fmla="*/ 1076829 h 1083694"/>
              <a:gd name="connsiteX1" fmla="*/ 335280 w 1843078"/>
              <a:gd name="connsiteY1" fmla="*/ 832989 h 1083694"/>
              <a:gd name="connsiteX2" fmla="*/ 597070 w 1843078"/>
              <a:gd name="connsiteY2" fmla="*/ 341283 h 1083694"/>
              <a:gd name="connsiteX3" fmla="*/ 925818 w 1843078"/>
              <a:gd name="connsiteY3" fmla="*/ 11438 h 1083694"/>
              <a:gd name="connsiteX4" fmla="*/ 1305972 w 1843078"/>
              <a:gd name="connsiteY4" fmla="*/ 719856 h 1083694"/>
              <a:gd name="connsiteX5" fmla="*/ 1843078 w 1843078"/>
              <a:gd name="connsiteY5" fmla="*/ 1083694 h 1083694"/>
              <a:gd name="connsiteX0" fmla="*/ 0 w 1843078"/>
              <a:gd name="connsiteY0" fmla="*/ 1072722 h 1079587"/>
              <a:gd name="connsiteX1" fmla="*/ 335280 w 1843078"/>
              <a:gd name="connsiteY1" fmla="*/ 828882 h 1079587"/>
              <a:gd name="connsiteX2" fmla="*/ 597070 w 1843078"/>
              <a:gd name="connsiteY2" fmla="*/ 337176 h 1079587"/>
              <a:gd name="connsiteX3" fmla="*/ 925818 w 1843078"/>
              <a:gd name="connsiteY3" fmla="*/ 7331 h 1079587"/>
              <a:gd name="connsiteX4" fmla="*/ 1267123 w 1843078"/>
              <a:gd name="connsiteY4" fmla="*/ 624096 h 1079587"/>
              <a:gd name="connsiteX5" fmla="*/ 1843078 w 1843078"/>
              <a:gd name="connsiteY5" fmla="*/ 1079587 h 1079587"/>
              <a:gd name="connsiteX0" fmla="*/ 0 w 1855746"/>
              <a:gd name="connsiteY0" fmla="*/ 1072722 h 1072722"/>
              <a:gd name="connsiteX1" fmla="*/ 335280 w 1855746"/>
              <a:gd name="connsiteY1" fmla="*/ 828882 h 1072722"/>
              <a:gd name="connsiteX2" fmla="*/ 597070 w 1855746"/>
              <a:gd name="connsiteY2" fmla="*/ 337176 h 1072722"/>
              <a:gd name="connsiteX3" fmla="*/ 925818 w 1855746"/>
              <a:gd name="connsiteY3" fmla="*/ 7331 h 1072722"/>
              <a:gd name="connsiteX4" fmla="*/ 1267123 w 1855746"/>
              <a:gd name="connsiteY4" fmla="*/ 624096 h 1072722"/>
              <a:gd name="connsiteX5" fmla="*/ 1855746 w 1855746"/>
              <a:gd name="connsiteY5" fmla="*/ 912221 h 1072722"/>
              <a:gd name="connsiteX0" fmla="*/ 0 w 1855746"/>
              <a:gd name="connsiteY0" fmla="*/ 1072227 h 1072227"/>
              <a:gd name="connsiteX1" fmla="*/ 335280 w 1855746"/>
              <a:gd name="connsiteY1" fmla="*/ 828387 h 1072227"/>
              <a:gd name="connsiteX2" fmla="*/ 597070 w 1855746"/>
              <a:gd name="connsiteY2" fmla="*/ 336681 h 1072227"/>
              <a:gd name="connsiteX3" fmla="*/ 925818 w 1855746"/>
              <a:gd name="connsiteY3" fmla="*/ 6836 h 1072227"/>
              <a:gd name="connsiteX4" fmla="*/ 1317796 w 1855746"/>
              <a:gd name="connsiteY4" fmla="*/ 611645 h 1072227"/>
              <a:gd name="connsiteX5" fmla="*/ 1855746 w 1855746"/>
              <a:gd name="connsiteY5" fmla="*/ 911726 h 1072227"/>
              <a:gd name="connsiteX0" fmla="*/ 0 w 1843078"/>
              <a:gd name="connsiteY0" fmla="*/ 1072227 h 1072227"/>
              <a:gd name="connsiteX1" fmla="*/ 335280 w 1843078"/>
              <a:gd name="connsiteY1" fmla="*/ 828387 h 1072227"/>
              <a:gd name="connsiteX2" fmla="*/ 597070 w 1843078"/>
              <a:gd name="connsiteY2" fmla="*/ 336681 h 1072227"/>
              <a:gd name="connsiteX3" fmla="*/ 925818 w 1843078"/>
              <a:gd name="connsiteY3" fmla="*/ 6836 h 1072227"/>
              <a:gd name="connsiteX4" fmla="*/ 1317796 w 1843078"/>
              <a:gd name="connsiteY4" fmla="*/ 611645 h 1072227"/>
              <a:gd name="connsiteX5" fmla="*/ 1843078 w 1843078"/>
              <a:gd name="connsiteY5" fmla="*/ 983454 h 107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078" h="1072227">
                <a:moveTo>
                  <a:pt x="0" y="1072227"/>
                </a:moveTo>
                <a:cubicBezTo>
                  <a:pt x="119380" y="1021427"/>
                  <a:pt x="235768" y="950978"/>
                  <a:pt x="335280" y="828387"/>
                </a:cubicBezTo>
                <a:cubicBezTo>
                  <a:pt x="434792" y="705796"/>
                  <a:pt x="508359" y="519432"/>
                  <a:pt x="597070" y="336681"/>
                </a:cubicBezTo>
                <a:cubicBezTo>
                  <a:pt x="685781" y="153930"/>
                  <a:pt x="805697" y="-38991"/>
                  <a:pt x="925818" y="6836"/>
                </a:cubicBezTo>
                <a:cubicBezTo>
                  <a:pt x="1045939" y="52663"/>
                  <a:pt x="1200270" y="392657"/>
                  <a:pt x="1317796" y="611645"/>
                </a:cubicBezTo>
                <a:cubicBezTo>
                  <a:pt x="1435323" y="814158"/>
                  <a:pt x="1670358" y="894554"/>
                  <a:pt x="1843078" y="983454"/>
                </a:cubicBezTo>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239DF50A-D3C7-4A4C-ACEA-49997A4D1F8D}"/>
              </a:ext>
            </a:extLst>
          </p:cNvPr>
          <p:cNvSpPr txBox="1"/>
          <p:nvPr/>
        </p:nvSpPr>
        <p:spPr>
          <a:xfrm>
            <a:off x="5859559" y="5953945"/>
            <a:ext cx="1087157" cy="276999"/>
          </a:xfrm>
          <a:prstGeom prst="rect">
            <a:avLst/>
          </a:prstGeom>
          <a:noFill/>
        </p:spPr>
        <p:txBody>
          <a:bodyPr wrap="none" rtlCol="0">
            <a:spAutoFit/>
          </a:bodyPr>
          <a:lstStyle/>
          <a:p>
            <a:r>
              <a:rPr lang="en-US" sz="1200" dirty="0">
                <a:latin typeface="Helvetica" pitchFamily="2" charset="0"/>
              </a:rPr>
              <a:t>Development</a:t>
            </a:r>
          </a:p>
        </p:txBody>
      </p:sp>
      <p:sp>
        <p:nvSpPr>
          <p:cNvPr id="48" name="TextBox 47">
            <a:extLst>
              <a:ext uri="{FF2B5EF4-FFF2-40B4-BE49-F238E27FC236}">
                <a16:creationId xmlns:a16="http://schemas.microsoft.com/office/drawing/2014/main" id="{0878DC87-97FC-E245-A2DE-94B1285EE0F5}"/>
              </a:ext>
            </a:extLst>
          </p:cNvPr>
          <p:cNvSpPr txBox="1"/>
          <p:nvPr/>
        </p:nvSpPr>
        <p:spPr>
          <a:xfrm>
            <a:off x="224319" y="303069"/>
            <a:ext cx="8188717" cy="954107"/>
          </a:xfrm>
          <a:prstGeom prst="rect">
            <a:avLst/>
          </a:prstGeom>
          <a:noFill/>
        </p:spPr>
        <p:txBody>
          <a:bodyPr wrap="none" rtlCol="0">
            <a:spAutoFit/>
          </a:bodyPr>
          <a:lstStyle/>
          <a:p>
            <a:r>
              <a:rPr lang="en-US" sz="2800" dirty="0">
                <a:solidFill>
                  <a:srgbClr val="324764"/>
                </a:solidFill>
                <a:latin typeface="Didot" panose="02000503000000020003" pitchFamily="2" charset="-79"/>
                <a:ea typeface="Palatino" pitchFamily="2" charset="77"/>
                <a:cs typeface="Didot" panose="02000503000000020003" pitchFamily="2" charset="-79"/>
              </a:rPr>
              <a:t>Joshua Steinberg | </a:t>
            </a:r>
            <a:r>
              <a:rPr lang="en-US" sz="2800" dirty="0" err="1">
                <a:solidFill>
                  <a:srgbClr val="324764"/>
                </a:solidFill>
                <a:latin typeface="Didot" panose="02000503000000020003" pitchFamily="2" charset="-79"/>
                <a:ea typeface="Palatino" pitchFamily="2" charset="77"/>
                <a:cs typeface="Didot" panose="02000503000000020003" pitchFamily="2" charset="-79"/>
              </a:rPr>
              <a:t>Martienssen</a:t>
            </a:r>
            <a:r>
              <a:rPr lang="en-US" sz="2800" dirty="0">
                <a:solidFill>
                  <a:srgbClr val="324764"/>
                </a:solidFill>
                <a:latin typeface="Didot" panose="02000503000000020003" pitchFamily="2" charset="-79"/>
                <a:ea typeface="Palatino" pitchFamily="2" charset="77"/>
                <a:cs typeface="Didot" panose="02000503000000020003" pitchFamily="2" charset="-79"/>
              </a:rPr>
              <a:t> &amp; </a:t>
            </a:r>
            <a:r>
              <a:rPr lang="en-US" sz="2800" dirty="0" err="1">
                <a:solidFill>
                  <a:srgbClr val="324764"/>
                </a:solidFill>
                <a:latin typeface="Didot" panose="02000503000000020003" pitchFamily="2" charset="-79"/>
                <a:ea typeface="Palatino" pitchFamily="2" charset="77"/>
                <a:cs typeface="Didot" panose="02000503000000020003" pitchFamily="2" charset="-79"/>
              </a:rPr>
              <a:t>Schorn</a:t>
            </a:r>
            <a:r>
              <a:rPr lang="en-US" sz="2800" dirty="0">
                <a:solidFill>
                  <a:srgbClr val="324764"/>
                </a:solidFill>
                <a:latin typeface="Didot" panose="02000503000000020003" pitchFamily="2" charset="-79"/>
                <a:ea typeface="Palatino" pitchFamily="2" charset="77"/>
                <a:cs typeface="Didot" panose="02000503000000020003" pitchFamily="2" charset="-79"/>
              </a:rPr>
              <a:t> (CSHL)</a:t>
            </a:r>
          </a:p>
          <a:p>
            <a:r>
              <a:rPr lang="en-US" sz="2800" dirty="0">
                <a:solidFill>
                  <a:srgbClr val="324764"/>
                </a:solidFill>
                <a:latin typeface="Didot" panose="02000503000000020003" pitchFamily="2" charset="-79"/>
                <a:ea typeface="Palatino" pitchFamily="2" charset="77"/>
                <a:cs typeface="Didot" panose="02000503000000020003" pitchFamily="2" charset="-79"/>
              </a:rPr>
              <a:t>Speed Science 2022</a:t>
            </a:r>
          </a:p>
        </p:txBody>
      </p:sp>
      <p:sp>
        <p:nvSpPr>
          <p:cNvPr id="56" name="Created with BioRender | Schorn et al. (2017). Cell.">
            <a:extLst>
              <a:ext uri="{FF2B5EF4-FFF2-40B4-BE49-F238E27FC236}">
                <a16:creationId xmlns:a16="http://schemas.microsoft.com/office/drawing/2014/main" id="{03AE23C1-231B-2242-823B-491F2394E15B}"/>
              </a:ext>
            </a:extLst>
          </p:cNvPr>
          <p:cNvSpPr txBox="1"/>
          <p:nvPr/>
        </p:nvSpPr>
        <p:spPr>
          <a:xfrm>
            <a:off x="4170947" y="6362570"/>
            <a:ext cx="7643670" cy="451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p>
            <a:pPr algn="r">
              <a:defRPr sz="2600" b="0">
                <a:solidFill>
                  <a:srgbClr val="324863"/>
                </a:solidFill>
                <a:latin typeface="Palatino"/>
                <a:ea typeface="Palatino"/>
                <a:cs typeface="Palatino"/>
                <a:sym typeface="Palatino"/>
              </a:defRPr>
            </a:pPr>
            <a:r>
              <a:rPr lang="en-US" sz="1300" dirty="0"/>
              <a:t>Heard &amp; </a:t>
            </a:r>
            <a:r>
              <a:rPr lang="en-US" sz="1300" dirty="0" err="1"/>
              <a:t>Martienssen</a:t>
            </a:r>
            <a:r>
              <a:rPr lang="en-US" sz="1300" dirty="0"/>
              <a:t>. (2014). </a:t>
            </a:r>
            <a:r>
              <a:rPr lang="en-US" sz="1300" i="1" dirty="0"/>
              <a:t>Cell.; </a:t>
            </a:r>
            <a:r>
              <a:rPr lang="en-US" sz="1300" dirty="0"/>
              <a:t>Adapted </a:t>
            </a:r>
            <a:r>
              <a:rPr lang="en-US" sz="1300" dirty="0" err="1"/>
              <a:t>Peaston</a:t>
            </a:r>
            <a:r>
              <a:rPr lang="en-US" sz="1300" dirty="0"/>
              <a:t> </a:t>
            </a:r>
            <a:r>
              <a:rPr lang="en-US" sz="1300" i="1" dirty="0"/>
              <a:t>et al. </a:t>
            </a:r>
            <a:r>
              <a:rPr lang="en-US" sz="1300" dirty="0"/>
              <a:t>(2004). </a:t>
            </a:r>
            <a:r>
              <a:rPr lang="en-US" sz="1300" i="1" dirty="0"/>
              <a:t>Developmental Cell.</a:t>
            </a:r>
          </a:p>
          <a:p>
            <a:pPr algn="r">
              <a:defRPr sz="2600" b="0">
                <a:solidFill>
                  <a:srgbClr val="324863"/>
                </a:solidFill>
                <a:latin typeface="Palatino"/>
                <a:ea typeface="Palatino"/>
                <a:cs typeface="Palatino"/>
                <a:sym typeface="Palatino"/>
              </a:defRPr>
            </a:pPr>
            <a:r>
              <a:rPr lang="en-US" sz="1300" dirty="0"/>
              <a:t>Adapted </a:t>
            </a:r>
            <a:r>
              <a:rPr lang="en-US" sz="1300" dirty="0" err="1"/>
              <a:t>Schorn</a:t>
            </a:r>
            <a:r>
              <a:rPr lang="en-US" sz="1300" dirty="0"/>
              <a:t> &amp; </a:t>
            </a:r>
            <a:r>
              <a:rPr lang="en-US" sz="1300" dirty="0" err="1"/>
              <a:t>Martienssen</a:t>
            </a:r>
            <a:r>
              <a:rPr lang="en-US" sz="1300" dirty="0"/>
              <a:t>. (2018). </a:t>
            </a:r>
            <a:r>
              <a:rPr lang="en-US" sz="1300" i="1" dirty="0"/>
              <a:t>Trends in Cell Biology.</a:t>
            </a:r>
            <a:r>
              <a:rPr lang="en-US" sz="1300" dirty="0"/>
              <a:t>;</a:t>
            </a:r>
            <a:r>
              <a:rPr lang="en-US" sz="1300" i="1" dirty="0"/>
              <a:t> </a:t>
            </a:r>
            <a:r>
              <a:rPr lang="en-US" sz="1300" dirty="0"/>
              <a:t>Adapted </a:t>
            </a:r>
            <a:r>
              <a:rPr lang="en-US" sz="1300" dirty="0" err="1"/>
              <a:t>Quesneville</a:t>
            </a:r>
            <a:r>
              <a:rPr lang="en-US" sz="1300" dirty="0"/>
              <a:t> (2020). </a:t>
            </a:r>
            <a:r>
              <a:rPr lang="en-US" sz="1300" i="1" dirty="0"/>
              <a:t>Mobile DNA.</a:t>
            </a:r>
            <a:endParaRPr sz="1300" dirty="0"/>
          </a:p>
        </p:txBody>
      </p:sp>
    </p:spTree>
    <p:extLst>
      <p:ext uri="{BB962C8B-B14F-4D97-AF65-F5344CB8AC3E}">
        <p14:creationId xmlns:p14="http://schemas.microsoft.com/office/powerpoint/2010/main" val="2631357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reated with BioRender | Schorn et al. (2017). Cell.">
            <a:extLst>
              <a:ext uri="{FF2B5EF4-FFF2-40B4-BE49-F238E27FC236}">
                <a16:creationId xmlns:a16="http://schemas.microsoft.com/office/drawing/2014/main" id="{6A89555D-AF06-7D4F-84F8-5C3EB5554966}"/>
              </a:ext>
            </a:extLst>
          </p:cNvPr>
          <p:cNvSpPr txBox="1"/>
          <p:nvPr/>
        </p:nvSpPr>
        <p:spPr>
          <a:xfrm>
            <a:off x="4170947" y="6362570"/>
            <a:ext cx="7643670" cy="451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p>
            <a:pPr algn="r">
              <a:defRPr sz="2600" b="0">
                <a:solidFill>
                  <a:srgbClr val="324863"/>
                </a:solidFill>
                <a:latin typeface="Palatino"/>
                <a:ea typeface="Palatino"/>
                <a:cs typeface="Palatino"/>
                <a:sym typeface="Palatino"/>
              </a:defRPr>
            </a:pPr>
            <a:r>
              <a:rPr lang="en-US" sz="1300" dirty="0"/>
              <a:t>Heard &amp; </a:t>
            </a:r>
            <a:r>
              <a:rPr lang="en-US" sz="1300" dirty="0" err="1"/>
              <a:t>Martienssen</a:t>
            </a:r>
            <a:r>
              <a:rPr lang="en-US" sz="1300" dirty="0"/>
              <a:t>. (2014). </a:t>
            </a:r>
            <a:r>
              <a:rPr lang="en-US" sz="1300" i="1" dirty="0"/>
              <a:t>Cell.; </a:t>
            </a:r>
            <a:r>
              <a:rPr lang="en-US" sz="1300" dirty="0"/>
              <a:t>Adapted </a:t>
            </a:r>
            <a:r>
              <a:rPr lang="en-US" sz="1300" dirty="0" err="1"/>
              <a:t>Peaston</a:t>
            </a:r>
            <a:r>
              <a:rPr lang="en-US" sz="1300" dirty="0"/>
              <a:t> </a:t>
            </a:r>
            <a:r>
              <a:rPr lang="en-US" sz="1300" i="1" dirty="0"/>
              <a:t>et al. </a:t>
            </a:r>
            <a:r>
              <a:rPr lang="en-US" sz="1300" dirty="0"/>
              <a:t>(2004). </a:t>
            </a:r>
            <a:r>
              <a:rPr lang="en-US" sz="1300" i="1" dirty="0"/>
              <a:t>Developmental Cell.</a:t>
            </a:r>
          </a:p>
          <a:p>
            <a:pPr algn="r">
              <a:defRPr sz="2600" b="0">
                <a:solidFill>
                  <a:srgbClr val="324863"/>
                </a:solidFill>
                <a:latin typeface="Palatino"/>
                <a:ea typeface="Palatino"/>
                <a:cs typeface="Palatino"/>
                <a:sym typeface="Palatino"/>
              </a:defRPr>
            </a:pPr>
            <a:r>
              <a:rPr lang="en-US" sz="1300" dirty="0"/>
              <a:t>Adapted </a:t>
            </a:r>
            <a:r>
              <a:rPr lang="en-US" sz="1300" dirty="0" err="1"/>
              <a:t>Schorn</a:t>
            </a:r>
            <a:r>
              <a:rPr lang="en-US" sz="1300" dirty="0"/>
              <a:t> &amp; </a:t>
            </a:r>
            <a:r>
              <a:rPr lang="en-US" sz="1300" dirty="0" err="1"/>
              <a:t>Martienssen</a:t>
            </a:r>
            <a:r>
              <a:rPr lang="en-US" sz="1300" dirty="0"/>
              <a:t>. (2018). </a:t>
            </a:r>
            <a:r>
              <a:rPr lang="en-US" sz="1300" i="1" dirty="0"/>
              <a:t>Trends in Cell Biology.</a:t>
            </a:r>
            <a:r>
              <a:rPr lang="en-US" sz="1300" dirty="0"/>
              <a:t>;</a:t>
            </a:r>
            <a:r>
              <a:rPr lang="en-US" sz="1300" i="1" dirty="0"/>
              <a:t> </a:t>
            </a:r>
            <a:r>
              <a:rPr lang="en-US" sz="1300" dirty="0"/>
              <a:t>Adapted </a:t>
            </a:r>
            <a:r>
              <a:rPr lang="en-US" sz="1300" dirty="0" err="1"/>
              <a:t>Quesneville</a:t>
            </a:r>
            <a:r>
              <a:rPr lang="en-US" sz="1300" dirty="0"/>
              <a:t> (2020). </a:t>
            </a:r>
            <a:r>
              <a:rPr lang="en-US" sz="1300" i="1" dirty="0"/>
              <a:t>Mobile DNA.</a:t>
            </a:r>
            <a:endParaRPr sz="1300" dirty="0"/>
          </a:p>
        </p:txBody>
      </p:sp>
      <p:pic>
        <p:nvPicPr>
          <p:cNvPr id="3" name="Picture 2">
            <a:extLst>
              <a:ext uri="{FF2B5EF4-FFF2-40B4-BE49-F238E27FC236}">
                <a16:creationId xmlns:a16="http://schemas.microsoft.com/office/drawing/2014/main" id="{65AD1319-F16E-8E45-A765-5CA790C7BE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205" y="2202973"/>
            <a:ext cx="8358692" cy="3930352"/>
          </a:xfrm>
          <a:prstGeom prst="rect">
            <a:avLst/>
          </a:prstGeom>
        </p:spPr>
      </p:pic>
      <p:sp>
        <p:nvSpPr>
          <p:cNvPr id="7" name="Rectangle 6">
            <a:extLst>
              <a:ext uri="{FF2B5EF4-FFF2-40B4-BE49-F238E27FC236}">
                <a16:creationId xmlns:a16="http://schemas.microsoft.com/office/drawing/2014/main" id="{5649B84F-72BF-3D4B-AAA2-0720BC83C3A3}"/>
              </a:ext>
            </a:extLst>
          </p:cNvPr>
          <p:cNvSpPr/>
          <p:nvPr/>
        </p:nvSpPr>
        <p:spPr>
          <a:xfrm>
            <a:off x="5342713" y="4138766"/>
            <a:ext cx="3350184" cy="176909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8A01860-7324-084B-8E9A-D1CC2F4066D0}"/>
              </a:ext>
            </a:extLst>
          </p:cNvPr>
          <p:cNvCxnSpPr>
            <a:cxnSpLocks/>
          </p:cNvCxnSpPr>
          <p:nvPr/>
        </p:nvCxnSpPr>
        <p:spPr>
          <a:xfrm>
            <a:off x="5432370" y="4315800"/>
            <a:ext cx="0" cy="1592056"/>
          </a:xfrm>
          <a:prstGeom prst="line">
            <a:avLst/>
          </a:prstGeom>
          <a:ln w="19050">
            <a:head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4C3BF23-6BD4-C540-AD1F-169663190E47}"/>
              </a:ext>
            </a:extLst>
          </p:cNvPr>
          <p:cNvCxnSpPr>
            <a:cxnSpLocks/>
          </p:cNvCxnSpPr>
          <p:nvPr/>
        </p:nvCxnSpPr>
        <p:spPr>
          <a:xfrm>
            <a:off x="5432370" y="5907856"/>
            <a:ext cx="2135689" cy="0"/>
          </a:xfrm>
          <a:prstGeom prst="line">
            <a:avLst/>
          </a:prstGeom>
          <a:ln w="19050">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B5F662F4-83BA-1046-A92C-32B8C38E68E4}"/>
              </a:ext>
            </a:extLst>
          </p:cNvPr>
          <p:cNvSpPr txBox="1"/>
          <p:nvPr/>
        </p:nvSpPr>
        <p:spPr>
          <a:xfrm rot="16200000">
            <a:off x="4670308" y="5017691"/>
            <a:ext cx="1165704" cy="276999"/>
          </a:xfrm>
          <a:prstGeom prst="rect">
            <a:avLst/>
          </a:prstGeom>
          <a:noFill/>
        </p:spPr>
        <p:txBody>
          <a:bodyPr wrap="none" rtlCol="0">
            <a:spAutoFit/>
          </a:bodyPr>
          <a:lstStyle/>
          <a:p>
            <a:r>
              <a:rPr lang="en-US" sz="1200" dirty="0">
                <a:latin typeface="Helvetica" pitchFamily="2" charset="0"/>
              </a:rPr>
              <a:t>TE expression</a:t>
            </a:r>
          </a:p>
        </p:txBody>
      </p:sp>
      <p:sp>
        <p:nvSpPr>
          <p:cNvPr id="27" name="TextBox 26">
            <a:extLst>
              <a:ext uri="{FF2B5EF4-FFF2-40B4-BE49-F238E27FC236}">
                <a16:creationId xmlns:a16="http://schemas.microsoft.com/office/drawing/2014/main" id="{239DF50A-D3C7-4A4C-ACEA-49997A4D1F8D}"/>
              </a:ext>
            </a:extLst>
          </p:cNvPr>
          <p:cNvSpPr txBox="1"/>
          <p:nvPr/>
        </p:nvSpPr>
        <p:spPr>
          <a:xfrm>
            <a:off x="5859559" y="5953945"/>
            <a:ext cx="1087157" cy="276999"/>
          </a:xfrm>
          <a:prstGeom prst="rect">
            <a:avLst/>
          </a:prstGeom>
          <a:noFill/>
        </p:spPr>
        <p:txBody>
          <a:bodyPr wrap="none" rtlCol="0">
            <a:spAutoFit/>
          </a:bodyPr>
          <a:lstStyle/>
          <a:p>
            <a:r>
              <a:rPr lang="en-US" sz="1200" dirty="0">
                <a:latin typeface="Helvetica" pitchFamily="2" charset="0"/>
              </a:rPr>
              <a:t>Development</a:t>
            </a:r>
          </a:p>
        </p:txBody>
      </p:sp>
      <p:pic>
        <p:nvPicPr>
          <p:cNvPr id="30" name="Picture 29">
            <a:extLst>
              <a:ext uri="{FF2B5EF4-FFF2-40B4-BE49-F238E27FC236}">
                <a16:creationId xmlns:a16="http://schemas.microsoft.com/office/drawing/2014/main" id="{94A19C59-F1CC-9344-8363-BE50F6FA3E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72478" y="1455147"/>
            <a:ext cx="4508500" cy="787400"/>
          </a:xfrm>
          <a:prstGeom prst="rect">
            <a:avLst/>
          </a:prstGeom>
        </p:spPr>
      </p:pic>
      <p:sp>
        <p:nvSpPr>
          <p:cNvPr id="31" name="TextBox 30">
            <a:extLst>
              <a:ext uri="{FF2B5EF4-FFF2-40B4-BE49-F238E27FC236}">
                <a16:creationId xmlns:a16="http://schemas.microsoft.com/office/drawing/2014/main" id="{CD34D0D4-A3F0-0A42-8962-9050F7D366B2}"/>
              </a:ext>
            </a:extLst>
          </p:cNvPr>
          <p:cNvSpPr txBox="1"/>
          <p:nvPr/>
        </p:nvSpPr>
        <p:spPr>
          <a:xfrm>
            <a:off x="8459522" y="879267"/>
            <a:ext cx="2534412" cy="369332"/>
          </a:xfrm>
          <a:prstGeom prst="rect">
            <a:avLst/>
          </a:prstGeom>
          <a:noFill/>
        </p:spPr>
        <p:txBody>
          <a:bodyPr wrap="none" rtlCol="0">
            <a:spAutoFit/>
          </a:bodyPr>
          <a:lstStyle/>
          <a:p>
            <a:r>
              <a:rPr lang="en-US" dirty="0">
                <a:solidFill>
                  <a:srgbClr val="324764"/>
                </a:solidFill>
                <a:latin typeface="Palatino" pitchFamily="2" charset="77"/>
                <a:ea typeface="Palatino" pitchFamily="2" charset="77"/>
              </a:rPr>
              <a:t>Endogenous retrovirus</a:t>
            </a:r>
          </a:p>
        </p:txBody>
      </p:sp>
      <p:cxnSp>
        <p:nvCxnSpPr>
          <p:cNvPr id="33" name="Straight Connector 32">
            <a:extLst>
              <a:ext uri="{FF2B5EF4-FFF2-40B4-BE49-F238E27FC236}">
                <a16:creationId xmlns:a16="http://schemas.microsoft.com/office/drawing/2014/main" id="{1E2E2BEA-7EB1-3E4B-9690-26E812FC914E}"/>
              </a:ext>
            </a:extLst>
          </p:cNvPr>
          <p:cNvCxnSpPr>
            <a:cxnSpLocks/>
          </p:cNvCxnSpPr>
          <p:nvPr/>
        </p:nvCxnSpPr>
        <p:spPr>
          <a:xfrm>
            <a:off x="8159799" y="1862807"/>
            <a:ext cx="5584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46" name="TextBox 45">
            <a:extLst>
              <a:ext uri="{FF2B5EF4-FFF2-40B4-BE49-F238E27FC236}">
                <a16:creationId xmlns:a16="http://schemas.microsoft.com/office/drawing/2014/main" id="{60B06468-09AC-1E4F-B066-AFE681DE57A0}"/>
              </a:ext>
            </a:extLst>
          </p:cNvPr>
          <p:cNvSpPr txBox="1"/>
          <p:nvPr/>
        </p:nvSpPr>
        <p:spPr>
          <a:xfrm>
            <a:off x="224319" y="303069"/>
            <a:ext cx="8188717" cy="954107"/>
          </a:xfrm>
          <a:prstGeom prst="rect">
            <a:avLst/>
          </a:prstGeom>
          <a:noFill/>
        </p:spPr>
        <p:txBody>
          <a:bodyPr wrap="none" rtlCol="0">
            <a:spAutoFit/>
          </a:bodyPr>
          <a:lstStyle/>
          <a:p>
            <a:r>
              <a:rPr lang="en-US" sz="2800" dirty="0">
                <a:solidFill>
                  <a:srgbClr val="324764"/>
                </a:solidFill>
                <a:latin typeface="Didot" panose="02000503000000020003" pitchFamily="2" charset="-79"/>
                <a:ea typeface="Palatino" pitchFamily="2" charset="77"/>
                <a:cs typeface="Didot" panose="02000503000000020003" pitchFamily="2" charset="-79"/>
              </a:rPr>
              <a:t>Joshua Steinberg | </a:t>
            </a:r>
            <a:r>
              <a:rPr lang="en-US" sz="2800" dirty="0" err="1">
                <a:solidFill>
                  <a:srgbClr val="324764"/>
                </a:solidFill>
                <a:latin typeface="Didot" panose="02000503000000020003" pitchFamily="2" charset="-79"/>
                <a:ea typeface="Palatino" pitchFamily="2" charset="77"/>
                <a:cs typeface="Didot" panose="02000503000000020003" pitchFamily="2" charset="-79"/>
              </a:rPr>
              <a:t>Martienssen</a:t>
            </a:r>
            <a:r>
              <a:rPr lang="en-US" sz="2800" dirty="0">
                <a:solidFill>
                  <a:srgbClr val="324764"/>
                </a:solidFill>
                <a:latin typeface="Didot" panose="02000503000000020003" pitchFamily="2" charset="-79"/>
                <a:ea typeface="Palatino" pitchFamily="2" charset="77"/>
                <a:cs typeface="Didot" panose="02000503000000020003" pitchFamily="2" charset="-79"/>
              </a:rPr>
              <a:t> &amp; </a:t>
            </a:r>
            <a:r>
              <a:rPr lang="en-US" sz="2800" dirty="0" err="1">
                <a:solidFill>
                  <a:srgbClr val="324764"/>
                </a:solidFill>
                <a:latin typeface="Didot" panose="02000503000000020003" pitchFamily="2" charset="-79"/>
                <a:ea typeface="Palatino" pitchFamily="2" charset="77"/>
                <a:cs typeface="Didot" panose="02000503000000020003" pitchFamily="2" charset="-79"/>
              </a:rPr>
              <a:t>Schorn</a:t>
            </a:r>
            <a:r>
              <a:rPr lang="en-US" sz="2800" dirty="0">
                <a:solidFill>
                  <a:srgbClr val="324764"/>
                </a:solidFill>
                <a:latin typeface="Didot" panose="02000503000000020003" pitchFamily="2" charset="-79"/>
                <a:ea typeface="Palatino" pitchFamily="2" charset="77"/>
                <a:cs typeface="Didot" panose="02000503000000020003" pitchFamily="2" charset="-79"/>
              </a:rPr>
              <a:t> (CSHL)</a:t>
            </a:r>
          </a:p>
          <a:p>
            <a:r>
              <a:rPr lang="en-US" sz="2800" dirty="0">
                <a:solidFill>
                  <a:srgbClr val="324764"/>
                </a:solidFill>
                <a:latin typeface="Didot" panose="02000503000000020003" pitchFamily="2" charset="-79"/>
                <a:ea typeface="Palatino" pitchFamily="2" charset="77"/>
                <a:cs typeface="Didot" panose="02000503000000020003" pitchFamily="2" charset="-79"/>
              </a:rPr>
              <a:t>Speed Science 2022</a:t>
            </a:r>
          </a:p>
        </p:txBody>
      </p:sp>
      <p:sp>
        <p:nvSpPr>
          <p:cNvPr id="19" name="Freeform 18">
            <a:extLst>
              <a:ext uri="{FF2B5EF4-FFF2-40B4-BE49-F238E27FC236}">
                <a16:creationId xmlns:a16="http://schemas.microsoft.com/office/drawing/2014/main" id="{FF2F838C-8351-0143-8FA9-95C3A0DCFAC3}"/>
              </a:ext>
            </a:extLst>
          </p:cNvPr>
          <p:cNvSpPr/>
          <p:nvPr/>
        </p:nvSpPr>
        <p:spPr>
          <a:xfrm>
            <a:off x="5544427" y="4542842"/>
            <a:ext cx="1928051" cy="1188592"/>
          </a:xfrm>
          <a:custGeom>
            <a:avLst/>
            <a:gdLst>
              <a:gd name="connsiteX0" fmla="*/ 0 w 1686560"/>
              <a:gd name="connsiteY0" fmla="*/ 1134137 h 1134137"/>
              <a:gd name="connsiteX1" fmla="*/ 335280 w 1686560"/>
              <a:gd name="connsiteY1" fmla="*/ 890297 h 1134137"/>
              <a:gd name="connsiteX2" fmla="*/ 579120 w 1686560"/>
              <a:gd name="connsiteY2" fmla="*/ 280697 h 1134137"/>
              <a:gd name="connsiteX3" fmla="*/ 833120 w 1686560"/>
              <a:gd name="connsiteY3" fmla="*/ 16537 h 1134137"/>
              <a:gd name="connsiteX4" fmla="*/ 1198880 w 1686560"/>
              <a:gd name="connsiteY4" fmla="*/ 727737 h 1134137"/>
              <a:gd name="connsiteX5" fmla="*/ 1686560 w 1686560"/>
              <a:gd name="connsiteY5" fmla="*/ 1083337 h 1134137"/>
              <a:gd name="connsiteX0" fmla="*/ 0 w 1686560"/>
              <a:gd name="connsiteY0" fmla="*/ 1121213 h 1121213"/>
              <a:gd name="connsiteX1" fmla="*/ 335280 w 1686560"/>
              <a:gd name="connsiteY1" fmla="*/ 877373 h 1121213"/>
              <a:gd name="connsiteX2" fmla="*/ 570883 w 1686560"/>
              <a:gd name="connsiteY2" fmla="*/ 457243 h 1121213"/>
              <a:gd name="connsiteX3" fmla="*/ 833120 w 1686560"/>
              <a:gd name="connsiteY3" fmla="*/ 3613 h 1121213"/>
              <a:gd name="connsiteX4" fmla="*/ 1198880 w 1686560"/>
              <a:gd name="connsiteY4" fmla="*/ 714813 h 1121213"/>
              <a:gd name="connsiteX5" fmla="*/ 1686560 w 1686560"/>
              <a:gd name="connsiteY5" fmla="*/ 1070413 h 1121213"/>
              <a:gd name="connsiteX0" fmla="*/ 0 w 1694797"/>
              <a:gd name="connsiteY0" fmla="*/ 1121213 h 1121213"/>
              <a:gd name="connsiteX1" fmla="*/ 335280 w 1694797"/>
              <a:gd name="connsiteY1" fmla="*/ 877373 h 1121213"/>
              <a:gd name="connsiteX2" fmla="*/ 570883 w 1694797"/>
              <a:gd name="connsiteY2" fmla="*/ 457243 h 1121213"/>
              <a:gd name="connsiteX3" fmla="*/ 833120 w 1694797"/>
              <a:gd name="connsiteY3" fmla="*/ 3613 h 1121213"/>
              <a:gd name="connsiteX4" fmla="*/ 1198880 w 1694797"/>
              <a:gd name="connsiteY4" fmla="*/ 714813 h 1121213"/>
              <a:gd name="connsiteX5" fmla="*/ 1694797 w 1694797"/>
              <a:gd name="connsiteY5" fmla="*/ 1119840 h 1121213"/>
              <a:gd name="connsiteX0" fmla="*/ 0 w 1694797"/>
              <a:gd name="connsiteY0" fmla="*/ 1113042 h 1113042"/>
              <a:gd name="connsiteX1" fmla="*/ 335280 w 1694797"/>
              <a:gd name="connsiteY1" fmla="*/ 869202 h 1113042"/>
              <a:gd name="connsiteX2" fmla="*/ 570883 w 1694797"/>
              <a:gd name="connsiteY2" fmla="*/ 449072 h 1113042"/>
              <a:gd name="connsiteX3" fmla="*/ 923736 w 1694797"/>
              <a:gd name="connsiteY3" fmla="*/ 3679 h 1113042"/>
              <a:gd name="connsiteX4" fmla="*/ 1198880 w 1694797"/>
              <a:gd name="connsiteY4" fmla="*/ 706642 h 1113042"/>
              <a:gd name="connsiteX5" fmla="*/ 1694797 w 1694797"/>
              <a:gd name="connsiteY5" fmla="*/ 1111669 h 1113042"/>
              <a:gd name="connsiteX0" fmla="*/ 0 w 1694797"/>
              <a:gd name="connsiteY0" fmla="*/ 1114397 h 1114397"/>
              <a:gd name="connsiteX1" fmla="*/ 335280 w 1694797"/>
              <a:gd name="connsiteY1" fmla="*/ 870557 h 1114397"/>
              <a:gd name="connsiteX2" fmla="*/ 570883 w 1694797"/>
              <a:gd name="connsiteY2" fmla="*/ 450427 h 1114397"/>
              <a:gd name="connsiteX3" fmla="*/ 923736 w 1694797"/>
              <a:gd name="connsiteY3" fmla="*/ 5034 h 1114397"/>
              <a:gd name="connsiteX4" fmla="*/ 1305972 w 1694797"/>
              <a:gd name="connsiteY4" fmla="*/ 757424 h 1114397"/>
              <a:gd name="connsiteX5" fmla="*/ 1694797 w 1694797"/>
              <a:gd name="connsiteY5" fmla="*/ 1113024 h 1114397"/>
              <a:gd name="connsiteX0" fmla="*/ 0 w 1694797"/>
              <a:gd name="connsiteY0" fmla="*/ 1114397 h 1114397"/>
              <a:gd name="connsiteX1" fmla="*/ 335280 w 1694797"/>
              <a:gd name="connsiteY1" fmla="*/ 870557 h 1114397"/>
              <a:gd name="connsiteX2" fmla="*/ 570883 w 1694797"/>
              <a:gd name="connsiteY2" fmla="*/ 450427 h 1114397"/>
              <a:gd name="connsiteX3" fmla="*/ 923736 w 1694797"/>
              <a:gd name="connsiteY3" fmla="*/ 5034 h 1114397"/>
              <a:gd name="connsiteX4" fmla="*/ 1305972 w 1694797"/>
              <a:gd name="connsiteY4" fmla="*/ 757424 h 1114397"/>
              <a:gd name="connsiteX5" fmla="*/ 1694797 w 1694797"/>
              <a:gd name="connsiteY5" fmla="*/ 1113024 h 1114397"/>
              <a:gd name="connsiteX0" fmla="*/ 0 w 1694797"/>
              <a:gd name="connsiteY0" fmla="*/ 1106250 h 1106250"/>
              <a:gd name="connsiteX1" fmla="*/ 335280 w 1694797"/>
              <a:gd name="connsiteY1" fmla="*/ 862410 h 1106250"/>
              <a:gd name="connsiteX2" fmla="*/ 570883 w 1694797"/>
              <a:gd name="connsiteY2" fmla="*/ 442280 h 1106250"/>
              <a:gd name="connsiteX3" fmla="*/ 866071 w 1694797"/>
              <a:gd name="connsiteY3" fmla="*/ 5125 h 1106250"/>
              <a:gd name="connsiteX4" fmla="*/ 1305972 w 1694797"/>
              <a:gd name="connsiteY4" fmla="*/ 749277 h 1106250"/>
              <a:gd name="connsiteX5" fmla="*/ 1694797 w 1694797"/>
              <a:gd name="connsiteY5" fmla="*/ 1104877 h 1106250"/>
              <a:gd name="connsiteX0" fmla="*/ 0 w 1694797"/>
              <a:gd name="connsiteY0" fmla="*/ 1101889 h 1101889"/>
              <a:gd name="connsiteX1" fmla="*/ 335280 w 1694797"/>
              <a:gd name="connsiteY1" fmla="*/ 858049 h 1101889"/>
              <a:gd name="connsiteX2" fmla="*/ 570883 w 1694797"/>
              <a:gd name="connsiteY2" fmla="*/ 437919 h 1101889"/>
              <a:gd name="connsiteX3" fmla="*/ 866071 w 1694797"/>
              <a:gd name="connsiteY3" fmla="*/ 764 h 1101889"/>
              <a:gd name="connsiteX4" fmla="*/ 1305972 w 1694797"/>
              <a:gd name="connsiteY4" fmla="*/ 744916 h 1101889"/>
              <a:gd name="connsiteX5" fmla="*/ 1694797 w 1694797"/>
              <a:gd name="connsiteY5" fmla="*/ 1100516 h 1101889"/>
              <a:gd name="connsiteX0" fmla="*/ 0 w 1694797"/>
              <a:gd name="connsiteY0" fmla="*/ 1103943 h 1103943"/>
              <a:gd name="connsiteX1" fmla="*/ 335280 w 1694797"/>
              <a:gd name="connsiteY1" fmla="*/ 860103 h 1103943"/>
              <a:gd name="connsiteX2" fmla="*/ 587358 w 1694797"/>
              <a:gd name="connsiteY2" fmla="*/ 505876 h 1103943"/>
              <a:gd name="connsiteX3" fmla="*/ 866071 w 1694797"/>
              <a:gd name="connsiteY3" fmla="*/ 2818 h 1103943"/>
              <a:gd name="connsiteX4" fmla="*/ 1305972 w 1694797"/>
              <a:gd name="connsiteY4" fmla="*/ 746970 h 1103943"/>
              <a:gd name="connsiteX5" fmla="*/ 1694797 w 1694797"/>
              <a:gd name="connsiteY5" fmla="*/ 1102570 h 1103943"/>
              <a:gd name="connsiteX0" fmla="*/ 0 w 1843078"/>
              <a:gd name="connsiteY0" fmla="*/ 1103943 h 1110808"/>
              <a:gd name="connsiteX1" fmla="*/ 335280 w 1843078"/>
              <a:gd name="connsiteY1" fmla="*/ 860103 h 1110808"/>
              <a:gd name="connsiteX2" fmla="*/ 587358 w 1843078"/>
              <a:gd name="connsiteY2" fmla="*/ 505876 h 1110808"/>
              <a:gd name="connsiteX3" fmla="*/ 866071 w 1843078"/>
              <a:gd name="connsiteY3" fmla="*/ 2818 h 1110808"/>
              <a:gd name="connsiteX4" fmla="*/ 1305972 w 1843078"/>
              <a:gd name="connsiteY4" fmla="*/ 746970 h 1110808"/>
              <a:gd name="connsiteX5" fmla="*/ 1843078 w 1843078"/>
              <a:gd name="connsiteY5" fmla="*/ 1110808 h 1110808"/>
              <a:gd name="connsiteX0" fmla="*/ 0 w 1843078"/>
              <a:gd name="connsiteY0" fmla="*/ 1104936 h 1111801"/>
              <a:gd name="connsiteX1" fmla="*/ 335280 w 1843078"/>
              <a:gd name="connsiteY1" fmla="*/ 861096 h 1111801"/>
              <a:gd name="connsiteX2" fmla="*/ 587358 w 1843078"/>
              <a:gd name="connsiteY2" fmla="*/ 506869 h 1111801"/>
              <a:gd name="connsiteX3" fmla="*/ 866071 w 1843078"/>
              <a:gd name="connsiteY3" fmla="*/ 3811 h 1111801"/>
              <a:gd name="connsiteX4" fmla="*/ 1305972 w 1843078"/>
              <a:gd name="connsiteY4" fmla="*/ 747963 h 1111801"/>
              <a:gd name="connsiteX5" fmla="*/ 1843078 w 1843078"/>
              <a:gd name="connsiteY5" fmla="*/ 1111801 h 1111801"/>
              <a:gd name="connsiteX0" fmla="*/ 0 w 1843078"/>
              <a:gd name="connsiteY0" fmla="*/ 1104844 h 1111709"/>
              <a:gd name="connsiteX1" fmla="*/ 335280 w 1843078"/>
              <a:gd name="connsiteY1" fmla="*/ 861004 h 1111709"/>
              <a:gd name="connsiteX2" fmla="*/ 587358 w 1843078"/>
              <a:gd name="connsiteY2" fmla="*/ 506777 h 1111709"/>
              <a:gd name="connsiteX3" fmla="*/ 866071 w 1843078"/>
              <a:gd name="connsiteY3" fmla="*/ 3719 h 1111709"/>
              <a:gd name="connsiteX4" fmla="*/ 1305972 w 1843078"/>
              <a:gd name="connsiteY4" fmla="*/ 747871 h 1111709"/>
              <a:gd name="connsiteX5" fmla="*/ 1843078 w 1843078"/>
              <a:gd name="connsiteY5" fmla="*/ 1111709 h 1111709"/>
              <a:gd name="connsiteX0" fmla="*/ 0 w 1843078"/>
              <a:gd name="connsiteY0" fmla="*/ 1095752 h 1102617"/>
              <a:gd name="connsiteX1" fmla="*/ 335280 w 1843078"/>
              <a:gd name="connsiteY1" fmla="*/ 851912 h 1102617"/>
              <a:gd name="connsiteX2" fmla="*/ 587358 w 1843078"/>
              <a:gd name="connsiteY2" fmla="*/ 497685 h 1102617"/>
              <a:gd name="connsiteX3" fmla="*/ 857833 w 1843078"/>
              <a:gd name="connsiteY3" fmla="*/ 2865 h 1102617"/>
              <a:gd name="connsiteX4" fmla="*/ 1305972 w 1843078"/>
              <a:gd name="connsiteY4" fmla="*/ 738779 h 1102617"/>
              <a:gd name="connsiteX5" fmla="*/ 1843078 w 1843078"/>
              <a:gd name="connsiteY5" fmla="*/ 1102617 h 1102617"/>
              <a:gd name="connsiteX0" fmla="*/ 0 w 1843078"/>
              <a:gd name="connsiteY0" fmla="*/ 1093139 h 1100004"/>
              <a:gd name="connsiteX1" fmla="*/ 335280 w 1843078"/>
              <a:gd name="connsiteY1" fmla="*/ 849299 h 1100004"/>
              <a:gd name="connsiteX2" fmla="*/ 587358 w 1843078"/>
              <a:gd name="connsiteY2" fmla="*/ 495072 h 1100004"/>
              <a:gd name="connsiteX3" fmla="*/ 857833 w 1843078"/>
              <a:gd name="connsiteY3" fmla="*/ 252 h 1100004"/>
              <a:gd name="connsiteX4" fmla="*/ 1305972 w 1843078"/>
              <a:gd name="connsiteY4" fmla="*/ 736166 h 1100004"/>
              <a:gd name="connsiteX5" fmla="*/ 1843078 w 1843078"/>
              <a:gd name="connsiteY5" fmla="*/ 1100004 h 1100004"/>
              <a:gd name="connsiteX0" fmla="*/ 0 w 1843078"/>
              <a:gd name="connsiteY0" fmla="*/ 1092891 h 1099756"/>
              <a:gd name="connsiteX1" fmla="*/ 335280 w 1843078"/>
              <a:gd name="connsiteY1" fmla="*/ 849051 h 1099756"/>
              <a:gd name="connsiteX2" fmla="*/ 587358 w 1843078"/>
              <a:gd name="connsiteY2" fmla="*/ 494824 h 1099756"/>
              <a:gd name="connsiteX3" fmla="*/ 857833 w 1843078"/>
              <a:gd name="connsiteY3" fmla="*/ 4 h 1099756"/>
              <a:gd name="connsiteX4" fmla="*/ 1305972 w 1843078"/>
              <a:gd name="connsiteY4" fmla="*/ 735918 h 1099756"/>
              <a:gd name="connsiteX5" fmla="*/ 1843078 w 1843078"/>
              <a:gd name="connsiteY5" fmla="*/ 1099756 h 1099756"/>
              <a:gd name="connsiteX0" fmla="*/ 0 w 1843078"/>
              <a:gd name="connsiteY0" fmla="*/ 1092889 h 1099754"/>
              <a:gd name="connsiteX1" fmla="*/ 335280 w 1843078"/>
              <a:gd name="connsiteY1" fmla="*/ 849049 h 1099754"/>
              <a:gd name="connsiteX2" fmla="*/ 587358 w 1843078"/>
              <a:gd name="connsiteY2" fmla="*/ 494822 h 1099754"/>
              <a:gd name="connsiteX3" fmla="*/ 857833 w 1843078"/>
              <a:gd name="connsiteY3" fmla="*/ 2 h 1099754"/>
              <a:gd name="connsiteX4" fmla="*/ 1305972 w 1843078"/>
              <a:gd name="connsiteY4" fmla="*/ 735916 h 1099754"/>
              <a:gd name="connsiteX5" fmla="*/ 1843078 w 1843078"/>
              <a:gd name="connsiteY5" fmla="*/ 1099754 h 1099754"/>
              <a:gd name="connsiteX0" fmla="*/ 0 w 1843078"/>
              <a:gd name="connsiteY0" fmla="*/ 1092889 h 1099754"/>
              <a:gd name="connsiteX1" fmla="*/ 335280 w 1843078"/>
              <a:gd name="connsiteY1" fmla="*/ 849049 h 1099754"/>
              <a:gd name="connsiteX2" fmla="*/ 587358 w 1843078"/>
              <a:gd name="connsiteY2" fmla="*/ 494822 h 1099754"/>
              <a:gd name="connsiteX3" fmla="*/ 857833 w 1843078"/>
              <a:gd name="connsiteY3" fmla="*/ 2 h 1099754"/>
              <a:gd name="connsiteX4" fmla="*/ 1305972 w 1843078"/>
              <a:gd name="connsiteY4" fmla="*/ 735916 h 1099754"/>
              <a:gd name="connsiteX5" fmla="*/ 1843078 w 1843078"/>
              <a:gd name="connsiteY5" fmla="*/ 1099754 h 1099754"/>
              <a:gd name="connsiteX0" fmla="*/ 0 w 1843078"/>
              <a:gd name="connsiteY0" fmla="*/ 1092889 h 1099754"/>
              <a:gd name="connsiteX1" fmla="*/ 335280 w 1843078"/>
              <a:gd name="connsiteY1" fmla="*/ 849049 h 1099754"/>
              <a:gd name="connsiteX2" fmla="*/ 587358 w 1843078"/>
              <a:gd name="connsiteY2" fmla="*/ 494822 h 1099754"/>
              <a:gd name="connsiteX3" fmla="*/ 857833 w 1843078"/>
              <a:gd name="connsiteY3" fmla="*/ 2 h 1099754"/>
              <a:gd name="connsiteX4" fmla="*/ 1305972 w 1843078"/>
              <a:gd name="connsiteY4" fmla="*/ 735916 h 1099754"/>
              <a:gd name="connsiteX5" fmla="*/ 1843078 w 1843078"/>
              <a:gd name="connsiteY5" fmla="*/ 1099754 h 1099754"/>
              <a:gd name="connsiteX0" fmla="*/ 0 w 1843078"/>
              <a:gd name="connsiteY0" fmla="*/ 1065393 h 1072258"/>
              <a:gd name="connsiteX1" fmla="*/ 335280 w 1843078"/>
              <a:gd name="connsiteY1" fmla="*/ 821553 h 1072258"/>
              <a:gd name="connsiteX2" fmla="*/ 587358 w 1843078"/>
              <a:gd name="connsiteY2" fmla="*/ 467326 h 1072258"/>
              <a:gd name="connsiteX3" fmla="*/ 925818 w 1843078"/>
              <a:gd name="connsiteY3" fmla="*/ 2 h 1072258"/>
              <a:gd name="connsiteX4" fmla="*/ 1305972 w 1843078"/>
              <a:gd name="connsiteY4" fmla="*/ 708420 h 1072258"/>
              <a:gd name="connsiteX5" fmla="*/ 1843078 w 1843078"/>
              <a:gd name="connsiteY5" fmla="*/ 1072258 h 1072258"/>
              <a:gd name="connsiteX0" fmla="*/ 0 w 1843078"/>
              <a:gd name="connsiteY0" fmla="*/ 1075220 h 1082085"/>
              <a:gd name="connsiteX1" fmla="*/ 335280 w 1843078"/>
              <a:gd name="connsiteY1" fmla="*/ 831380 h 1082085"/>
              <a:gd name="connsiteX2" fmla="*/ 597070 w 1843078"/>
              <a:gd name="connsiteY2" fmla="*/ 339674 h 1082085"/>
              <a:gd name="connsiteX3" fmla="*/ 925818 w 1843078"/>
              <a:gd name="connsiteY3" fmla="*/ 9829 h 1082085"/>
              <a:gd name="connsiteX4" fmla="*/ 1305972 w 1843078"/>
              <a:gd name="connsiteY4" fmla="*/ 718247 h 1082085"/>
              <a:gd name="connsiteX5" fmla="*/ 1843078 w 1843078"/>
              <a:gd name="connsiteY5" fmla="*/ 1082085 h 1082085"/>
              <a:gd name="connsiteX0" fmla="*/ 0 w 1843078"/>
              <a:gd name="connsiteY0" fmla="*/ 1076829 h 1083694"/>
              <a:gd name="connsiteX1" fmla="*/ 335280 w 1843078"/>
              <a:gd name="connsiteY1" fmla="*/ 832989 h 1083694"/>
              <a:gd name="connsiteX2" fmla="*/ 597070 w 1843078"/>
              <a:gd name="connsiteY2" fmla="*/ 341283 h 1083694"/>
              <a:gd name="connsiteX3" fmla="*/ 925818 w 1843078"/>
              <a:gd name="connsiteY3" fmla="*/ 11438 h 1083694"/>
              <a:gd name="connsiteX4" fmla="*/ 1305972 w 1843078"/>
              <a:gd name="connsiteY4" fmla="*/ 719856 h 1083694"/>
              <a:gd name="connsiteX5" fmla="*/ 1843078 w 1843078"/>
              <a:gd name="connsiteY5" fmla="*/ 1083694 h 1083694"/>
              <a:gd name="connsiteX0" fmla="*/ 0 w 1843078"/>
              <a:gd name="connsiteY0" fmla="*/ 1072722 h 1079587"/>
              <a:gd name="connsiteX1" fmla="*/ 335280 w 1843078"/>
              <a:gd name="connsiteY1" fmla="*/ 828882 h 1079587"/>
              <a:gd name="connsiteX2" fmla="*/ 597070 w 1843078"/>
              <a:gd name="connsiteY2" fmla="*/ 337176 h 1079587"/>
              <a:gd name="connsiteX3" fmla="*/ 925818 w 1843078"/>
              <a:gd name="connsiteY3" fmla="*/ 7331 h 1079587"/>
              <a:gd name="connsiteX4" fmla="*/ 1267123 w 1843078"/>
              <a:gd name="connsiteY4" fmla="*/ 624096 h 1079587"/>
              <a:gd name="connsiteX5" fmla="*/ 1843078 w 1843078"/>
              <a:gd name="connsiteY5" fmla="*/ 1079587 h 1079587"/>
              <a:gd name="connsiteX0" fmla="*/ 0 w 1855746"/>
              <a:gd name="connsiteY0" fmla="*/ 1072722 h 1072722"/>
              <a:gd name="connsiteX1" fmla="*/ 335280 w 1855746"/>
              <a:gd name="connsiteY1" fmla="*/ 828882 h 1072722"/>
              <a:gd name="connsiteX2" fmla="*/ 597070 w 1855746"/>
              <a:gd name="connsiteY2" fmla="*/ 337176 h 1072722"/>
              <a:gd name="connsiteX3" fmla="*/ 925818 w 1855746"/>
              <a:gd name="connsiteY3" fmla="*/ 7331 h 1072722"/>
              <a:gd name="connsiteX4" fmla="*/ 1267123 w 1855746"/>
              <a:gd name="connsiteY4" fmla="*/ 624096 h 1072722"/>
              <a:gd name="connsiteX5" fmla="*/ 1855746 w 1855746"/>
              <a:gd name="connsiteY5" fmla="*/ 912221 h 1072722"/>
              <a:gd name="connsiteX0" fmla="*/ 0 w 1855746"/>
              <a:gd name="connsiteY0" fmla="*/ 1072227 h 1072227"/>
              <a:gd name="connsiteX1" fmla="*/ 335280 w 1855746"/>
              <a:gd name="connsiteY1" fmla="*/ 828387 h 1072227"/>
              <a:gd name="connsiteX2" fmla="*/ 597070 w 1855746"/>
              <a:gd name="connsiteY2" fmla="*/ 336681 h 1072227"/>
              <a:gd name="connsiteX3" fmla="*/ 925818 w 1855746"/>
              <a:gd name="connsiteY3" fmla="*/ 6836 h 1072227"/>
              <a:gd name="connsiteX4" fmla="*/ 1317796 w 1855746"/>
              <a:gd name="connsiteY4" fmla="*/ 611645 h 1072227"/>
              <a:gd name="connsiteX5" fmla="*/ 1855746 w 1855746"/>
              <a:gd name="connsiteY5" fmla="*/ 911726 h 1072227"/>
              <a:gd name="connsiteX0" fmla="*/ 0 w 1843078"/>
              <a:gd name="connsiteY0" fmla="*/ 1072227 h 1072227"/>
              <a:gd name="connsiteX1" fmla="*/ 335280 w 1843078"/>
              <a:gd name="connsiteY1" fmla="*/ 828387 h 1072227"/>
              <a:gd name="connsiteX2" fmla="*/ 597070 w 1843078"/>
              <a:gd name="connsiteY2" fmla="*/ 336681 h 1072227"/>
              <a:gd name="connsiteX3" fmla="*/ 925818 w 1843078"/>
              <a:gd name="connsiteY3" fmla="*/ 6836 h 1072227"/>
              <a:gd name="connsiteX4" fmla="*/ 1317796 w 1843078"/>
              <a:gd name="connsiteY4" fmla="*/ 611645 h 1072227"/>
              <a:gd name="connsiteX5" fmla="*/ 1843078 w 1843078"/>
              <a:gd name="connsiteY5" fmla="*/ 983454 h 107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078" h="1072227">
                <a:moveTo>
                  <a:pt x="0" y="1072227"/>
                </a:moveTo>
                <a:cubicBezTo>
                  <a:pt x="119380" y="1021427"/>
                  <a:pt x="235768" y="950978"/>
                  <a:pt x="335280" y="828387"/>
                </a:cubicBezTo>
                <a:cubicBezTo>
                  <a:pt x="434792" y="705796"/>
                  <a:pt x="508359" y="519432"/>
                  <a:pt x="597070" y="336681"/>
                </a:cubicBezTo>
                <a:cubicBezTo>
                  <a:pt x="685781" y="153930"/>
                  <a:pt x="805697" y="-38991"/>
                  <a:pt x="925818" y="6836"/>
                </a:cubicBezTo>
                <a:cubicBezTo>
                  <a:pt x="1045939" y="52663"/>
                  <a:pt x="1200270" y="392657"/>
                  <a:pt x="1317796" y="611645"/>
                </a:cubicBezTo>
                <a:cubicBezTo>
                  <a:pt x="1435323" y="814158"/>
                  <a:pt x="1670358" y="894554"/>
                  <a:pt x="1843078" y="983454"/>
                </a:cubicBezTo>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A06D892-9EF7-134E-B0DD-5C62AF0D7619}"/>
              </a:ext>
            </a:extLst>
          </p:cNvPr>
          <p:cNvSpPr/>
          <p:nvPr/>
        </p:nvSpPr>
        <p:spPr>
          <a:xfrm>
            <a:off x="7472478" y="1441894"/>
            <a:ext cx="1327894" cy="844057"/>
          </a:xfrm>
          <a:prstGeom prst="rect">
            <a:avLst/>
          </a:prstGeom>
          <a:noFill/>
          <a:ln w="19050" cmpd="sng">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135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AD1319-F16E-8E45-A765-5CA790C7BE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205" y="2202973"/>
            <a:ext cx="8358692" cy="3930352"/>
          </a:xfrm>
          <a:prstGeom prst="rect">
            <a:avLst/>
          </a:prstGeom>
        </p:spPr>
      </p:pic>
      <p:sp>
        <p:nvSpPr>
          <p:cNvPr id="7" name="Rectangle 6">
            <a:extLst>
              <a:ext uri="{FF2B5EF4-FFF2-40B4-BE49-F238E27FC236}">
                <a16:creationId xmlns:a16="http://schemas.microsoft.com/office/drawing/2014/main" id="{5649B84F-72BF-3D4B-AAA2-0720BC83C3A3}"/>
              </a:ext>
            </a:extLst>
          </p:cNvPr>
          <p:cNvSpPr/>
          <p:nvPr/>
        </p:nvSpPr>
        <p:spPr>
          <a:xfrm>
            <a:off x="5342713" y="4138766"/>
            <a:ext cx="3350184" cy="176909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8A01860-7324-084B-8E9A-D1CC2F4066D0}"/>
              </a:ext>
            </a:extLst>
          </p:cNvPr>
          <p:cNvCxnSpPr>
            <a:cxnSpLocks/>
          </p:cNvCxnSpPr>
          <p:nvPr/>
        </p:nvCxnSpPr>
        <p:spPr>
          <a:xfrm>
            <a:off x="5432370" y="4315800"/>
            <a:ext cx="0" cy="1592056"/>
          </a:xfrm>
          <a:prstGeom prst="line">
            <a:avLst/>
          </a:prstGeom>
          <a:ln w="19050">
            <a:head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4C3BF23-6BD4-C540-AD1F-169663190E47}"/>
              </a:ext>
            </a:extLst>
          </p:cNvPr>
          <p:cNvCxnSpPr>
            <a:cxnSpLocks/>
          </p:cNvCxnSpPr>
          <p:nvPr/>
        </p:nvCxnSpPr>
        <p:spPr>
          <a:xfrm>
            <a:off x="5432370" y="5907856"/>
            <a:ext cx="2135689" cy="0"/>
          </a:xfrm>
          <a:prstGeom prst="line">
            <a:avLst/>
          </a:prstGeom>
          <a:ln w="19050">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B5F662F4-83BA-1046-A92C-32B8C38E68E4}"/>
              </a:ext>
            </a:extLst>
          </p:cNvPr>
          <p:cNvSpPr txBox="1"/>
          <p:nvPr/>
        </p:nvSpPr>
        <p:spPr>
          <a:xfrm rot="16200000">
            <a:off x="4670308" y="5017691"/>
            <a:ext cx="1165704" cy="276999"/>
          </a:xfrm>
          <a:prstGeom prst="rect">
            <a:avLst/>
          </a:prstGeom>
          <a:noFill/>
        </p:spPr>
        <p:txBody>
          <a:bodyPr wrap="none" rtlCol="0">
            <a:spAutoFit/>
          </a:bodyPr>
          <a:lstStyle/>
          <a:p>
            <a:r>
              <a:rPr lang="en-US" sz="1200" dirty="0">
                <a:latin typeface="Helvetica" pitchFamily="2" charset="0"/>
              </a:rPr>
              <a:t>TE expression</a:t>
            </a:r>
          </a:p>
        </p:txBody>
      </p:sp>
      <p:sp>
        <p:nvSpPr>
          <p:cNvPr id="27" name="TextBox 26">
            <a:extLst>
              <a:ext uri="{FF2B5EF4-FFF2-40B4-BE49-F238E27FC236}">
                <a16:creationId xmlns:a16="http://schemas.microsoft.com/office/drawing/2014/main" id="{239DF50A-D3C7-4A4C-ACEA-49997A4D1F8D}"/>
              </a:ext>
            </a:extLst>
          </p:cNvPr>
          <p:cNvSpPr txBox="1"/>
          <p:nvPr/>
        </p:nvSpPr>
        <p:spPr>
          <a:xfrm>
            <a:off x="5859559" y="5953945"/>
            <a:ext cx="1087157" cy="276999"/>
          </a:xfrm>
          <a:prstGeom prst="rect">
            <a:avLst/>
          </a:prstGeom>
          <a:noFill/>
        </p:spPr>
        <p:txBody>
          <a:bodyPr wrap="none" rtlCol="0">
            <a:spAutoFit/>
          </a:bodyPr>
          <a:lstStyle/>
          <a:p>
            <a:r>
              <a:rPr lang="en-US" sz="1200" dirty="0">
                <a:latin typeface="Helvetica" pitchFamily="2" charset="0"/>
              </a:rPr>
              <a:t>Development</a:t>
            </a:r>
          </a:p>
        </p:txBody>
      </p:sp>
      <p:pic>
        <p:nvPicPr>
          <p:cNvPr id="30" name="Picture 29">
            <a:extLst>
              <a:ext uri="{FF2B5EF4-FFF2-40B4-BE49-F238E27FC236}">
                <a16:creationId xmlns:a16="http://schemas.microsoft.com/office/drawing/2014/main" id="{94A19C59-F1CC-9344-8363-BE50F6FA3E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72478" y="1455147"/>
            <a:ext cx="4508500" cy="787400"/>
          </a:xfrm>
          <a:prstGeom prst="rect">
            <a:avLst/>
          </a:prstGeom>
        </p:spPr>
      </p:pic>
      <p:sp>
        <p:nvSpPr>
          <p:cNvPr id="31" name="TextBox 30">
            <a:extLst>
              <a:ext uri="{FF2B5EF4-FFF2-40B4-BE49-F238E27FC236}">
                <a16:creationId xmlns:a16="http://schemas.microsoft.com/office/drawing/2014/main" id="{CD34D0D4-A3F0-0A42-8962-9050F7D366B2}"/>
              </a:ext>
            </a:extLst>
          </p:cNvPr>
          <p:cNvSpPr txBox="1"/>
          <p:nvPr/>
        </p:nvSpPr>
        <p:spPr>
          <a:xfrm>
            <a:off x="8459522" y="879267"/>
            <a:ext cx="2534412" cy="369332"/>
          </a:xfrm>
          <a:prstGeom prst="rect">
            <a:avLst/>
          </a:prstGeom>
          <a:noFill/>
        </p:spPr>
        <p:txBody>
          <a:bodyPr wrap="none" rtlCol="0">
            <a:spAutoFit/>
          </a:bodyPr>
          <a:lstStyle/>
          <a:p>
            <a:r>
              <a:rPr lang="en-US" dirty="0">
                <a:solidFill>
                  <a:srgbClr val="324764"/>
                </a:solidFill>
                <a:latin typeface="Palatino" pitchFamily="2" charset="77"/>
                <a:ea typeface="Palatino" pitchFamily="2" charset="77"/>
              </a:rPr>
              <a:t>Endogenous retrovirus</a:t>
            </a:r>
          </a:p>
        </p:txBody>
      </p:sp>
      <p:cxnSp>
        <p:nvCxnSpPr>
          <p:cNvPr id="33" name="Straight Connector 32">
            <a:extLst>
              <a:ext uri="{FF2B5EF4-FFF2-40B4-BE49-F238E27FC236}">
                <a16:creationId xmlns:a16="http://schemas.microsoft.com/office/drawing/2014/main" id="{1E2E2BEA-7EB1-3E4B-9690-26E812FC914E}"/>
              </a:ext>
            </a:extLst>
          </p:cNvPr>
          <p:cNvCxnSpPr>
            <a:cxnSpLocks/>
          </p:cNvCxnSpPr>
          <p:nvPr/>
        </p:nvCxnSpPr>
        <p:spPr>
          <a:xfrm>
            <a:off x="8159799" y="1862807"/>
            <a:ext cx="5584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AA2F3D49-76D1-EA4E-8B55-A76F92215B08}"/>
              </a:ext>
            </a:extLst>
          </p:cNvPr>
          <p:cNvSpPr/>
          <p:nvPr/>
        </p:nvSpPr>
        <p:spPr>
          <a:xfrm>
            <a:off x="7472478" y="1441894"/>
            <a:ext cx="1327894" cy="844057"/>
          </a:xfrm>
          <a:prstGeom prst="rect">
            <a:avLst/>
          </a:prstGeom>
          <a:noFill/>
          <a:ln w="19050" cmpd="sng">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A1258C33-CB94-164F-8265-D798C2DB11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00372" y="2468016"/>
            <a:ext cx="3137987" cy="1180509"/>
          </a:xfrm>
          <a:prstGeom prst="rect">
            <a:avLst/>
          </a:prstGeom>
        </p:spPr>
      </p:pic>
      <p:cxnSp>
        <p:nvCxnSpPr>
          <p:cNvPr id="43" name="Straight Arrow Connector 42">
            <a:extLst>
              <a:ext uri="{FF2B5EF4-FFF2-40B4-BE49-F238E27FC236}">
                <a16:creationId xmlns:a16="http://schemas.microsoft.com/office/drawing/2014/main" id="{49D5D9FD-C3CD-3247-877C-420C3F320E73}"/>
              </a:ext>
            </a:extLst>
          </p:cNvPr>
          <p:cNvCxnSpPr>
            <a:cxnSpLocks/>
          </p:cNvCxnSpPr>
          <p:nvPr/>
        </p:nvCxnSpPr>
        <p:spPr>
          <a:xfrm>
            <a:off x="10607904" y="3882886"/>
            <a:ext cx="0" cy="325019"/>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4D995DF-9C2E-8541-A759-ED04C0CF870B}"/>
              </a:ext>
            </a:extLst>
          </p:cNvPr>
          <p:cNvSpPr txBox="1"/>
          <p:nvPr/>
        </p:nvSpPr>
        <p:spPr>
          <a:xfrm>
            <a:off x="9424727" y="4314300"/>
            <a:ext cx="2366353" cy="369332"/>
          </a:xfrm>
          <a:prstGeom prst="rect">
            <a:avLst/>
          </a:prstGeom>
          <a:noFill/>
        </p:spPr>
        <p:txBody>
          <a:bodyPr wrap="none" rtlCol="0">
            <a:spAutoFit/>
          </a:bodyPr>
          <a:lstStyle/>
          <a:p>
            <a:r>
              <a:rPr lang="en-US" dirty="0">
                <a:solidFill>
                  <a:srgbClr val="324764"/>
                </a:solidFill>
                <a:latin typeface="Palatino" pitchFamily="2" charset="77"/>
                <a:ea typeface="Palatino" pitchFamily="2" charset="77"/>
              </a:rPr>
              <a:t>Reverse transcription</a:t>
            </a:r>
          </a:p>
        </p:txBody>
      </p:sp>
      <p:sp>
        <p:nvSpPr>
          <p:cNvPr id="46" name="TextBox 45">
            <a:extLst>
              <a:ext uri="{FF2B5EF4-FFF2-40B4-BE49-F238E27FC236}">
                <a16:creationId xmlns:a16="http://schemas.microsoft.com/office/drawing/2014/main" id="{60B06468-09AC-1E4F-B066-AFE681DE57A0}"/>
              </a:ext>
            </a:extLst>
          </p:cNvPr>
          <p:cNvSpPr txBox="1"/>
          <p:nvPr/>
        </p:nvSpPr>
        <p:spPr>
          <a:xfrm>
            <a:off x="224319" y="303069"/>
            <a:ext cx="8188717" cy="954107"/>
          </a:xfrm>
          <a:prstGeom prst="rect">
            <a:avLst/>
          </a:prstGeom>
          <a:noFill/>
        </p:spPr>
        <p:txBody>
          <a:bodyPr wrap="none" rtlCol="0">
            <a:spAutoFit/>
          </a:bodyPr>
          <a:lstStyle/>
          <a:p>
            <a:r>
              <a:rPr lang="en-US" sz="2800" dirty="0">
                <a:solidFill>
                  <a:srgbClr val="324764"/>
                </a:solidFill>
                <a:latin typeface="Didot" panose="02000503000000020003" pitchFamily="2" charset="-79"/>
                <a:ea typeface="Palatino" pitchFamily="2" charset="77"/>
                <a:cs typeface="Didot" panose="02000503000000020003" pitchFamily="2" charset="-79"/>
              </a:rPr>
              <a:t>Joshua Steinberg | </a:t>
            </a:r>
            <a:r>
              <a:rPr lang="en-US" sz="2800" dirty="0" err="1">
                <a:solidFill>
                  <a:srgbClr val="324764"/>
                </a:solidFill>
                <a:latin typeface="Didot" panose="02000503000000020003" pitchFamily="2" charset="-79"/>
                <a:ea typeface="Palatino" pitchFamily="2" charset="77"/>
                <a:cs typeface="Didot" panose="02000503000000020003" pitchFamily="2" charset="-79"/>
              </a:rPr>
              <a:t>Martienssen</a:t>
            </a:r>
            <a:r>
              <a:rPr lang="en-US" sz="2800" dirty="0">
                <a:solidFill>
                  <a:srgbClr val="324764"/>
                </a:solidFill>
                <a:latin typeface="Didot" panose="02000503000000020003" pitchFamily="2" charset="-79"/>
                <a:ea typeface="Palatino" pitchFamily="2" charset="77"/>
                <a:cs typeface="Didot" panose="02000503000000020003" pitchFamily="2" charset="-79"/>
              </a:rPr>
              <a:t> &amp; </a:t>
            </a:r>
            <a:r>
              <a:rPr lang="en-US" sz="2800" dirty="0" err="1">
                <a:solidFill>
                  <a:srgbClr val="324764"/>
                </a:solidFill>
                <a:latin typeface="Didot" panose="02000503000000020003" pitchFamily="2" charset="-79"/>
                <a:ea typeface="Palatino" pitchFamily="2" charset="77"/>
                <a:cs typeface="Didot" panose="02000503000000020003" pitchFamily="2" charset="-79"/>
              </a:rPr>
              <a:t>Schorn</a:t>
            </a:r>
            <a:r>
              <a:rPr lang="en-US" sz="2800" dirty="0">
                <a:solidFill>
                  <a:srgbClr val="324764"/>
                </a:solidFill>
                <a:latin typeface="Didot" panose="02000503000000020003" pitchFamily="2" charset="-79"/>
                <a:ea typeface="Palatino" pitchFamily="2" charset="77"/>
                <a:cs typeface="Didot" panose="02000503000000020003" pitchFamily="2" charset="-79"/>
              </a:rPr>
              <a:t> (CSHL)</a:t>
            </a:r>
          </a:p>
          <a:p>
            <a:r>
              <a:rPr lang="en-US" sz="2800" dirty="0">
                <a:solidFill>
                  <a:srgbClr val="324764"/>
                </a:solidFill>
                <a:latin typeface="Didot" panose="02000503000000020003" pitchFamily="2" charset="-79"/>
                <a:ea typeface="Palatino" pitchFamily="2" charset="77"/>
                <a:cs typeface="Didot" panose="02000503000000020003" pitchFamily="2" charset="-79"/>
              </a:rPr>
              <a:t>Speed Science 2022</a:t>
            </a:r>
          </a:p>
        </p:txBody>
      </p:sp>
      <p:sp>
        <p:nvSpPr>
          <p:cNvPr id="19" name="Freeform 18">
            <a:extLst>
              <a:ext uri="{FF2B5EF4-FFF2-40B4-BE49-F238E27FC236}">
                <a16:creationId xmlns:a16="http://schemas.microsoft.com/office/drawing/2014/main" id="{FF2F838C-8351-0143-8FA9-95C3A0DCFAC3}"/>
              </a:ext>
            </a:extLst>
          </p:cNvPr>
          <p:cNvSpPr/>
          <p:nvPr/>
        </p:nvSpPr>
        <p:spPr>
          <a:xfrm>
            <a:off x="5544427" y="4542842"/>
            <a:ext cx="1928051" cy="1188592"/>
          </a:xfrm>
          <a:custGeom>
            <a:avLst/>
            <a:gdLst>
              <a:gd name="connsiteX0" fmla="*/ 0 w 1686560"/>
              <a:gd name="connsiteY0" fmla="*/ 1134137 h 1134137"/>
              <a:gd name="connsiteX1" fmla="*/ 335280 w 1686560"/>
              <a:gd name="connsiteY1" fmla="*/ 890297 h 1134137"/>
              <a:gd name="connsiteX2" fmla="*/ 579120 w 1686560"/>
              <a:gd name="connsiteY2" fmla="*/ 280697 h 1134137"/>
              <a:gd name="connsiteX3" fmla="*/ 833120 w 1686560"/>
              <a:gd name="connsiteY3" fmla="*/ 16537 h 1134137"/>
              <a:gd name="connsiteX4" fmla="*/ 1198880 w 1686560"/>
              <a:gd name="connsiteY4" fmla="*/ 727737 h 1134137"/>
              <a:gd name="connsiteX5" fmla="*/ 1686560 w 1686560"/>
              <a:gd name="connsiteY5" fmla="*/ 1083337 h 1134137"/>
              <a:gd name="connsiteX0" fmla="*/ 0 w 1686560"/>
              <a:gd name="connsiteY0" fmla="*/ 1121213 h 1121213"/>
              <a:gd name="connsiteX1" fmla="*/ 335280 w 1686560"/>
              <a:gd name="connsiteY1" fmla="*/ 877373 h 1121213"/>
              <a:gd name="connsiteX2" fmla="*/ 570883 w 1686560"/>
              <a:gd name="connsiteY2" fmla="*/ 457243 h 1121213"/>
              <a:gd name="connsiteX3" fmla="*/ 833120 w 1686560"/>
              <a:gd name="connsiteY3" fmla="*/ 3613 h 1121213"/>
              <a:gd name="connsiteX4" fmla="*/ 1198880 w 1686560"/>
              <a:gd name="connsiteY4" fmla="*/ 714813 h 1121213"/>
              <a:gd name="connsiteX5" fmla="*/ 1686560 w 1686560"/>
              <a:gd name="connsiteY5" fmla="*/ 1070413 h 1121213"/>
              <a:gd name="connsiteX0" fmla="*/ 0 w 1694797"/>
              <a:gd name="connsiteY0" fmla="*/ 1121213 h 1121213"/>
              <a:gd name="connsiteX1" fmla="*/ 335280 w 1694797"/>
              <a:gd name="connsiteY1" fmla="*/ 877373 h 1121213"/>
              <a:gd name="connsiteX2" fmla="*/ 570883 w 1694797"/>
              <a:gd name="connsiteY2" fmla="*/ 457243 h 1121213"/>
              <a:gd name="connsiteX3" fmla="*/ 833120 w 1694797"/>
              <a:gd name="connsiteY3" fmla="*/ 3613 h 1121213"/>
              <a:gd name="connsiteX4" fmla="*/ 1198880 w 1694797"/>
              <a:gd name="connsiteY4" fmla="*/ 714813 h 1121213"/>
              <a:gd name="connsiteX5" fmla="*/ 1694797 w 1694797"/>
              <a:gd name="connsiteY5" fmla="*/ 1119840 h 1121213"/>
              <a:gd name="connsiteX0" fmla="*/ 0 w 1694797"/>
              <a:gd name="connsiteY0" fmla="*/ 1113042 h 1113042"/>
              <a:gd name="connsiteX1" fmla="*/ 335280 w 1694797"/>
              <a:gd name="connsiteY1" fmla="*/ 869202 h 1113042"/>
              <a:gd name="connsiteX2" fmla="*/ 570883 w 1694797"/>
              <a:gd name="connsiteY2" fmla="*/ 449072 h 1113042"/>
              <a:gd name="connsiteX3" fmla="*/ 923736 w 1694797"/>
              <a:gd name="connsiteY3" fmla="*/ 3679 h 1113042"/>
              <a:gd name="connsiteX4" fmla="*/ 1198880 w 1694797"/>
              <a:gd name="connsiteY4" fmla="*/ 706642 h 1113042"/>
              <a:gd name="connsiteX5" fmla="*/ 1694797 w 1694797"/>
              <a:gd name="connsiteY5" fmla="*/ 1111669 h 1113042"/>
              <a:gd name="connsiteX0" fmla="*/ 0 w 1694797"/>
              <a:gd name="connsiteY0" fmla="*/ 1114397 h 1114397"/>
              <a:gd name="connsiteX1" fmla="*/ 335280 w 1694797"/>
              <a:gd name="connsiteY1" fmla="*/ 870557 h 1114397"/>
              <a:gd name="connsiteX2" fmla="*/ 570883 w 1694797"/>
              <a:gd name="connsiteY2" fmla="*/ 450427 h 1114397"/>
              <a:gd name="connsiteX3" fmla="*/ 923736 w 1694797"/>
              <a:gd name="connsiteY3" fmla="*/ 5034 h 1114397"/>
              <a:gd name="connsiteX4" fmla="*/ 1305972 w 1694797"/>
              <a:gd name="connsiteY4" fmla="*/ 757424 h 1114397"/>
              <a:gd name="connsiteX5" fmla="*/ 1694797 w 1694797"/>
              <a:gd name="connsiteY5" fmla="*/ 1113024 h 1114397"/>
              <a:gd name="connsiteX0" fmla="*/ 0 w 1694797"/>
              <a:gd name="connsiteY0" fmla="*/ 1114397 h 1114397"/>
              <a:gd name="connsiteX1" fmla="*/ 335280 w 1694797"/>
              <a:gd name="connsiteY1" fmla="*/ 870557 h 1114397"/>
              <a:gd name="connsiteX2" fmla="*/ 570883 w 1694797"/>
              <a:gd name="connsiteY2" fmla="*/ 450427 h 1114397"/>
              <a:gd name="connsiteX3" fmla="*/ 923736 w 1694797"/>
              <a:gd name="connsiteY3" fmla="*/ 5034 h 1114397"/>
              <a:gd name="connsiteX4" fmla="*/ 1305972 w 1694797"/>
              <a:gd name="connsiteY4" fmla="*/ 757424 h 1114397"/>
              <a:gd name="connsiteX5" fmla="*/ 1694797 w 1694797"/>
              <a:gd name="connsiteY5" fmla="*/ 1113024 h 1114397"/>
              <a:gd name="connsiteX0" fmla="*/ 0 w 1694797"/>
              <a:gd name="connsiteY0" fmla="*/ 1106250 h 1106250"/>
              <a:gd name="connsiteX1" fmla="*/ 335280 w 1694797"/>
              <a:gd name="connsiteY1" fmla="*/ 862410 h 1106250"/>
              <a:gd name="connsiteX2" fmla="*/ 570883 w 1694797"/>
              <a:gd name="connsiteY2" fmla="*/ 442280 h 1106250"/>
              <a:gd name="connsiteX3" fmla="*/ 866071 w 1694797"/>
              <a:gd name="connsiteY3" fmla="*/ 5125 h 1106250"/>
              <a:gd name="connsiteX4" fmla="*/ 1305972 w 1694797"/>
              <a:gd name="connsiteY4" fmla="*/ 749277 h 1106250"/>
              <a:gd name="connsiteX5" fmla="*/ 1694797 w 1694797"/>
              <a:gd name="connsiteY5" fmla="*/ 1104877 h 1106250"/>
              <a:gd name="connsiteX0" fmla="*/ 0 w 1694797"/>
              <a:gd name="connsiteY0" fmla="*/ 1101889 h 1101889"/>
              <a:gd name="connsiteX1" fmla="*/ 335280 w 1694797"/>
              <a:gd name="connsiteY1" fmla="*/ 858049 h 1101889"/>
              <a:gd name="connsiteX2" fmla="*/ 570883 w 1694797"/>
              <a:gd name="connsiteY2" fmla="*/ 437919 h 1101889"/>
              <a:gd name="connsiteX3" fmla="*/ 866071 w 1694797"/>
              <a:gd name="connsiteY3" fmla="*/ 764 h 1101889"/>
              <a:gd name="connsiteX4" fmla="*/ 1305972 w 1694797"/>
              <a:gd name="connsiteY4" fmla="*/ 744916 h 1101889"/>
              <a:gd name="connsiteX5" fmla="*/ 1694797 w 1694797"/>
              <a:gd name="connsiteY5" fmla="*/ 1100516 h 1101889"/>
              <a:gd name="connsiteX0" fmla="*/ 0 w 1694797"/>
              <a:gd name="connsiteY0" fmla="*/ 1103943 h 1103943"/>
              <a:gd name="connsiteX1" fmla="*/ 335280 w 1694797"/>
              <a:gd name="connsiteY1" fmla="*/ 860103 h 1103943"/>
              <a:gd name="connsiteX2" fmla="*/ 587358 w 1694797"/>
              <a:gd name="connsiteY2" fmla="*/ 505876 h 1103943"/>
              <a:gd name="connsiteX3" fmla="*/ 866071 w 1694797"/>
              <a:gd name="connsiteY3" fmla="*/ 2818 h 1103943"/>
              <a:gd name="connsiteX4" fmla="*/ 1305972 w 1694797"/>
              <a:gd name="connsiteY4" fmla="*/ 746970 h 1103943"/>
              <a:gd name="connsiteX5" fmla="*/ 1694797 w 1694797"/>
              <a:gd name="connsiteY5" fmla="*/ 1102570 h 1103943"/>
              <a:gd name="connsiteX0" fmla="*/ 0 w 1843078"/>
              <a:gd name="connsiteY0" fmla="*/ 1103943 h 1110808"/>
              <a:gd name="connsiteX1" fmla="*/ 335280 w 1843078"/>
              <a:gd name="connsiteY1" fmla="*/ 860103 h 1110808"/>
              <a:gd name="connsiteX2" fmla="*/ 587358 w 1843078"/>
              <a:gd name="connsiteY2" fmla="*/ 505876 h 1110808"/>
              <a:gd name="connsiteX3" fmla="*/ 866071 w 1843078"/>
              <a:gd name="connsiteY3" fmla="*/ 2818 h 1110808"/>
              <a:gd name="connsiteX4" fmla="*/ 1305972 w 1843078"/>
              <a:gd name="connsiteY4" fmla="*/ 746970 h 1110808"/>
              <a:gd name="connsiteX5" fmla="*/ 1843078 w 1843078"/>
              <a:gd name="connsiteY5" fmla="*/ 1110808 h 1110808"/>
              <a:gd name="connsiteX0" fmla="*/ 0 w 1843078"/>
              <a:gd name="connsiteY0" fmla="*/ 1104936 h 1111801"/>
              <a:gd name="connsiteX1" fmla="*/ 335280 w 1843078"/>
              <a:gd name="connsiteY1" fmla="*/ 861096 h 1111801"/>
              <a:gd name="connsiteX2" fmla="*/ 587358 w 1843078"/>
              <a:gd name="connsiteY2" fmla="*/ 506869 h 1111801"/>
              <a:gd name="connsiteX3" fmla="*/ 866071 w 1843078"/>
              <a:gd name="connsiteY3" fmla="*/ 3811 h 1111801"/>
              <a:gd name="connsiteX4" fmla="*/ 1305972 w 1843078"/>
              <a:gd name="connsiteY4" fmla="*/ 747963 h 1111801"/>
              <a:gd name="connsiteX5" fmla="*/ 1843078 w 1843078"/>
              <a:gd name="connsiteY5" fmla="*/ 1111801 h 1111801"/>
              <a:gd name="connsiteX0" fmla="*/ 0 w 1843078"/>
              <a:gd name="connsiteY0" fmla="*/ 1104844 h 1111709"/>
              <a:gd name="connsiteX1" fmla="*/ 335280 w 1843078"/>
              <a:gd name="connsiteY1" fmla="*/ 861004 h 1111709"/>
              <a:gd name="connsiteX2" fmla="*/ 587358 w 1843078"/>
              <a:gd name="connsiteY2" fmla="*/ 506777 h 1111709"/>
              <a:gd name="connsiteX3" fmla="*/ 866071 w 1843078"/>
              <a:gd name="connsiteY3" fmla="*/ 3719 h 1111709"/>
              <a:gd name="connsiteX4" fmla="*/ 1305972 w 1843078"/>
              <a:gd name="connsiteY4" fmla="*/ 747871 h 1111709"/>
              <a:gd name="connsiteX5" fmla="*/ 1843078 w 1843078"/>
              <a:gd name="connsiteY5" fmla="*/ 1111709 h 1111709"/>
              <a:gd name="connsiteX0" fmla="*/ 0 w 1843078"/>
              <a:gd name="connsiteY0" fmla="*/ 1095752 h 1102617"/>
              <a:gd name="connsiteX1" fmla="*/ 335280 w 1843078"/>
              <a:gd name="connsiteY1" fmla="*/ 851912 h 1102617"/>
              <a:gd name="connsiteX2" fmla="*/ 587358 w 1843078"/>
              <a:gd name="connsiteY2" fmla="*/ 497685 h 1102617"/>
              <a:gd name="connsiteX3" fmla="*/ 857833 w 1843078"/>
              <a:gd name="connsiteY3" fmla="*/ 2865 h 1102617"/>
              <a:gd name="connsiteX4" fmla="*/ 1305972 w 1843078"/>
              <a:gd name="connsiteY4" fmla="*/ 738779 h 1102617"/>
              <a:gd name="connsiteX5" fmla="*/ 1843078 w 1843078"/>
              <a:gd name="connsiteY5" fmla="*/ 1102617 h 1102617"/>
              <a:gd name="connsiteX0" fmla="*/ 0 w 1843078"/>
              <a:gd name="connsiteY0" fmla="*/ 1093139 h 1100004"/>
              <a:gd name="connsiteX1" fmla="*/ 335280 w 1843078"/>
              <a:gd name="connsiteY1" fmla="*/ 849299 h 1100004"/>
              <a:gd name="connsiteX2" fmla="*/ 587358 w 1843078"/>
              <a:gd name="connsiteY2" fmla="*/ 495072 h 1100004"/>
              <a:gd name="connsiteX3" fmla="*/ 857833 w 1843078"/>
              <a:gd name="connsiteY3" fmla="*/ 252 h 1100004"/>
              <a:gd name="connsiteX4" fmla="*/ 1305972 w 1843078"/>
              <a:gd name="connsiteY4" fmla="*/ 736166 h 1100004"/>
              <a:gd name="connsiteX5" fmla="*/ 1843078 w 1843078"/>
              <a:gd name="connsiteY5" fmla="*/ 1100004 h 1100004"/>
              <a:gd name="connsiteX0" fmla="*/ 0 w 1843078"/>
              <a:gd name="connsiteY0" fmla="*/ 1092891 h 1099756"/>
              <a:gd name="connsiteX1" fmla="*/ 335280 w 1843078"/>
              <a:gd name="connsiteY1" fmla="*/ 849051 h 1099756"/>
              <a:gd name="connsiteX2" fmla="*/ 587358 w 1843078"/>
              <a:gd name="connsiteY2" fmla="*/ 494824 h 1099756"/>
              <a:gd name="connsiteX3" fmla="*/ 857833 w 1843078"/>
              <a:gd name="connsiteY3" fmla="*/ 4 h 1099756"/>
              <a:gd name="connsiteX4" fmla="*/ 1305972 w 1843078"/>
              <a:gd name="connsiteY4" fmla="*/ 735918 h 1099756"/>
              <a:gd name="connsiteX5" fmla="*/ 1843078 w 1843078"/>
              <a:gd name="connsiteY5" fmla="*/ 1099756 h 1099756"/>
              <a:gd name="connsiteX0" fmla="*/ 0 w 1843078"/>
              <a:gd name="connsiteY0" fmla="*/ 1092889 h 1099754"/>
              <a:gd name="connsiteX1" fmla="*/ 335280 w 1843078"/>
              <a:gd name="connsiteY1" fmla="*/ 849049 h 1099754"/>
              <a:gd name="connsiteX2" fmla="*/ 587358 w 1843078"/>
              <a:gd name="connsiteY2" fmla="*/ 494822 h 1099754"/>
              <a:gd name="connsiteX3" fmla="*/ 857833 w 1843078"/>
              <a:gd name="connsiteY3" fmla="*/ 2 h 1099754"/>
              <a:gd name="connsiteX4" fmla="*/ 1305972 w 1843078"/>
              <a:gd name="connsiteY4" fmla="*/ 735916 h 1099754"/>
              <a:gd name="connsiteX5" fmla="*/ 1843078 w 1843078"/>
              <a:gd name="connsiteY5" fmla="*/ 1099754 h 1099754"/>
              <a:gd name="connsiteX0" fmla="*/ 0 w 1843078"/>
              <a:gd name="connsiteY0" fmla="*/ 1092889 h 1099754"/>
              <a:gd name="connsiteX1" fmla="*/ 335280 w 1843078"/>
              <a:gd name="connsiteY1" fmla="*/ 849049 h 1099754"/>
              <a:gd name="connsiteX2" fmla="*/ 587358 w 1843078"/>
              <a:gd name="connsiteY2" fmla="*/ 494822 h 1099754"/>
              <a:gd name="connsiteX3" fmla="*/ 857833 w 1843078"/>
              <a:gd name="connsiteY3" fmla="*/ 2 h 1099754"/>
              <a:gd name="connsiteX4" fmla="*/ 1305972 w 1843078"/>
              <a:gd name="connsiteY4" fmla="*/ 735916 h 1099754"/>
              <a:gd name="connsiteX5" fmla="*/ 1843078 w 1843078"/>
              <a:gd name="connsiteY5" fmla="*/ 1099754 h 1099754"/>
              <a:gd name="connsiteX0" fmla="*/ 0 w 1843078"/>
              <a:gd name="connsiteY0" fmla="*/ 1092889 h 1099754"/>
              <a:gd name="connsiteX1" fmla="*/ 335280 w 1843078"/>
              <a:gd name="connsiteY1" fmla="*/ 849049 h 1099754"/>
              <a:gd name="connsiteX2" fmla="*/ 587358 w 1843078"/>
              <a:gd name="connsiteY2" fmla="*/ 494822 h 1099754"/>
              <a:gd name="connsiteX3" fmla="*/ 857833 w 1843078"/>
              <a:gd name="connsiteY3" fmla="*/ 2 h 1099754"/>
              <a:gd name="connsiteX4" fmla="*/ 1305972 w 1843078"/>
              <a:gd name="connsiteY4" fmla="*/ 735916 h 1099754"/>
              <a:gd name="connsiteX5" fmla="*/ 1843078 w 1843078"/>
              <a:gd name="connsiteY5" fmla="*/ 1099754 h 1099754"/>
              <a:gd name="connsiteX0" fmla="*/ 0 w 1843078"/>
              <a:gd name="connsiteY0" fmla="*/ 1065393 h 1072258"/>
              <a:gd name="connsiteX1" fmla="*/ 335280 w 1843078"/>
              <a:gd name="connsiteY1" fmla="*/ 821553 h 1072258"/>
              <a:gd name="connsiteX2" fmla="*/ 587358 w 1843078"/>
              <a:gd name="connsiteY2" fmla="*/ 467326 h 1072258"/>
              <a:gd name="connsiteX3" fmla="*/ 925818 w 1843078"/>
              <a:gd name="connsiteY3" fmla="*/ 2 h 1072258"/>
              <a:gd name="connsiteX4" fmla="*/ 1305972 w 1843078"/>
              <a:gd name="connsiteY4" fmla="*/ 708420 h 1072258"/>
              <a:gd name="connsiteX5" fmla="*/ 1843078 w 1843078"/>
              <a:gd name="connsiteY5" fmla="*/ 1072258 h 1072258"/>
              <a:gd name="connsiteX0" fmla="*/ 0 w 1843078"/>
              <a:gd name="connsiteY0" fmla="*/ 1075220 h 1082085"/>
              <a:gd name="connsiteX1" fmla="*/ 335280 w 1843078"/>
              <a:gd name="connsiteY1" fmla="*/ 831380 h 1082085"/>
              <a:gd name="connsiteX2" fmla="*/ 597070 w 1843078"/>
              <a:gd name="connsiteY2" fmla="*/ 339674 h 1082085"/>
              <a:gd name="connsiteX3" fmla="*/ 925818 w 1843078"/>
              <a:gd name="connsiteY3" fmla="*/ 9829 h 1082085"/>
              <a:gd name="connsiteX4" fmla="*/ 1305972 w 1843078"/>
              <a:gd name="connsiteY4" fmla="*/ 718247 h 1082085"/>
              <a:gd name="connsiteX5" fmla="*/ 1843078 w 1843078"/>
              <a:gd name="connsiteY5" fmla="*/ 1082085 h 1082085"/>
              <a:gd name="connsiteX0" fmla="*/ 0 w 1843078"/>
              <a:gd name="connsiteY0" fmla="*/ 1076829 h 1083694"/>
              <a:gd name="connsiteX1" fmla="*/ 335280 w 1843078"/>
              <a:gd name="connsiteY1" fmla="*/ 832989 h 1083694"/>
              <a:gd name="connsiteX2" fmla="*/ 597070 w 1843078"/>
              <a:gd name="connsiteY2" fmla="*/ 341283 h 1083694"/>
              <a:gd name="connsiteX3" fmla="*/ 925818 w 1843078"/>
              <a:gd name="connsiteY3" fmla="*/ 11438 h 1083694"/>
              <a:gd name="connsiteX4" fmla="*/ 1305972 w 1843078"/>
              <a:gd name="connsiteY4" fmla="*/ 719856 h 1083694"/>
              <a:gd name="connsiteX5" fmla="*/ 1843078 w 1843078"/>
              <a:gd name="connsiteY5" fmla="*/ 1083694 h 1083694"/>
              <a:gd name="connsiteX0" fmla="*/ 0 w 1843078"/>
              <a:gd name="connsiteY0" fmla="*/ 1072722 h 1079587"/>
              <a:gd name="connsiteX1" fmla="*/ 335280 w 1843078"/>
              <a:gd name="connsiteY1" fmla="*/ 828882 h 1079587"/>
              <a:gd name="connsiteX2" fmla="*/ 597070 w 1843078"/>
              <a:gd name="connsiteY2" fmla="*/ 337176 h 1079587"/>
              <a:gd name="connsiteX3" fmla="*/ 925818 w 1843078"/>
              <a:gd name="connsiteY3" fmla="*/ 7331 h 1079587"/>
              <a:gd name="connsiteX4" fmla="*/ 1267123 w 1843078"/>
              <a:gd name="connsiteY4" fmla="*/ 624096 h 1079587"/>
              <a:gd name="connsiteX5" fmla="*/ 1843078 w 1843078"/>
              <a:gd name="connsiteY5" fmla="*/ 1079587 h 1079587"/>
              <a:gd name="connsiteX0" fmla="*/ 0 w 1855746"/>
              <a:gd name="connsiteY0" fmla="*/ 1072722 h 1072722"/>
              <a:gd name="connsiteX1" fmla="*/ 335280 w 1855746"/>
              <a:gd name="connsiteY1" fmla="*/ 828882 h 1072722"/>
              <a:gd name="connsiteX2" fmla="*/ 597070 w 1855746"/>
              <a:gd name="connsiteY2" fmla="*/ 337176 h 1072722"/>
              <a:gd name="connsiteX3" fmla="*/ 925818 w 1855746"/>
              <a:gd name="connsiteY3" fmla="*/ 7331 h 1072722"/>
              <a:gd name="connsiteX4" fmla="*/ 1267123 w 1855746"/>
              <a:gd name="connsiteY4" fmla="*/ 624096 h 1072722"/>
              <a:gd name="connsiteX5" fmla="*/ 1855746 w 1855746"/>
              <a:gd name="connsiteY5" fmla="*/ 912221 h 1072722"/>
              <a:gd name="connsiteX0" fmla="*/ 0 w 1855746"/>
              <a:gd name="connsiteY0" fmla="*/ 1072227 h 1072227"/>
              <a:gd name="connsiteX1" fmla="*/ 335280 w 1855746"/>
              <a:gd name="connsiteY1" fmla="*/ 828387 h 1072227"/>
              <a:gd name="connsiteX2" fmla="*/ 597070 w 1855746"/>
              <a:gd name="connsiteY2" fmla="*/ 336681 h 1072227"/>
              <a:gd name="connsiteX3" fmla="*/ 925818 w 1855746"/>
              <a:gd name="connsiteY3" fmla="*/ 6836 h 1072227"/>
              <a:gd name="connsiteX4" fmla="*/ 1317796 w 1855746"/>
              <a:gd name="connsiteY4" fmla="*/ 611645 h 1072227"/>
              <a:gd name="connsiteX5" fmla="*/ 1855746 w 1855746"/>
              <a:gd name="connsiteY5" fmla="*/ 911726 h 1072227"/>
              <a:gd name="connsiteX0" fmla="*/ 0 w 1843078"/>
              <a:gd name="connsiteY0" fmla="*/ 1072227 h 1072227"/>
              <a:gd name="connsiteX1" fmla="*/ 335280 w 1843078"/>
              <a:gd name="connsiteY1" fmla="*/ 828387 h 1072227"/>
              <a:gd name="connsiteX2" fmla="*/ 597070 w 1843078"/>
              <a:gd name="connsiteY2" fmla="*/ 336681 h 1072227"/>
              <a:gd name="connsiteX3" fmla="*/ 925818 w 1843078"/>
              <a:gd name="connsiteY3" fmla="*/ 6836 h 1072227"/>
              <a:gd name="connsiteX4" fmla="*/ 1317796 w 1843078"/>
              <a:gd name="connsiteY4" fmla="*/ 611645 h 1072227"/>
              <a:gd name="connsiteX5" fmla="*/ 1843078 w 1843078"/>
              <a:gd name="connsiteY5" fmla="*/ 983454 h 107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078" h="1072227">
                <a:moveTo>
                  <a:pt x="0" y="1072227"/>
                </a:moveTo>
                <a:cubicBezTo>
                  <a:pt x="119380" y="1021427"/>
                  <a:pt x="235768" y="950978"/>
                  <a:pt x="335280" y="828387"/>
                </a:cubicBezTo>
                <a:cubicBezTo>
                  <a:pt x="434792" y="705796"/>
                  <a:pt x="508359" y="519432"/>
                  <a:pt x="597070" y="336681"/>
                </a:cubicBezTo>
                <a:cubicBezTo>
                  <a:pt x="685781" y="153930"/>
                  <a:pt x="805697" y="-38991"/>
                  <a:pt x="925818" y="6836"/>
                </a:cubicBezTo>
                <a:cubicBezTo>
                  <a:pt x="1045939" y="52663"/>
                  <a:pt x="1200270" y="392657"/>
                  <a:pt x="1317796" y="611645"/>
                </a:cubicBezTo>
                <a:cubicBezTo>
                  <a:pt x="1435323" y="814158"/>
                  <a:pt x="1670358" y="894554"/>
                  <a:pt x="1843078" y="983454"/>
                </a:cubicBezTo>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reated with BioRender | Schorn et al. (2017). Cell.">
            <a:extLst>
              <a:ext uri="{FF2B5EF4-FFF2-40B4-BE49-F238E27FC236}">
                <a16:creationId xmlns:a16="http://schemas.microsoft.com/office/drawing/2014/main" id="{310F20B3-833D-E440-A496-5FB8E1A7FFD8}"/>
              </a:ext>
            </a:extLst>
          </p:cNvPr>
          <p:cNvSpPr txBox="1"/>
          <p:nvPr/>
        </p:nvSpPr>
        <p:spPr>
          <a:xfrm>
            <a:off x="4170947" y="6362570"/>
            <a:ext cx="7643670" cy="451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p>
            <a:pPr algn="r">
              <a:defRPr sz="2600" b="0">
                <a:solidFill>
                  <a:srgbClr val="324863"/>
                </a:solidFill>
                <a:latin typeface="Palatino"/>
                <a:ea typeface="Palatino"/>
                <a:cs typeface="Palatino"/>
                <a:sym typeface="Palatino"/>
              </a:defRPr>
            </a:pPr>
            <a:r>
              <a:rPr lang="en-US" sz="1300" dirty="0"/>
              <a:t>Heard &amp; </a:t>
            </a:r>
            <a:r>
              <a:rPr lang="en-US" sz="1300" dirty="0" err="1"/>
              <a:t>Martienssen</a:t>
            </a:r>
            <a:r>
              <a:rPr lang="en-US" sz="1300" dirty="0"/>
              <a:t>. (2014). </a:t>
            </a:r>
            <a:r>
              <a:rPr lang="en-US" sz="1300" i="1" dirty="0"/>
              <a:t>Cell.; </a:t>
            </a:r>
            <a:r>
              <a:rPr lang="en-US" sz="1300" dirty="0"/>
              <a:t>Adapted </a:t>
            </a:r>
            <a:r>
              <a:rPr lang="en-US" sz="1300" dirty="0" err="1"/>
              <a:t>Peaston</a:t>
            </a:r>
            <a:r>
              <a:rPr lang="en-US" sz="1300" dirty="0"/>
              <a:t> </a:t>
            </a:r>
            <a:r>
              <a:rPr lang="en-US" sz="1300" i="1" dirty="0"/>
              <a:t>et al. </a:t>
            </a:r>
            <a:r>
              <a:rPr lang="en-US" sz="1300" dirty="0"/>
              <a:t>(2004). </a:t>
            </a:r>
            <a:r>
              <a:rPr lang="en-US" sz="1300" i="1" dirty="0"/>
              <a:t>Developmental Cell.</a:t>
            </a:r>
          </a:p>
          <a:p>
            <a:pPr algn="r">
              <a:defRPr sz="2600" b="0">
                <a:solidFill>
                  <a:srgbClr val="324863"/>
                </a:solidFill>
                <a:latin typeface="Palatino"/>
                <a:ea typeface="Palatino"/>
                <a:cs typeface="Palatino"/>
                <a:sym typeface="Palatino"/>
              </a:defRPr>
            </a:pPr>
            <a:r>
              <a:rPr lang="en-US" sz="1300" dirty="0"/>
              <a:t>Adapted </a:t>
            </a:r>
            <a:r>
              <a:rPr lang="en-US" sz="1300" dirty="0" err="1"/>
              <a:t>Schorn</a:t>
            </a:r>
            <a:r>
              <a:rPr lang="en-US" sz="1300" dirty="0"/>
              <a:t> &amp; </a:t>
            </a:r>
            <a:r>
              <a:rPr lang="en-US" sz="1300" dirty="0" err="1"/>
              <a:t>Martienssen</a:t>
            </a:r>
            <a:r>
              <a:rPr lang="en-US" sz="1300" dirty="0"/>
              <a:t>. (2018). </a:t>
            </a:r>
            <a:r>
              <a:rPr lang="en-US" sz="1300" i="1" dirty="0"/>
              <a:t>Trends in Cell Biology.</a:t>
            </a:r>
            <a:r>
              <a:rPr lang="en-US" sz="1300" dirty="0"/>
              <a:t>;</a:t>
            </a:r>
            <a:r>
              <a:rPr lang="en-US" sz="1300" i="1" dirty="0"/>
              <a:t> </a:t>
            </a:r>
            <a:r>
              <a:rPr lang="en-US" sz="1300" dirty="0"/>
              <a:t>Adapted </a:t>
            </a:r>
            <a:r>
              <a:rPr lang="en-US" sz="1300" dirty="0" err="1"/>
              <a:t>Quesneville</a:t>
            </a:r>
            <a:r>
              <a:rPr lang="en-US" sz="1300" dirty="0"/>
              <a:t> (2020). </a:t>
            </a:r>
            <a:r>
              <a:rPr lang="en-US" sz="1300" i="1" dirty="0"/>
              <a:t>Mobile DNA.</a:t>
            </a:r>
            <a:endParaRPr sz="1300" dirty="0"/>
          </a:p>
        </p:txBody>
      </p:sp>
    </p:spTree>
    <p:extLst>
      <p:ext uri="{BB962C8B-B14F-4D97-AF65-F5344CB8AC3E}">
        <p14:creationId xmlns:p14="http://schemas.microsoft.com/office/powerpoint/2010/main" val="4021263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Endogenous retrovirus life cycle-3.png" descr="Endogenous retrovirus life cycle-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7995" y="1341397"/>
            <a:ext cx="7416011" cy="5191207"/>
          </a:xfrm>
          <a:prstGeom prst="rect">
            <a:avLst/>
          </a:prstGeom>
          <a:ln w="12700">
            <a:miter lim="400000"/>
          </a:ln>
        </p:spPr>
      </p:pic>
      <p:sp>
        <p:nvSpPr>
          <p:cNvPr id="161" name="Endogenous retrovirus life cycle"/>
          <p:cNvSpPr txBox="1"/>
          <p:nvPr/>
        </p:nvSpPr>
        <p:spPr>
          <a:xfrm>
            <a:off x="350487" y="283870"/>
            <a:ext cx="11491026" cy="65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7800" b="0" spc="-156">
                <a:solidFill>
                  <a:srgbClr val="314864"/>
                </a:solidFill>
                <a:latin typeface="Didot"/>
                <a:ea typeface="Didot"/>
                <a:cs typeface="Didot"/>
                <a:sym typeface="Didot"/>
              </a:defRPr>
            </a:lvl1pPr>
          </a:lstStyle>
          <a:p>
            <a:r>
              <a:rPr sz="3900" spc="0" dirty="0"/>
              <a:t>Endogenous retrovirus </a:t>
            </a:r>
            <a:r>
              <a:rPr sz="3900" spc="0" dirty="0">
                <a:solidFill>
                  <a:srgbClr val="324764"/>
                </a:solidFill>
              </a:rPr>
              <a:t>life</a:t>
            </a:r>
            <a:r>
              <a:rPr sz="3900" spc="0" dirty="0"/>
              <a:t> cycle</a:t>
            </a:r>
          </a:p>
        </p:txBody>
      </p:sp>
      <p:sp>
        <p:nvSpPr>
          <p:cNvPr id="162" name="ERV RNA is exported to the cytoplasm, where translation of viral proteins and VLP assembly occurs."/>
          <p:cNvSpPr txBox="1"/>
          <p:nvPr/>
        </p:nvSpPr>
        <p:spPr>
          <a:xfrm>
            <a:off x="503627" y="2061370"/>
            <a:ext cx="3336555" cy="1220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defRPr sz="3800" b="0">
                <a:solidFill>
                  <a:srgbClr val="324863"/>
                </a:solidFill>
                <a:latin typeface="Palatino"/>
                <a:ea typeface="Palatino"/>
                <a:cs typeface="Palatino"/>
                <a:sym typeface="Palatino"/>
              </a:defRPr>
            </a:lvl1pPr>
          </a:lstStyle>
          <a:p>
            <a:r>
              <a:rPr sz="1900" dirty="0"/>
              <a:t>ERV RNA is exported to the cytoplasm, where translation of viral proteins and VLP assembly occurs.</a:t>
            </a:r>
          </a:p>
        </p:txBody>
      </p:sp>
      <p:sp>
        <p:nvSpPr>
          <p:cNvPr id="163" name="Created with BioRender | Schorn et al. (2017). Cell."/>
          <p:cNvSpPr txBox="1"/>
          <p:nvPr/>
        </p:nvSpPr>
        <p:spPr>
          <a:xfrm>
            <a:off x="8061210" y="6378517"/>
            <a:ext cx="3753406" cy="251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p>
            <a:pPr algn="l">
              <a:defRPr sz="2600" b="0">
                <a:solidFill>
                  <a:srgbClr val="324863"/>
                </a:solidFill>
                <a:latin typeface="Palatino"/>
                <a:ea typeface="Palatino"/>
                <a:cs typeface="Palatino"/>
                <a:sym typeface="Palatino"/>
              </a:defRPr>
            </a:pPr>
            <a:r>
              <a:rPr sz="1300" dirty="0"/>
              <a:t>Created with </a:t>
            </a:r>
            <a:r>
              <a:rPr sz="1300" dirty="0" err="1"/>
              <a:t>BioRender</a:t>
            </a:r>
            <a:r>
              <a:rPr sz="1300" dirty="0"/>
              <a:t> | </a:t>
            </a:r>
            <a:r>
              <a:rPr sz="1300" dirty="0" err="1"/>
              <a:t>Schorn</a:t>
            </a:r>
            <a:r>
              <a:rPr sz="1300" dirty="0"/>
              <a:t> </a:t>
            </a:r>
            <a:r>
              <a:rPr sz="1300" i="1" dirty="0"/>
              <a:t>et al</a:t>
            </a:r>
            <a:r>
              <a:rPr sz="1300" dirty="0"/>
              <a:t>. (2017). </a:t>
            </a:r>
            <a:r>
              <a:rPr sz="1300" i="1" dirty="0"/>
              <a:t>Cell</a:t>
            </a:r>
            <a:r>
              <a:rPr sz="1300" dirty="0"/>
              <a:t>.</a:t>
            </a:r>
          </a:p>
        </p:txBody>
      </p:sp>
    </p:spTree>
    <p:extLst>
      <p:ext uri="{BB962C8B-B14F-4D97-AF65-F5344CB8AC3E}">
        <p14:creationId xmlns:p14="http://schemas.microsoft.com/office/powerpoint/2010/main" val="4216918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Endogenous retrovirus life cycle.png" descr="Endogenous retrovirus life cycl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7600" y="1341120"/>
            <a:ext cx="7416800" cy="5191760"/>
          </a:xfrm>
          <a:prstGeom prst="rect">
            <a:avLst/>
          </a:prstGeom>
          <a:ln w="12700">
            <a:miter lim="400000"/>
          </a:ln>
        </p:spPr>
      </p:pic>
      <p:sp>
        <p:nvSpPr>
          <p:cNvPr id="166" name="Endogenous retrovirus life cycle"/>
          <p:cNvSpPr txBox="1"/>
          <p:nvPr/>
        </p:nvSpPr>
        <p:spPr>
          <a:xfrm>
            <a:off x="350487" y="283870"/>
            <a:ext cx="11491026" cy="65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7800" b="0" spc="-156">
                <a:solidFill>
                  <a:srgbClr val="314864"/>
                </a:solidFill>
                <a:latin typeface="Didot"/>
                <a:ea typeface="Didot"/>
                <a:cs typeface="Didot"/>
                <a:sym typeface="Didot"/>
              </a:defRPr>
            </a:lvl1pPr>
          </a:lstStyle>
          <a:p>
            <a:r>
              <a:rPr sz="3900" spc="0" dirty="0"/>
              <a:t>Endogenous retrovirus life cycle</a:t>
            </a:r>
          </a:p>
        </p:txBody>
      </p:sp>
      <p:sp>
        <p:nvSpPr>
          <p:cNvPr id="167" name="22 nt fragments (tRF3b) act through PTGS to inhibit translation of viral proteins"/>
          <p:cNvSpPr txBox="1"/>
          <p:nvPr/>
        </p:nvSpPr>
        <p:spPr>
          <a:xfrm>
            <a:off x="8592269" y="3055828"/>
            <a:ext cx="3079655" cy="928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defRPr sz="3800" b="0">
                <a:solidFill>
                  <a:srgbClr val="E93A2C"/>
                </a:solidFill>
                <a:latin typeface="Palatino"/>
                <a:ea typeface="Palatino"/>
                <a:cs typeface="Palatino"/>
                <a:sym typeface="Palatino"/>
              </a:defRPr>
            </a:lvl1pPr>
          </a:lstStyle>
          <a:p>
            <a:r>
              <a:rPr sz="1900" dirty="0">
                <a:solidFill>
                  <a:srgbClr val="FF0000"/>
                </a:solidFill>
              </a:rPr>
              <a:t>22 </a:t>
            </a:r>
            <a:r>
              <a:rPr sz="1900" dirty="0" err="1">
                <a:solidFill>
                  <a:srgbClr val="FF0000"/>
                </a:solidFill>
              </a:rPr>
              <a:t>nt</a:t>
            </a:r>
            <a:r>
              <a:rPr sz="1900" dirty="0">
                <a:solidFill>
                  <a:srgbClr val="FF0000"/>
                </a:solidFill>
              </a:rPr>
              <a:t> fragments (tRF3b) act through PTGS to inhibit translation of viral proteins</a:t>
            </a:r>
          </a:p>
        </p:txBody>
      </p:sp>
      <p:sp>
        <p:nvSpPr>
          <p:cNvPr id="168" name="ERV RNA is exported to the cytoplasm, where translation of viral proteins and VLP assembly occurs."/>
          <p:cNvSpPr txBox="1"/>
          <p:nvPr/>
        </p:nvSpPr>
        <p:spPr>
          <a:xfrm>
            <a:off x="503627" y="2061370"/>
            <a:ext cx="3336555" cy="1220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defRPr sz="3800" b="0">
                <a:solidFill>
                  <a:srgbClr val="324863"/>
                </a:solidFill>
                <a:latin typeface="Palatino"/>
                <a:ea typeface="Palatino"/>
                <a:cs typeface="Palatino"/>
                <a:sym typeface="Palatino"/>
              </a:defRPr>
            </a:lvl1pPr>
          </a:lstStyle>
          <a:p>
            <a:r>
              <a:rPr sz="1900" dirty="0"/>
              <a:t>ERV RNA is exported to the cytoplasm, where translation of viral proteins and VLP assembly occurs.</a:t>
            </a:r>
          </a:p>
        </p:txBody>
      </p:sp>
      <p:sp>
        <p:nvSpPr>
          <p:cNvPr id="169" name="16 -19 nt fragments (tRF3a) inhibit reverse transcription at the primer binding site (PBS)"/>
          <p:cNvSpPr txBox="1"/>
          <p:nvPr/>
        </p:nvSpPr>
        <p:spPr>
          <a:xfrm>
            <a:off x="503627" y="4456422"/>
            <a:ext cx="3336555" cy="928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defRPr sz="3800" b="0">
                <a:solidFill>
                  <a:srgbClr val="E93A2C"/>
                </a:solidFill>
                <a:latin typeface="Palatino"/>
                <a:ea typeface="Palatino"/>
                <a:cs typeface="Palatino"/>
                <a:sym typeface="Palatino"/>
              </a:defRPr>
            </a:lvl1pPr>
          </a:lstStyle>
          <a:p>
            <a:r>
              <a:rPr sz="1900" dirty="0">
                <a:solidFill>
                  <a:srgbClr val="FF0000"/>
                </a:solidFill>
              </a:rPr>
              <a:t>16 -19 </a:t>
            </a:r>
            <a:r>
              <a:rPr sz="1900" dirty="0" err="1">
                <a:solidFill>
                  <a:srgbClr val="FF0000"/>
                </a:solidFill>
              </a:rPr>
              <a:t>nt</a:t>
            </a:r>
            <a:r>
              <a:rPr sz="1900" dirty="0">
                <a:solidFill>
                  <a:srgbClr val="FF0000"/>
                </a:solidFill>
              </a:rPr>
              <a:t> fragments (tRF3a) inhibit reverse transcription at the primer binding site (PBS) </a:t>
            </a:r>
          </a:p>
        </p:txBody>
      </p:sp>
      <p:sp>
        <p:nvSpPr>
          <p:cNvPr id="170" name="Created with BioRender | Schorn et al. (2017). Cell."/>
          <p:cNvSpPr txBox="1"/>
          <p:nvPr/>
        </p:nvSpPr>
        <p:spPr>
          <a:xfrm>
            <a:off x="8061210" y="6378517"/>
            <a:ext cx="3753405" cy="251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p>
            <a:pPr algn="l">
              <a:defRPr sz="2600" b="0">
                <a:solidFill>
                  <a:srgbClr val="324863"/>
                </a:solidFill>
                <a:latin typeface="Palatino"/>
                <a:ea typeface="Palatino"/>
                <a:cs typeface="Palatino"/>
                <a:sym typeface="Palatino"/>
              </a:defRPr>
            </a:pPr>
            <a:r>
              <a:rPr sz="1300" dirty="0"/>
              <a:t>Created with </a:t>
            </a:r>
            <a:r>
              <a:rPr sz="1300" dirty="0" err="1"/>
              <a:t>BioRender</a:t>
            </a:r>
            <a:r>
              <a:rPr sz="1300" dirty="0"/>
              <a:t> | </a:t>
            </a:r>
            <a:r>
              <a:rPr sz="1300" dirty="0" err="1"/>
              <a:t>Schorn</a:t>
            </a:r>
            <a:r>
              <a:rPr sz="1300" dirty="0"/>
              <a:t> </a:t>
            </a:r>
            <a:r>
              <a:rPr sz="1300" i="1" dirty="0"/>
              <a:t>et al</a:t>
            </a:r>
            <a:r>
              <a:rPr sz="1300" dirty="0"/>
              <a:t>. (2017). </a:t>
            </a:r>
            <a:r>
              <a:rPr sz="1300" i="1" dirty="0"/>
              <a:t>Cell</a:t>
            </a:r>
            <a:r>
              <a:rPr sz="1300" dirty="0"/>
              <a:t>.</a:t>
            </a:r>
          </a:p>
        </p:txBody>
      </p:sp>
    </p:spTree>
    <p:extLst>
      <p:ext uri="{BB962C8B-B14F-4D97-AF65-F5344CB8AC3E}">
        <p14:creationId xmlns:p14="http://schemas.microsoft.com/office/powerpoint/2010/main" val="2955194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A47EE3-E752-B849-8EC4-A033A54FAC35}"/>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249045" y="583025"/>
            <a:ext cx="2272340" cy="5121044"/>
          </a:xfrm>
          <a:prstGeom prst="rect">
            <a:avLst/>
          </a:prstGeom>
        </p:spPr>
      </p:pic>
      <p:pic>
        <p:nvPicPr>
          <p:cNvPr id="14" name="Picture 13">
            <a:extLst>
              <a:ext uri="{FF2B5EF4-FFF2-40B4-BE49-F238E27FC236}">
                <a16:creationId xmlns:a16="http://schemas.microsoft.com/office/drawing/2014/main" id="{2105C788-DDEC-174D-922E-5592D0AD26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151" t="18057" r="17792" b="-5586"/>
          <a:stretch/>
        </p:blipFill>
        <p:spPr>
          <a:xfrm>
            <a:off x="8426203" y="0"/>
            <a:ext cx="3765797" cy="4053713"/>
          </a:xfrm>
          <a:prstGeom prst="rect">
            <a:avLst/>
          </a:prstGeom>
        </p:spPr>
      </p:pic>
      <p:sp>
        <p:nvSpPr>
          <p:cNvPr id="11" name="Endogenous retrovirus life cycle">
            <a:extLst>
              <a:ext uri="{FF2B5EF4-FFF2-40B4-BE49-F238E27FC236}">
                <a16:creationId xmlns:a16="http://schemas.microsoft.com/office/drawing/2014/main" id="{AB5F4730-80CD-164B-813B-DA43EB33814F}"/>
              </a:ext>
            </a:extLst>
          </p:cNvPr>
          <p:cNvSpPr txBox="1"/>
          <p:nvPr/>
        </p:nvSpPr>
        <p:spPr>
          <a:xfrm>
            <a:off x="2912420" y="2931691"/>
            <a:ext cx="5545162" cy="1036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7800" b="0" spc="-156">
                <a:solidFill>
                  <a:srgbClr val="314864"/>
                </a:solidFill>
                <a:latin typeface="Didot"/>
                <a:ea typeface="Didot"/>
                <a:cs typeface="Didot"/>
                <a:sym typeface="Didot"/>
              </a:defRPr>
            </a:lvl1pPr>
          </a:lstStyle>
          <a:p>
            <a:r>
              <a:rPr lang="en-US" sz="3200" spc="0" dirty="0"/>
              <a:t>What triggers the production of 3’-tRFs in cancer cells?</a:t>
            </a:r>
            <a:endParaRPr sz="3200" spc="0" dirty="0"/>
          </a:p>
        </p:txBody>
      </p:sp>
      <p:sp>
        <p:nvSpPr>
          <p:cNvPr id="8" name="Rounded Rectangle 7">
            <a:extLst>
              <a:ext uri="{FF2B5EF4-FFF2-40B4-BE49-F238E27FC236}">
                <a16:creationId xmlns:a16="http://schemas.microsoft.com/office/drawing/2014/main" id="{8D7F856F-96D5-8E4D-9EA6-06F0E284AF76}"/>
              </a:ext>
            </a:extLst>
          </p:cNvPr>
          <p:cNvSpPr/>
          <p:nvPr/>
        </p:nvSpPr>
        <p:spPr>
          <a:xfrm>
            <a:off x="2753140" y="2807175"/>
            <a:ext cx="5704442" cy="12436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4C4D15-1B3B-8146-BC03-7EF80B7A0263}"/>
              </a:ext>
            </a:extLst>
          </p:cNvPr>
          <p:cNvSpPr txBox="1"/>
          <p:nvPr/>
        </p:nvSpPr>
        <p:spPr>
          <a:xfrm>
            <a:off x="155575" y="428442"/>
            <a:ext cx="3006913" cy="369332"/>
          </a:xfrm>
          <a:prstGeom prst="rect">
            <a:avLst/>
          </a:prstGeom>
          <a:noFill/>
        </p:spPr>
        <p:txBody>
          <a:bodyPr wrap="none" rtlCol="0">
            <a:spAutoFit/>
          </a:bodyPr>
          <a:lstStyle/>
          <a:p>
            <a:r>
              <a:rPr lang="en-US" dirty="0">
                <a:solidFill>
                  <a:srgbClr val="324764"/>
                </a:solidFill>
                <a:latin typeface="Palatino" pitchFamily="2" charset="77"/>
                <a:ea typeface="Palatino" pitchFamily="2" charset="77"/>
              </a:rPr>
              <a:t>1) Mature tRNA abundance</a:t>
            </a:r>
          </a:p>
        </p:txBody>
      </p:sp>
      <p:pic>
        <p:nvPicPr>
          <p:cNvPr id="12" name="Picture 11">
            <a:extLst>
              <a:ext uri="{FF2B5EF4-FFF2-40B4-BE49-F238E27FC236}">
                <a16:creationId xmlns:a16="http://schemas.microsoft.com/office/drawing/2014/main" id="{D685281E-9D4A-B844-A9AB-049EF92E1B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4712" y="5193452"/>
            <a:ext cx="1531115" cy="1453096"/>
          </a:xfrm>
          <a:prstGeom prst="rect">
            <a:avLst/>
          </a:prstGeom>
        </p:spPr>
      </p:pic>
      <p:sp>
        <p:nvSpPr>
          <p:cNvPr id="19" name="TextBox 18">
            <a:extLst>
              <a:ext uri="{FF2B5EF4-FFF2-40B4-BE49-F238E27FC236}">
                <a16:creationId xmlns:a16="http://schemas.microsoft.com/office/drawing/2014/main" id="{76A2B730-D3A0-0340-B8C9-A582C2DF9A3D}"/>
              </a:ext>
            </a:extLst>
          </p:cNvPr>
          <p:cNvSpPr txBox="1"/>
          <p:nvPr/>
        </p:nvSpPr>
        <p:spPr>
          <a:xfrm>
            <a:off x="6951337" y="4603049"/>
            <a:ext cx="1412566" cy="369332"/>
          </a:xfrm>
          <a:prstGeom prst="rect">
            <a:avLst/>
          </a:prstGeom>
          <a:noFill/>
        </p:spPr>
        <p:txBody>
          <a:bodyPr wrap="none" rtlCol="0">
            <a:spAutoFit/>
          </a:bodyPr>
          <a:lstStyle/>
          <a:p>
            <a:r>
              <a:rPr lang="en-US" dirty="0">
                <a:solidFill>
                  <a:srgbClr val="324764"/>
                </a:solidFill>
                <a:latin typeface="Palatino" pitchFamily="2" charset="77"/>
                <a:ea typeface="Palatino" pitchFamily="2" charset="77"/>
              </a:rPr>
              <a:t>3) Cell cycle</a:t>
            </a:r>
          </a:p>
        </p:txBody>
      </p:sp>
      <p:pic>
        <p:nvPicPr>
          <p:cNvPr id="13" name="Picture 12">
            <a:extLst>
              <a:ext uri="{FF2B5EF4-FFF2-40B4-BE49-F238E27FC236}">
                <a16:creationId xmlns:a16="http://schemas.microsoft.com/office/drawing/2014/main" id="{5FDE59A9-E4AC-4742-A052-5B5BFC7417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34241" y="5016096"/>
            <a:ext cx="1375946" cy="1375946"/>
          </a:xfrm>
          <a:prstGeom prst="rect">
            <a:avLst/>
          </a:prstGeom>
        </p:spPr>
      </p:pic>
      <p:sp>
        <p:nvSpPr>
          <p:cNvPr id="21" name="TextBox 20">
            <a:extLst>
              <a:ext uri="{FF2B5EF4-FFF2-40B4-BE49-F238E27FC236}">
                <a16:creationId xmlns:a16="http://schemas.microsoft.com/office/drawing/2014/main" id="{D1006DCA-7E43-2641-A09A-2D1B0051679C}"/>
              </a:ext>
            </a:extLst>
          </p:cNvPr>
          <p:cNvSpPr txBox="1"/>
          <p:nvPr/>
        </p:nvSpPr>
        <p:spPr>
          <a:xfrm>
            <a:off x="3136248" y="4446632"/>
            <a:ext cx="2622000" cy="369332"/>
          </a:xfrm>
          <a:prstGeom prst="rect">
            <a:avLst/>
          </a:prstGeom>
          <a:noFill/>
        </p:spPr>
        <p:txBody>
          <a:bodyPr wrap="none" rtlCol="0">
            <a:spAutoFit/>
          </a:bodyPr>
          <a:lstStyle/>
          <a:p>
            <a:r>
              <a:rPr lang="en-US" dirty="0">
                <a:solidFill>
                  <a:srgbClr val="324764"/>
                </a:solidFill>
                <a:latin typeface="Palatino" pitchFamily="2" charset="77"/>
                <a:ea typeface="Palatino" pitchFamily="2" charset="77"/>
              </a:rPr>
              <a:t>2) Epigenetic regulation</a:t>
            </a:r>
          </a:p>
        </p:txBody>
      </p:sp>
      <p:sp>
        <p:nvSpPr>
          <p:cNvPr id="24" name="TextBox 23">
            <a:extLst>
              <a:ext uri="{FF2B5EF4-FFF2-40B4-BE49-F238E27FC236}">
                <a16:creationId xmlns:a16="http://schemas.microsoft.com/office/drawing/2014/main" id="{0993877C-B801-E248-BED9-BDBB8F152BFB}"/>
              </a:ext>
            </a:extLst>
          </p:cNvPr>
          <p:cNvSpPr txBox="1"/>
          <p:nvPr/>
        </p:nvSpPr>
        <p:spPr>
          <a:xfrm>
            <a:off x="9201271" y="3824770"/>
            <a:ext cx="2824812" cy="369332"/>
          </a:xfrm>
          <a:prstGeom prst="rect">
            <a:avLst/>
          </a:prstGeom>
          <a:noFill/>
        </p:spPr>
        <p:txBody>
          <a:bodyPr wrap="none" rtlCol="0">
            <a:spAutoFit/>
          </a:bodyPr>
          <a:lstStyle/>
          <a:p>
            <a:r>
              <a:rPr lang="en-US" dirty="0">
                <a:solidFill>
                  <a:srgbClr val="324764"/>
                </a:solidFill>
                <a:latin typeface="Palatino" pitchFamily="2" charset="77"/>
                <a:ea typeface="Palatino" pitchFamily="2" charset="77"/>
              </a:rPr>
              <a:t>4) Subcellular localization</a:t>
            </a:r>
          </a:p>
        </p:txBody>
      </p:sp>
      <p:sp>
        <p:nvSpPr>
          <p:cNvPr id="26" name="TextBox 25">
            <a:extLst>
              <a:ext uri="{FF2B5EF4-FFF2-40B4-BE49-F238E27FC236}">
                <a16:creationId xmlns:a16="http://schemas.microsoft.com/office/drawing/2014/main" id="{0F7B489F-312B-CD42-B820-4984B2A64539}"/>
              </a:ext>
            </a:extLst>
          </p:cNvPr>
          <p:cNvSpPr txBox="1"/>
          <p:nvPr/>
        </p:nvSpPr>
        <p:spPr>
          <a:xfrm>
            <a:off x="4129597" y="249070"/>
            <a:ext cx="3163045" cy="369332"/>
          </a:xfrm>
          <a:prstGeom prst="rect">
            <a:avLst/>
          </a:prstGeom>
          <a:noFill/>
        </p:spPr>
        <p:txBody>
          <a:bodyPr wrap="none" rtlCol="0">
            <a:spAutoFit/>
          </a:bodyPr>
          <a:lstStyle/>
          <a:p>
            <a:r>
              <a:rPr lang="en-US" dirty="0">
                <a:solidFill>
                  <a:srgbClr val="324764"/>
                </a:solidFill>
                <a:latin typeface="Palatino" pitchFamily="2" charset="77"/>
                <a:ea typeface="Palatino" pitchFamily="2" charset="77"/>
              </a:rPr>
              <a:t>5) Nucleotide modifications </a:t>
            </a:r>
          </a:p>
        </p:txBody>
      </p:sp>
      <p:pic>
        <p:nvPicPr>
          <p:cNvPr id="16" name="Picture 15">
            <a:extLst>
              <a:ext uri="{FF2B5EF4-FFF2-40B4-BE49-F238E27FC236}">
                <a16:creationId xmlns:a16="http://schemas.microsoft.com/office/drawing/2014/main" id="{2D1E1FF4-2F86-3A4B-8C4A-CA5108146EB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81834" y="604540"/>
            <a:ext cx="1979697" cy="1554527"/>
          </a:xfrm>
          <a:prstGeom prst="rect">
            <a:avLst/>
          </a:prstGeom>
        </p:spPr>
      </p:pic>
      <p:sp>
        <p:nvSpPr>
          <p:cNvPr id="17" name="Rectangle 16">
            <a:extLst>
              <a:ext uri="{FF2B5EF4-FFF2-40B4-BE49-F238E27FC236}">
                <a16:creationId xmlns:a16="http://schemas.microsoft.com/office/drawing/2014/main" id="{20EC92C0-0F9D-A646-B610-745F71C08702}"/>
              </a:ext>
            </a:extLst>
          </p:cNvPr>
          <p:cNvSpPr/>
          <p:nvPr/>
        </p:nvSpPr>
        <p:spPr>
          <a:xfrm>
            <a:off x="4240731" y="1402365"/>
            <a:ext cx="1509094" cy="400110"/>
          </a:xfrm>
          <a:prstGeom prst="rect">
            <a:avLst/>
          </a:prstGeom>
        </p:spPr>
        <p:txBody>
          <a:bodyPr wrap="square">
            <a:spAutoFit/>
          </a:bodyPr>
          <a:lstStyle/>
          <a:p>
            <a:pPr algn="r">
              <a:defRPr sz="2600" b="0">
                <a:solidFill>
                  <a:srgbClr val="324863"/>
                </a:solidFill>
                <a:latin typeface="Palatino"/>
                <a:ea typeface="Palatino"/>
                <a:cs typeface="Palatino"/>
                <a:sym typeface="Palatino"/>
              </a:defRPr>
            </a:pPr>
            <a:r>
              <a:rPr lang="en-US" sz="1000" dirty="0"/>
              <a:t>Adapted Alberti </a:t>
            </a:r>
            <a:r>
              <a:rPr lang="en-US" sz="1000" i="1" dirty="0"/>
              <a:t>et al.</a:t>
            </a:r>
            <a:r>
              <a:rPr lang="en-US" sz="1000" dirty="0"/>
              <a:t> (2018). </a:t>
            </a:r>
            <a:r>
              <a:rPr lang="en-US" sz="1000" i="1" dirty="0"/>
              <a:t>Nature Methods.</a:t>
            </a:r>
            <a:endParaRPr lang="en-US" sz="1000" dirty="0"/>
          </a:p>
        </p:txBody>
      </p:sp>
    </p:spTree>
    <p:extLst>
      <p:ext uri="{BB962C8B-B14F-4D97-AF65-F5344CB8AC3E}">
        <p14:creationId xmlns:p14="http://schemas.microsoft.com/office/powerpoint/2010/main" val="3238822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0114" y="0"/>
            <a:ext cx="11251771" cy="1325563"/>
          </a:xfrm>
        </p:spPr>
        <p:txBody>
          <a:bodyPr/>
          <a:lstStyle/>
          <a:p>
            <a:r>
              <a:rPr lang="en-US" altLang="zh-CN" b="1" dirty="0"/>
              <a:t>COVID-19 Nanoparticle Vaccine Development</a:t>
            </a:r>
            <a:endParaRPr lang="zh-CN" altLang="en-US" b="1" dirty="0"/>
          </a:p>
        </p:txBody>
      </p:sp>
      <p:sp>
        <p:nvSpPr>
          <p:cNvPr id="3" name="内容占位符 2"/>
          <p:cNvSpPr>
            <a:spLocks noGrp="1"/>
          </p:cNvSpPr>
          <p:nvPr>
            <p:ph idx="1"/>
          </p:nvPr>
        </p:nvSpPr>
        <p:spPr/>
        <p:txBody>
          <a:bodyPr/>
          <a:lstStyle/>
          <a:p>
            <a:endParaRPr lang="zh-CN" altLang="en-US"/>
          </a:p>
        </p:txBody>
      </p:sp>
      <p:pic>
        <p:nvPicPr>
          <p:cNvPr id="4" name="内容占位符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3630" y="1825625"/>
            <a:ext cx="3776532" cy="3912871"/>
          </a:xfrm>
          <a:prstGeom prst="rect">
            <a:avLst/>
          </a:prstGeom>
        </p:spPr>
      </p:pic>
      <p:sp>
        <p:nvSpPr>
          <p:cNvPr id="5" name="文本框 4"/>
          <p:cNvSpPr txBox="1"/>
          <p:nvPr/>
        </p:nvSpPr>
        <p:spPr>
          <a:xfrm>
            <a:off x="6355085" y="4711776"/>
            <a:ext cx="6498176" cy="523220"/>
          </a:xfrm>
          <a:prstGeom prst="rect">
            <a:avLst/>
          </a:prstGeom>
          <a:noFill/>
        </p:spPr>
        <p:txBody>
          <a:bodyPr wrap="square" rtlCol="0">
            <a:spAutoFit/>
          </a:bodyPr>
          <a:lstStyle/>
          <a:p>
            <a:r>
              <a:rPr lang="en-US" altLang="zh-CN" sz="2800" b="1" dirty="0"/>
              <a:t>Antigen </a:t>
            </a:r>
            <a:r>
              <a:rPr lang="en-US" altLang="zh-CN" sz="2800" b="1" dirty="0" err="1"/>
              <a:t>Tripolymer</a:t>
            </a:r>
            <a:r>
              <a:rPr lang="en-US" altLang="zh-CN" sz="2800" b="1" dirty="0"/>
              <a:t> Location</a:t>
            </a:r>
            <a:endParaRPr lang="zh-CN" altLang="en-US" sz="2800" b="1" dirty="0"/>
          </a:p>
        </p:txBody>
      </p:sp>
      <p:sp>
        <p:nvSpPr>
          <p:cNvPr id="6" name="文本框 5"/>
          <p:cNvSpPr txBox="1"/>
          <p:nvPr/>
        </p:nvSpPr>
        <p:spPr>
          <a:xfrm>
            <a:off x="1170731" y="5934531"/>
            <a:ext cx="6822329" cy="461665"/>
          </a:xfrm>
          <a:prstGeom prst="rect">
            <a:avLst/>
          </a:prstGeom>
          <a:noFill/>
        </p:spPr>
        <p:txBody>
          <a:bodyPr wrap="square" rtlCol="0">
            <a:spAutoFit/>
          </a:bodyPr>
          <a:lstStyle/>
          <a:p>
            <a:r>
              <a:rPr lang="en-US" altLang="zh-CN" sz="2400" b="1" dirty="0"/>
              <a:t>Schematic Diagram of the Nanoparticle Vaccine</a:t>
            </a:r>
            <a:endParaRPr lang="zh-CN" altLang="en-US" sz="2400" b="1" dirty="0"/>
          </a:p>
        </p:txBody>
      </p:sp>
      <p:cxnSp>
        <p:nvCxnSpPr>
          <p:cNvPr id="8" name="直接箭头连接符 7"/>
          <p:cNvCxnSpPr/>
          <p:nvPr/>
        </p:nvCxnSpPr>
        <p:spPr>
          <a:xfrm flipH="1">
            <a:off x="5850667" y="2524031"/>
            <a:ext cx="1645822" cy="2428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7634207" y="2262421"/>
            <a:ext cx="3719593" cy="523220"/>
          </a:xfrm>
          <a:prstGeom prst="rect">
            <a:avLst/>
          </a:prstGeom>
          <a:noFill/>
        </p:spPr>
        <p:txBody>
          <a:bodyPr wrap="square" rtlCol="0">
            <a:spAutoFit/>
          </a:bodyPr>
          <a:lstStyle/>
          <a:p>
            <a:r>
              <a:rPr lang="en-US" altLang="zh-CN" sz="2800" b="1" dirty="0"/>
              <a:t>Vehicle Protein</a:t>
            </a:r>
            <a:endParaRPr lang="zh-CN" altLang="en-US" sz="2800" b="1" dirty="0"/>
          </a:p>
        </p:txBody>
      </p:sp>
    </p:spTree>
    <p:extLst>
      <p:ext uri="{BB962C8B-B14F-4D97-AF65-F5344CB8AC3E}">
        <p14:creationId xmlns:p14="http://schemas.microsoft.com/office/powerpoint/2010/main" val="2097916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76">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himps, Humans and Monkeys: What's the Difference?">
            <a:extLst>
              <a:ext uri="{FF2B5EF4-FFF2-40B4-BE49-F238E27FC236}">
                <a16:creationId xmlns:a16="http://schemas.microsoft.com/office/drawing/2014/main" id="{823D8DEF-B4E2-47FE-9801-BC856E812B4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5" name="Freeform: Shape 78">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81" name="Freeform: Shape 80">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标题 3">
            <a:extLst>
              <a:ext uri="{FF2B5EF4-FFF2-40B4-BE49-F238E27FC236}">
                <a16:creationId xmlns:a16="http://schemas.microsoft.com/office/drawing/2014/main" id="{3236CE12-6477-4DF7-8736-4C747DC00BEF}"/>
              </a:ext>
            </a:extLst>
          </p:cNvPr>
          <p:cNvSpPr>
            <a:spLocks noGrp="1"/>
          </p:cNvSpPr>
          <p:nvPr>
            <p:ph type="title"/>
          </p:nvPr>
        </p:nvSpPr>
        <p:spPr>
          <a:xfrm>
            <a:off x="264979" y="1110998"/>
            <a:ext cx="4455459" cy="2782522"/>
          </a:xfrm>
        </p:spPr>
        <p:txBody>
          <a:bodyPr vert="horz" lIns="91440" tIns="45720" rIns="91440" bIns="45720" rtlCol="0" anchor="b">
            <a:normAutofit fontScale="90000"/>
          </a:bodyPr>
          <a:lstStyle/>
          <a:p>
            <a:pPr algn="ctr"/>
            <a:br>
              <a:rPr lang="en-US" altLang="zh-CN" sz="3600" dirty="0">
                <a:latin typeface="Algerian" panose="04020705040A02060702" pitchFamily="82" charset="0"/>
              </a:rPr>
            </a:br>
            <a:br>
              <a:rPr lang="en-US" altLang="zh-CN" sz="3600" dirty="0">
                <a:latin typeface="Algerian" panose="04020705040A02060702" pitchFamily="82" charset="0"/>
              </a:rPr>
            </a:br>
            <a:br>
              <a:rPr lang="en-US" altLang="zh-CN" sz="3600" dirty="0">
                <a:latin typeface="Algerian" panose="04020705040A02060702" pitchFamily="82" charset="0"/>
              </a:rPr>
            </a:br>
            <a:br>
              <a:rPr lang="en-US" altLang="zh-CN" sz="3600" dirty="0">
                <a:latin typeface="Algerian" panose="04020705040A02060702" pitchFamily="82" charset="0"/>
              </a:rPr>
            </a:br>
            <a:br>
              <a:rPr lang="en-US" altLang="zh-CN" sz="3600" dirty="0">
                <a:latin typeface="Algerian" panose="04020705040A02060702" pitchFamily="82" charset="0"/>
              </a:rPr>
            </a:br>
            <a:br>
              <a:rPr lang="en-US" altLang="zh-CN" sz="3600" dirty="0">
                <a:latin typeface="Algerian" panose="04020705040A02060702" pitchFamily="82" charset="0"/>
              </a:rPr>
            </a:br>
            <a:br>
              <a:rPr lang="en-US" altLang="zh-CN" sz="3600" dirty="0">
                <a:latin typeface="Algerian" panose="04020705040A02060702" pitchFamily="82" charset="0"/>
              </a:rPr>
            </a:br>
            <a:br>
              <a:rPr lang="en-US" altLang="zh-CN" sz="3600" dirty="0">
                <a:latin typeface="Algerian" panose="04020705040A02060702" pitchFamily="82" charset="0"/>
              </a:rPr>
            </a:br>
            <a:br>
              <a:rPr lang="en-US" altLang="zh-CN" sz="3600" dirty="0">
                <a:latin typeface="Algerian" panose="04020705040A02060702" pitchFamily="82" charset="0"/>
              </a:rPr>
            </a:br>
            <a:r>
              <a:rPr lang="en-US" altLang="zh-CN" sz="3600" dirty="0">
                <a:latin typeface="Algerian" panose="04020705040A02060702" pitchFamily="82" charset="0"/>
              </a:rPr>
              <a:t>Evolution of Primates</a:t>
            </a:r>
            <a:br>
              <a:rPr lang="en-US" altLang="zh-CN" sz="3600" dirty="0">
                <a:latin typeface="Algerian" panose="04020705040A02060702" pitchFamily="82" charset="0"/>
              </a:rPr>
            </a:br>
            <a:br>
              <a:rPr lang="en-US" altLang="zh-CN" sz="2800" dirty="0"/>
            </a:br>
            <a:r>
              <a:rPr lang="en-US" altLang="zh-CN" sz="2200" dirty="0">
                <a:latin typeface="Times New Roman" panose="02020603050405020304" pitchFamily="18" charset="0"/>
                <a:cs typeface="Times New Roman" panose="02020603050405020304" pitchFamily="18" charset="0"/>
              </a:rPr>
              <a:t>What could explain the pronounced differences in physiology and behavior between our ape cousins and ourselves?</a:t>
            </a:r>
            <a:endParaRPr lang="en-US" altLang="zh-CN" sz="48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3A449909-C1A1-48A0-A526-6D6F56539607}"/>
              </a:ext>
            </a:extLst>
          </p:cNvPr>
          <p:cNvSpPr txBox="1"/>
          <p:nvPr/>
        </p:nvSpPr>
        <p:spPr>
          <a:xfrm>
            <a:off x="477981" y="4565208"/>
            <a:ext cx="3735431" cy="2292782"/>
          </a:xfrm>
          <a:prstGeom prst="rect">
            <a:avLst/>
          </a:prstGeom>
        </p:spPr>
        <p:txBody>
          <a:bodyPr vert="horz" lIns="91440" tIns="45720" rIns="91440" bIns="45720" rtlCol="0">
            <a:normAutofit fontScale="62500" lnSpcReduction="20000"/>
          </a:bodyPr>
          <a:lstStyle/>
          <a:p>
            <a:pPr algn="ctr">
              <a:lnSpc>
                <a:spcPct val="170000"/>
              </a:lnSpc>
              <a:spcBef>
                <a:spcPts val="1000"/>
              </a:spcBef>
              <a:spcAft>
                <a:spcPts val="600"/>
              </a:spcAft>
            </a:pPr>
            <a:r>
              <a:rPr lang="en-US" altLang="zh-CN" sz="2600" b="1" dirty="0">
                <a:latin typeface="Times New Roman" panose="02020603050405020304" pitchFamily="18" charset="0"/>
                <a:cs typeface="Times New Roman" panose="02020603050405020304" pitchFamily="18" charset="0"/>
              </a:rPr>
              <a:t>Lingjie Liu</a:t>
            </a:r>
            <a:br>
              <a:rPr lang="en-US" altLang="zh-CN" sz="2600" dirty="0">
                <a:latin typeface="Times New Roman" panose="02020603050405020304" pitchFamily="18" charset="0"/>
                <a:cs typeface="Times New Roman" panose="02020603050405020304" pitchFamily="18" charset="0"/>
              </a:rPr>
            </a:br>
            <a:r>
              <a:rPr lang="en-US" altLang="zh-CN" sz="2600" b="1" dirty="0">
                <a:latin typeface="Times New Roman" panose="02020603050405020304" pitchFamily="18" charset="0"/>
                <a:cs typeface="Times New Roman" panose="02020603050405020304" pitchFamily="18" charset="0"/>
              </a:rPr>
              <a:t>Adam Siepel Lab – CSHL</a:t>
            </a:r>
          </a:p>
          <a:p>
            <a:pPr marL="342900" indent="-342900" algn="ctr">
              <a:lnSpc>
                <a:spcPct val="120000"/>
              </a:lnSpc>
              <a:spcBef>
                <a:spcPts val="1000"/>
              </a:spcBef>
              <a:spcAft>
                <a:spcPts val="600"/>
              </a:spcAft>
              <a:buClr>
                <a:schemeClr val="accent2"/>
              </a:buClr>
              <a:buSzPct val="70000"/>
              <a:buFont typeface="Wingdings" panose="05000000000000000000" pitchFamily="2" charset="2"/>
              <a:buChar char="n"/>
            </a:pPr>
            <a:r>
              <a:rPr lang="en-US" altLang="zh-CN" sz="2600" dirty="0">
                <a:latin typeface="Times New Roman" panose="02020603050405020304" pitchFamily="18" charset="0"/>
                <a:cs typeface="Times New Roman" panose="02020603050405020304" pitchFamily="18" charset="0"/>
              </a:rPr>
              <a:t>Genomics </a:t>
            </a:r>
          </a:p>
          <a:p>
            <a:pPr marL="342900" indent="-342900" algn="ctr">
              <a:lnSpc>
                <a:spcPct val="120000"/>
              </a:lnSpc>
              <a:spcBef>
                <a:spcPts val="1000"/>
              </a:spcBef>
              <a:spcAft>
                <a:spcPts val="600"/>
              </a:spcAft>
              <a:buClr>
                <a:schemeClr val="accent2"/>
              </a:buClr>
              <a:buSzPct val="70000"/>
              <a:buFont typeface="Wingdings" panose="05000000000000000000" pitchFamily="2" charset="2"/>
              <a:buChar char="n"/>
            </a:pPr>
            <a:r>
              <a:rPr lang="en-US" altLang="zh-CN" sz="2600" dirty="0">
                <a:latin typeface="Times New Roman" panose="02020603050405020304" pitchFamily="18" charset="0"/>
                <a:cs typeface="Times New Roman" panose="02020603050405020304" pitchFamily="18" charset="0"/>
              </a:rPr>
              <a:t>Computational Biology</a:t>
            </a:r>
          </a:p>
          <a:p>
            <a:pPr marL="342900" indent="-342900" algn="ctr">
              <a:lnSpc>
                <a:spcPct val="120000"/>
              </a:lnSpc>
              <a:spcBef>
                <a:spcPts val="1000"/>
              </a:spcBef>
              <a:spcAft>
                <a:spcPts val="600"/>
              </a:spcAft>
              <a:buClr>
                <a:schemeClr val="accent2"/>
              </a:buClr>
              <a:buSzPct val="70000"/>
              <a:buFont typeface="Wingdings" panose="05000000000000000000" pitchFamily="2" charset="2"/>
              <a:buChar char="n"/>
            </a:pPr>
            <a:r>
              <a:rPr lang="en-US" altLang="zh-CN" sz="2600" dirty="0">
                <a:latin typeface="Times New Roman" panose="02020603050405020304" pitchFamily="18" charset="0"/>
                <a:cs typeface="Times New Roman" panose="02020603050405020304" pitchFamily="18" charset="0"/>
              </a:rPr>
              <a:t>Statistics</a:t>
            </a:r>
          </a:p>
          <a:p>
            <a:pPr>
              <a:lnSpc>
                <a:spcPct val="90000"/>
              </a:lnSpc>
              <a:spcBef>
                <a:spcPts val="1000"/>
              </a:spcBef>
              <a:spcAft>
                <a:spcPts val="600"/>
              </a:spcAft>
            </a:pPr>
            <a:endParaRPr lang="en-US" altLang="zh-CN" sz="2000" dirty="0"/>
          </a:p>
        </p:txBody>
      </p:sp>
      <p:sp>
        <p:nvSpPr>
          <p:cNvPr id="83" name="Rectangle 8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文本框 10">
            <a:extLst>
              <a:ext uri="{FF2B5EF4-FFF2-40B4-BE49-F238E27FC236}">
                <a16:creationId xmlns:a16="http://schemas.microsoft.com/office/drawing/2014/main" id="{2BBFEF73-CAF4-4EED-B9AA-01FE5C30FC1D}"/>
              </a:ext>
            </a:extLst>
          </p:cNvPr>
          <p:cNvSpPr txBox="1"/>
          <p:nvPr/>
        </p:nvSpPr>
        <p:spPr>
          <a:xfrm>
            <a:off x="1093328" y="4267535"/>
            <a:ext cx="6104964" cy="307777"/>
          </a:xfrm>
          <a:prstGeom prst="rect">
            <a:avLst/>
          </a:prstGeom>
          <a:noFill/>
        </p:spPr>
        <p:txBody>
          <a:bodyPr wrap="square">
            <a:spAutoFit/>
          </a:bodyPr>
          <a:lstStyle/>
          <a:p>
            <a:r>
              <a:rPr lang="en-US" altLang="zh-CN" sz="1400" dirty="0">
                <a:hlinkClick r:id="rId3"/>
              </a:rPr>
              <a:t>http://siepellab.labsites.cshl.edu/</a:t>
            </a:r>
            <a:endParaRPr lang="zh-CN" altLang="en-US" sz="1400" dirty="0"/>
          </a:p>
        </p:txBody>
      </p:sp>
    </p:spTree>
    <p:extLst>
      <p:ext uri="{BB962C8B-B14F-4D97-AF65-F5344CB8AC3E}">
        <p14:creationId xmlns:p14="http://schemas.microsoft.com/office/powerpoint/2010/main" val="2696233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2337C4A-E9AD-41E9-AC8A-E01AC2766B41}"/>
              </a:ext>
            </a:extLst>
          </p:cNvPr>
          <p:cNvSpPr txBox="1"/>
          <p:nvPr/>
        </p:nvSpPr>
        <p:spPr>
          <a:xfrm>
            <a:off x="410048" y="608875"/>
            <a:ext cx="2312894" cy="646331"/>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Detection of </a:t>
            </a:r>
          </a:p>
          <a:p>
            <a:pPr algn="ctr"/>
            <a:r>
              <a:rPr lang="en-US" altLang="zh-CN" dirty="0">
                <a:latin typeface="Times New Roman" panose="02020603050405020304" pitchFamily="18" charset="0"/>
                <a:cs typeface="Times New Roman" panose="02020603050405020304" pitchFamily="18" charset="0"/>
              </a:rPr>
              <a:t>RNA polymerase II</a:t>
            </a:r>
          </a:p>
        </p:txBody>
      </p:sp>
      <p:sp>
        <p:nvSpPr>
          <p:cNvPr id="11" name="文本框 10">
            <a:extLst>
              <a:ext uri="{FF2B5EF4-FFF2-40B4-BE49-F238E27FC236}">
                <a16:creationId xmlns:a16="http://schemas.microsoft.com/office/drawing/2014/main" id="{8ECE3A7C-C255-445D-87F2-307683115028}"/>
              </a:ext>
            </a:extLst>
          </p:cNvPr>
          <p:cNvSpPr txBox="1"/>
          <p:nvPr/>
        </p:nvSpPr>
        <p:spPr>
          <a:xfrm>
            <a:off x="4192060" y="662290"/>
            <a:ext cx="7046259" cy="646331"/>
          </a:xfrm>
          <a:prstGeom prst="rect">
            <a:avLst/>
          </a:prstGeom>
          <a:noFill/>
        </p:spPr>
        <p:txBody>
          <a:bodyPr wrap="square" rtlCol="0">
            <a:spAutoFit/>
          </a:bodyPr>
          <a:lstStyle/>
          <a:p>
            <a:r>
              <a:rPr lang="en-US" altLang="zh-CN" b="1" dirty="0">
                <a:solidFill>
                  <a:schemeClr val="tx1">
                    <a:lumMod val="75000"/>
                    <a:lumOff val="25000"/>
                  </a:schemeClr>
                </a:solidFill>
                <a:latin typeface="Inter"/>
              </a:rPr>
              <a:t>PRO-Seq</a:t>
            </a:r>
            <a:r>
              <a:rPr lang="en-US" altLang="zh-CN" b="1" dirty="0">
                <a:solidFill>
                  <a:schemeClr val="tx1">
                    <a:lumMod val="75000"/>
                    <a:lumOff val="25000"/>
                  </a:schemeClr>
                </a:solidFill>
              </a:rPr>
              <a:t>:</a:t>
            </a:r>
            <a:r>
              <a:rPr lang="en-US" altLang="zh-CN" dirty="0">
                <a:solidFill>
                  <a:schemeClr val="tx1">
                    <a:lumMod val="75000"/>
                    <a:lumOff val="25000"/>
                  </a:schemeClr>
                </a:solidFill>
              </a:rPr>
              <a:t> </a:t>
            </a:r>
            <a:r>
              <a:rPr lang="en-US" altLang="zh-CN" b="0" i="0" dirty="0">
                <a:solidFill>
                  <a:srgbClr val="444648"/>
                </a:solidFill>
                <a:effectLst/>
                <a:latin typeface="Inter"/>
              </a:rPr>
              <a:t>Precision nuclear run-on sequencing maps RNAP active sites with base-pair resolution. </a:t>
            </a:r>
            <a:endParaRPr lang="zh-CN" altLang="en-US" dirty="0"/>
          </a:p>
        </p:txBody>
      </p:sp>
      <p:sp>
        <p:nvSpPr>
          <p:cNvPr id="18" name="标注: 右箭头 17">
            <a:extLst>
              <a:ext uri="{FF2B5EF4-FFF2-40B4-BE49-F238E27FC236}">
                <a16:creationId xmlns:a16="http://schemas.microsoft.com/office/drawing/2014/main" id="{23EB6F94-5E6D-4165-A216-193FED64E193}"/>
              </a:ext>
            </a:extLst>
          </p:cNvPr>
          <p:cNvSpPr/>
          <p:nvPr/>
        </p:nvSpPr>
        <p:spPr>
          <a:xfrm>
            <a:off x="515631" y="364322"/>
            <a:ext cx="3346402" cy="1242269"/>
          </a:xfrm>
          <a:prstGeom prst="rightArrowCallout">
            <a:avLst>
              <a:gd name="adj1" fmla="val 12010"/>
              <a:gd name="adj2" fmla="val 25000"/>
              <a:gd name="adj3" fmla="val 25000"/>
              <a:gd name="adj4" fmla="val 64977"/>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3">
            <a:extLst>
              <a:ext uri="{FF2B5EF4-FFF2-40B4-BE49-F238E27FC236}">
                <a16:creationId xmlns:a16="http://schemas.microsoft.com/office/drawing/2014/main" id="{6F2F13BF-7C7D-4BB0-8399-315F494E19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5234" y="1592124"/>
            <a:ext cx="8157882" cy="4632329"/>
          </a:xfrm>
          <a:prstGeom prst="rect">
            <a:avLst/>
          </a:prstGeom>
        </p:spPr>
      </p:pic>
      <p:sp>
        <p:nvSpPr>
          <p:cNvPr id="7" name="TextBox 6"/>
          <p:cNvSpPr txBox="1"/>
          <p:nvPr/>
        </p:nvSpPr>
        <p:spPr>
          <a:xfrm>
            <a:off x="8146473" y="6507957"/>
            <a:ext cx="372410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(Adopted from </a:t>
            </a:r>
            <a:r>
              <a:rPr lang="en-US" sz="1200" dirty="0" err="1">
                <a:latin typeface="Arial" panose="020B0604020202020204" pitchFamily="34" charset="0"/>
                <a:cs typeface="Arial" panose="020B0604020202020204" pitchFamily="34" charset="0"/>
              </a:rPr>
              <a:t>Gaertner</a:t>
            </a:r>
            <a:r>
              <a:rPr lang="en-US" sz="1200" dirty="0">
                <a:latin typeface="Arial" panose="020B0604020202020204" pitchFamily="34" charset="0"/>
                <a:cs typeface="Arial" panose="020B0604020202020204" pitchFamily="34" charset="0"/>
              </a:rPr>
              <a:t> and </a:t>
            </a:r>
            <a:r>
              <a:rPr lang="en-US" sz="1200" dirty="0" err="1">
                <a:latin typeface="Arial" panose="020B0604020202020204" pitchFamily="34" charset="0"/>
                <a:cs typeface="Arial" panose="020B0604020202020204" pitchFamily="34" charset="0"/>
              </a:rPr>
              <a:t>Zeitlinger</a:t>
            </a:r>
            <a:r>
              <a:rPr lang="en-US" sz="1200" dirty="0">
                <a:latin typeface="Arial" panose="020B0604020202020204" pitchFamily="34" charset="0"/>
                <a:cs typeface="Arial" panose="020B0604020202020204" pitchFamily="34" charset="0"/>
              </a:rPr>
              <a:t>, 2014)</a:t>
            </a:r>
          </a:p>
        </p:txBody>
      </p:sp>
      <p:sp>
        <p:nvSpPr>
          <p:cNvPr id="8" name="TextBox 7">
            <a:extLst>
              <a:ext uri="{FF2B5EF4-FFF2-40B4-BE49-F238E27FC236}">
                <a16:creationId xmlns:a16="http://schemas.microsoft.com/office/drawing/2014/main" id="{50022447-845B-034A-B7A7-8AFB4F44C9E3}"/>
              </a:ext>
            </a:extLst>
          </p:cNvPr>
          <p:cNvSpPr txBox="1"/>
          <p:nvPr/>
        </p:nvSpPr>
        <p:spPr>
          <a:xfrm>
            <a:off x="3048000" y="2831463"/>
            <a:ext cx="6096000" cy="1200329"/>
          </a:xfrm>
          <a:prstGeom prst="rect">
            <a:avLst/>
          </a:prstGeom>
          <a:noFill/>
        </p:spPr>
        <p:txBody>
          <a:bodyPr wrap="square">
            <a:spAutoFit/>
          </a:bodyPr>
          <a:lstStyle/>
          <a:p>
            <a:pPr algn="ctr" rtl="0">
              <a:spcBef>
                <a:spcPts val="0"/>
              </a:spcBef>
              <a:spcAft>
                <a:spcPts val="0"/>
              </a:spcAft>
            </a:pPr>
            <a:r>
              <a:rPr lang="en-US" sz="1800" b="1" i="0" u="none" strike="noStrike" dirty="0">
                <a:solidFill>
                  <a:srgbClr val="FFFFFF"/>
                </a:solidFill>
                <a:effectLst/>
                <a:latin typeface="Calibri" panose="020F0502020204030204" pitchFamily="34" charset="0"/>
              </a:rPr>
              <a:t>It’s not just what you got, it's how you use it. </a:t>
            </a:r>
            <a:endParaRPr lang="en-US" b="0" i="0" u="none" strike="noStrike" dirty="0">
              <a:solidFill>
                <a:srgbClr val="000000"/>
              </a:solidFill>
              <a:effectLst/>
            </a:endParaRPr>
          </a:p>
          <a:p>
            <a:br>
              <a:rPr lang="en-US" dirty="0"/>
            </a:br>
            <a:br>
              <a:rPr lang="en-US" dirty="0"/>
            </a:br>
            <a:endParaRPr lang="en-US" dirty="0"/>
          </a:p>
        </p:txBody>
      </p:sp>
      <p:sp>
        <p:nvSpPr>
          <p:cNvPr id="13" name="Google Shape;106;p2">
            <a:extLst>
              <a:ext uri="{FF2B5EF4-FFF2-40B4-BE49-F238E27FC236}">
                <a16:creationId xmlns:a16="http://schemas.microsoft.com/office/drawing/2014/main" id="{92A40896-8CAF-7242-BB1E-FA7C7E893CF0}"/>
              </a:ext>
            </a:extLst>
          </p:cNvPr>
          <p:cNvSpPr/>
          <p:nvPr/>
        </p:nvSpPr>
        <p:spPr>
          <a:xfrm>
            <a:off x="44732" y="4225158"/>
            <a:ext cx="3423682" cy="1356257"/>
          </a:xfrm>
          <a:prstGeom prst="cloudCallout">
            <a:avLst>
              <a:gd name="adj1" fmla="val -20833"/>
              <a:gd name="adj2" fmla="val 62500"/>
            </a:avLst>
          </a:prstGeom>
          <a:solidFill>
            <a:srgbClr val="F4B08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It’s not just what you got; it's how you use it. </a:t>
            </a:r>
            <a:endParaRPr sz="2000" b="1" dirty="0">
              <a:solidFill>
                <a:srgbClr val="D8E2F3"/>
              </a:solidFill>
              <a:latin typeface="Arial"/>
              <a:ea typeface="Arial"/>
              <a:cs typeface="Arial"/>
              <a:sym typeface="Arial"/>
            </a:endParaRPr>
          </a:p>
        </p:txBody>
      </p:sp>
    </p:spTree>
    <p:extLst>
      <p:ext uri="{BB962C8B-B14F-4D97-AF65-F5344CB8AC3E}">
        <p14:creationId xmlns:p14="http://schemas.microsoft.com/office/powerpoint/2010/main" val="2301206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EACF36E0-E6B8-4215-9DCD-1C7434EDDFD1}"/>
              </a:ext>
            </a:extLst>
          </p:cNvPr>
          <p:cNvSpPr>
            <a:spLocks noGrp="1"/>
          </p:cNvSpPr>
          <p:nvPr/>
        </p:nvSpPr>
        <p:spPr>
          <a:xfrm>
            <a:off x="1092319" y="135638"/>
            <a:ext cx="10007362" cy="5171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400" dirty="0">
                <a:latin typeface="Calibri" panose="020F0502020204030204" pitchFamily="34" charset="0"/>
                <a:cs typeface="Calibri" panose="020F0502020204030204" pitchFamily="34" charset="0"/>
              </a:rPr>
              <a:t>State-transition diagram for continuous-time Markov model</a:t>
            </a:r>
            <a:endParaRPr lang="zh-CN" altLang="en-US" sz="2400" dirty="0">
              <a:latin typeface="Calibri" panose="020F0502020204030204" pitchFamily="34" charset="0"/>
              <a:cs typeface="Calibri" panose="020F0502020204030204" pitchFamily="34" charset="0"/>
            </a:endParaRPr>
          </a:p>
        </p:txBody>
      </p:sp>
      <p:sp>
        <p:nvSpPr>
          <p:cNvPr id="6" name="TextBox 5"/>
          <p:cNvSpPr txBox="1"/>
          <p:nvPr/>
        </p:nvSpPr>
        <p:spPr>
          <a:xfrm>
            <a:off x="8256506" y="2015411"/>
            <a:ext cx="372410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(Adopted from Siepel, 2021)</a:t>
            </a:r>
          </a:p>
        </p:txBody>
      </p:sp>
      <p:pic>
        <p:nvPicPr>
          <p:cNvPr id="7" name="Picture 6">
            <a:extLst>
              <a:ext uri="{FF2B5EF4-FFF2-40B4-BE49-F238E27FC236}">
                <a16:creationId xmlns:a16="http://schemas.microsoft.com/office/drawing/2014/main" id="{7C00C421-D8B5-9C49-AA39-A1DFFA9AA0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6646" y="855884"/>
            <a:ext cx="5578707" cy="1091833"/>
          </a:xfrm>
          <a:prstGeom prst="rect">
            <a:avLst/>
          </a:prstGeom>
        </p:spPr>
      </p:pic>
      <p:pic>
        <p:nvPicPr>
          <p:cNvPr id="8" name="Picture 2">
            <a:extLst>
              <a:ext uri="{FF2B5EF4-FFF2-40B4-BE49-F238E27FC236}">
                <a16:creationId xmlns:a16="http://schemas.microsoft.com/office/drawing/2014/main" id="{481DDBB9-3DD7-CE43-A7B4-E4DCB54B6D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5467" y="2784960"/>
            <a:ext cx="6498872" cy="389748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368A31E4-4E3E-D246-B401-B126356C0A74}"/>
              </a:ext>
            </a:extLst>
          </p:cNvPr>
          <p:cNvSpPr txBox="1">
            <a:spLocks/>
          </p:cNvSpPr>
          <p:nvPr/>
        </p:nvSpPr>
        <p:spPr>
          <a:xfrm>
            <a:off x="-606974" y="2470203"/>
            <a:ext cx="10515600" cy="37272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000" dirty="0">
                <a:latin typeface="Calibri" panose="020F0502020204030204" pitchFamily="34" charset="0"/>
                <a:cs typeface="Calibri" panose="020F0502020204030204" pitchFamily="34" charset="0"/>
              </a:rPr>
              <a:t>Determinants Of Elongation Rates: Epigenomic &amp; Genomic features </a:t>
            </a:r>
            <a:endParaRPr lang="en-US" sz="2000" dirty="0">
              <a:latin typeface="Calibri" panose="020F0502020204030204" pitchFamily="34" charset="0"/>
              <a:cs typeface="Calibri" panose="020F0502020204030204" pitchFamily="34" charset="0"/>
            </a:endParaRPr>
          </a:p>
        </p:txBody>
      </p:sp>
      <p:sp>
        <p:nvSpPr>
          <p:cNvPr id="13" name="文本框 6">
            <a:extLst>
              <a:ext uri="{FF2B5EF4-FFF2-40B4-BE49-F238E27FC236}">
                <a16:creationId xmlns:a16="http://schemas.microsoft.com/office/drawing/2014/main" id="{63E2804F-B224-C144-A1AC-09CD314B45D0}"/>
              </a:ext>
            </a:extLst>
          </p:cNvPr>
          <p:cNvSpPr txBox="1"/>
          <p:nvPr/>
        </p:nvSpPr>
        <p:spPr>
          <a:xfrm>
            <a:off x="8656780" y="3020718"/>
            <a:ext cx="4146885" cy="1602875"/>
          </a:xfrm>
          <a:prstGeom prst="rect">
            <a:avLst/>
          </a:prstGeom>
          <a:noFill/>
        </p:spPr>
        <p:txBody>
          <a:bodyPr wrap="square">
            <a:spAutoFit/>
          </a:bodyPr>
          <a:lstStyle/>
          <a:p>
            <a:r>
              <a:rPr lang="en-US" altLang="zh-CN" sz="2000" dirty="0">
                <a:solidFill>
                  <a:schemeClr val="accent1">
                    <a:lumMod val="75000"/>
                  </a:schemeClr>
                </a:solidFill>
                <a:latin typeface="Abadi" panose="020B0604020104020204" pitchFamily="34" charset="0"/>
                <a:ea typeface="宋体" panose="02010600030101010101" pitchFamily="2" charset="-122"/>
                <a:cs typeface="Times New Roman" panose="02020603050405020304" pitchFamily="18" charset="0"/>
              </a:rPr>
              <a:t>Epigenomic features</a:t>
            </a:r>
            <a:r>
              <a:rPr lang="en-US" altLang="zh-CN" sz="2000" dirty="0">
                <a:solidFill>
                  <a:schemeClr val="accent1">
                    <a:lumMod val="75000"/>
                  </a:schemeClr>
                </a:solidFill>
                <a:effectLst/>
                <a:latin typeface="Abadi" panose="020B0604020104020204" pitchFamily="34" charset="0"/>
                <a:ea typeface="宋体" panose="02010600030101010101" pitchFamily="2" charset="-122"/>
                <a:cs typeface="Times New Roman" panose="02020603050405020304" pitchFamily="18" charset="0"/>
              </a:rPr>
              <a:t>:</a:t>
            </a:r>
          </a:p>
          <a:p>
            <a:pPr marL="285750" indent="-285750">
              <a:lnSpc>
                <a:spcPct val="150000"/>
              </a:lnSpc>
              <a:buFont typeface="Wingdings" panose="05000000000000000000" pitchFamily="2" charset="2"/>
              <a:buChar char="Ø"/>
            </a:pPr>
            <a:r>
              <a:rPr lang="en-US" altLang="zh-CN" dirty="0">
                <a:latin typeface="Abadi" panose="020B0604020104020204" pitchFamily="34" charset="0"/>
              </a:rPr>
              <a:t>Histone marks</a:t>
            </a:r>
          </a:p>
          <a:p>
            <a:pPr marL="285750" indent="-285750">
              <a:lnSpc>
                <a:spcPct val="150000"/>
              </a:lnSpc>
              <a:buFont typeface="Wingdings" panose="05000000000000000000" pitchFamily="2" charset="2"/>
              <a:buChar char="Ø"/>
            </a:pPr>
            <a:r>
              <a:rPr lang="en-US" altLang="zh-CN" dirty="0">
                <a:latin typeface="Abadi" panose="020B0604020104020204" pitchFamily="34" charset="0"/>
              </a:rPr>
              <a:t>DNA methylation </a:t>
            </a:r>
          </a:p>
          <a:p>
            <a:pPr>
              <a:lnSpc>
                <a:spcPct val="150000"/>
              </a:lnSpc>
            </a:pPr>
            <a:r>
              <a:rPr lang="en-US" altLang="zh-CN" dirty="0">
                <a:latin typeface="Abadi" panose="020B0604020104020204" pitchFamily="34" charset="0"/>
              </a:rPr>
              <a:t>….</a:t>
            </a:r>
          </a:p>
        </p:txBody>
      </p:sp>
      <p:sp>
        <p:nvSpPr>
          <p:cNvPr id="14" name="文本框 6">
            <a:extLst>
              <a:ext uri="{FF2B5EF4-FFF2-40B4-BE49-F238E27FC236}">
                <a16:creationId xmlns:a16="http://schemas.microsoft.com/office/drawing/2014/main" id="{380FF5C9-134E-E94D-AF32-DC96D54FC6F1}"/>
              </a:ext>
            </a:extLst>
          </p:cNvPr>
          <p:cNvSpPr txBox="1"/>
          <p:nvPr/>
        </p:nvSpPr>
        <p:spPr>
          <a:xfrm>
            <a:off x="8656780" y="5066727"/>
            <a:ext cx="4146885" cy="1602875"/>
          </a:xfrm>
          <a:prstGeom prst="rect">
            <a:avLst/>
          </a:prstGeom>
          <a:noFill/>
        </p:spPr>
        <p:txBody>
          <a:bodyPr wrap="square">
            <a:spAutoFit/>
          </a:bodyPr>
          <a:lstStyle/>
          <a:p>
            <a:r>
              <a:rPr lang="en-US" altLang="zh-CN" sz="2000" dirty="0">
                <a:solidFill>
                  <a:schemeClr val="accent1">
                    <a:lumMod val="75000"/>
                  </a:schemeClr>
                </a:solidFill>
                <a:latin typeface="Abadi" panose="020B0604020104020204" pitchFamily="34" charset="0"/>
                <a:ea typeface="宋体" panose="02010600030101010101" pitchFamily="2" charset="-122"/>
                <a:cs typeface="Times New Roman" panose="02020603050405020304" pitchFamily="18" charset="0"/>
              </a:rPr>
              <a:t>Genomic features</a:t>
            </a:r>
            <a:r>
              <a:rPr lang="en-US" altLang="zh-CN" sz="2000" dirty="0">
                <a:solidFill>
                  <a:schemeClr val="accent1">
                    <a:lumMod val="75000"/>
                  </a:schemeClr>
                </a:solidFill>
                <a:effectLst/>
                <a:latin typeface="Abadi" panose="020B0604020104020204" pitchFamily="34" charset="0"/>
                <a:ea typeface="宋体" panose="02010600030101010101" pitchFamily="2" charset="-122"/>
                <a:cs typeface="Times New Roman" panose="02020603050405020304" pitchFamily="18" charset="0"/>
              </a:rPr>
              <a:t>:</a:t>
            </a:r>
          </a:p>
          <a:p>
            <a:pPr marL="285750" indent="-285750">
              <a:lnSpc>
                <a:spcPct val="150000"/>
              </a:lnSpc>
              <a:buFont typeface="Wingdings" panose="05000000000000000000" pitchFamily="2" charset="2"/>
              <a:buChar char="Ø"/>
            </a:pPr>
            <a:r>
              <a:rPr lang="en-US" altLang="zh-CN" dirty="0">
                <a:latin typeface="Abadi" panose="020B0604020104020204" pitchFamily="34" charset="0"/>
              </a:rPr>
              <a:t>Exon boundaries</a:t>
            </a:r>
          </a:p>
          <a:p>
            <a:pPr marL="285750" indent="-285750">
              <a:lnSpc>
                <a:spcPct val="150000"/>
              </a:lnSpc>
              <a:buFont typeface="Wingdings" panose="05000000000000000000" pitchFamily="2" charset="2"/>
              <a:buChar char="Ø"/>
            </a:pPr>
            <a:r>
              <a:rPr lang="en-US" altLang="zh-CN" dirty="0">
                <a:latin typeface="Abadi" panose="020B0604020104020204" pitchFamily="34" charset="0"/>
              </a:rPr>
              <a:t>GC content</a:t>
            </a:r>
          </a:p>
          <a:p>
            <a:pPr>
              <a:lnSpc>
                <a:spcPct val="150000"/>
              </a:lnSpc>
            </a:pPr>
            <a:r>
              <a:rPr lang="en-US" altLang="zh-CN" dirty="0">
                <a:latin typeface="Abadi" panose="020B0604020104020204" pitchFamily="34" charset="0"/>
              </a:rPr>
              <a:t>…. </a:t>
            </a:r>
          </a:p>
        </p:txBody>
      </p:sp>
    </p:spTree>
    <p:extLst>
      <p:ext uri="{BB962C8B-B14F-4D97-AF65-F5344CB8AC3E}">
        <p14:creationId xmlns:p14="http://schemas.microsoft.com/office/powerpoint/2010/main" val="16134463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FD57A-4D33-5B4B-14B4-EA4BD3191037}"/>
              </a:ext>
            </a:extLst>
          </p:cNvPr>
          <p:cNvSpPr>
            <a:spLocks noGrp="1"/>
          </p:cNvSpPr>
          <p:nvPr>
            <p:ph type="ctrTitle"/>
          </p:nvPr>
        </p:nvSpPr>
        <p:spPr/>
        <p:txBody>
          <a:bodyPr/>
          <a:lstStyle/>
          <a:p>
            <a:r>
              <a:rPr lang="en-US" b="1" dirty="0"/>
              <a:t>Speed Science</a:t>
            </a:r>
          </a:p>
        </p:txBody>
      </p:sp>
      <p:sp>
        <p:nvSpPr>
          <p:cNvPr id="3" name="Subtitle 2">
            <a:extLst>
              <a:ext uri="{FF2B5EF4-FFF2-40B4-BE49-F238E27FC236}">
                <a16:creationId xmlns:a16="http://schemas.microsoft.com/office/drawing/2014/main" id="{79E6D58A-7D45-9D79-AEB8-E7DF3EC62311}"/>
              </a:ext>
            </a:extLst>
          </p:cNvPr>
          <p:cNvSpPr>
            <a:spLocks noGrp="1"/>
          </p:cNvSpPr>
          <p:nvPr>
            <p:ph type="subTitle" idx="1"/>
          </p:nvPr>
        </p:nvSpPr>
        <p:spPr/>
        <p:txBody>
          <a:bodyPr/>
          <a:lstStyle/>
          <a:p>
            <a:r>
              <a:rPr lang="en-US" dirty="0"/>
              <a:t>Katie Donnelly </a:t>
            </a:r>
          </a:p>
          <a:p>
            <a:r>
              <a:rPr lang="en-US" dirty="0"/>
              <a:t>van der Velden Lab</a:t>
            </a:r>
          </a:p>
          <a:p>
            <a:r>
              <a:rPr lang="en-US" dirty="0"/>
              <a:t>8.24.22</a:t>
            </a:r>
          </a:p>
        </p:txBody>
      </p:sp>
    </p:spTree>
    <p:extLst>
      <p:ext uri="{BB962C8B-B14F-4D97-AF65-F5344CB8AC3E}">
        <p14:creationId xmlns:p14="http://schemas.microsoft.com/office/powerpoint/2010/main" val="2090207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A0BDA-2D3D-3C13-8E40-CF064E94BC18}"/>
              </a:ext>
            </a:extLst>
          </p:cNvPr>
          <p:cNvSpPr>
            <a:spLocks noGrp="1"/>
          </p:cNvSpPr>
          <p:nvPr>
            <p:ph type="title"/>
          </p:nvPr>
        </p:nvSpPr>
        <p:spPr/>
        <p:txBody>
          <a:bodyPr>
            <a:normAutofit/>
          </a:bodyPr>
          <a:lstStyle/>
          <a:p>
            <a:pPr algn="ctr"/>
            <a:r>
              <a:rPr lang="en-US" sz="4000" b="1" dirty="0"/>
              <a:t>Typhoidal </a:t>
            </a:r>
            <a:r>
              <a:rPr lang="en-US" sz="4000" b="1" i="1" dirty="0"/>
              <a:t>Salmonella enterica </a:t>
            </a:r>
            <a:r>
              <a:rPr lang="en-US" sz="4000" b="1" dirty="0"/>
              <a:t>Typhi can cause persistent infections</a:t>
            </a:r>
            <a:r>
              <a:rPr lang="en-US" sz="4000" b="1" i="1" dirty="0"/>
              <a:t> </a:t>
            </a:r>
          </a:p>
        </p:txBody>
      </p:sp>
      <p:sp>
        <p:nvSpPr>
          <p:cNvPr id="3" name="Content Placeholder 2">
            <a:extLst>
              <a:ext uri="{FF2B5EF4-FFF2-40B4-BE49-F238E27FC236}">
                <a16:creationId xmlns:a16="http://schemas.microsoft.com/office/drawing/2014/main" id="{A35D70B5-EA32-1489-9FEE-F7D4858945B6}"/>
              </a:ext>
            </a:extLst>
          </p:cNvPr>
          <p:cNvSpPr>
            <a:spLocks noGrp="1"/>
          </p:cNvSpPr>
          <p:nvPr>
            <p:ph idx="1"/>
          </p:nvPr>
        </p:nvSpPr>
        <p:spPr>
          <a:xfrm>
            <a:off x="690611" y="2222976"/>
            <a:ext cx="6125308" cy="3585902"/>
          </a:xfrm>
        </p:spPr>
        <p:txBody>
          <a:bodyPr>
            <a:normAutofit/>
          </a:bodyPr>
          <a:lstStyle/>
          <a:p>
            <a:r>
              <a:rPr lang="en-US" dirty="0"/>
              <a:t>Infections occur through the consumption of contaminated food and water</a:t>
            </a:r>
          </a:p>
          <a:p>
            <a:endParaRPr lang="en-US" dirty="0"/>
          </a:p>
          <a:p>
            <a:r>
              <a:rPr lang="en-US" dirty="0"/>
              <a:t>~21.7 million people infected annually with over 200,000 deaths </a:t>
            </a:r>
          </a:p>
          <a:p>
            <a:endParaRPr lang="en-US" dirty="0"/>
          </a:p>
          <a:p>
            <a:endParaRPr lang="en-US" dirty="0"/>
          </a:p>
        </p:txBody>
      </p:sp>
      <p:pic>
        <p:nvPicPr>
          <p:cNvPr id="4" name="Picture 3">
            <a:extLst>
              <a:ext uri="{FF2B5EF4-FFF2-40B4-BE49-F238E27FC236}">
                <a16:creationId xmlns:a16="http://schemas.microsoft.com/office/drawing/2014/main" id="{1E87CD13-63F1-06E0-473B-01D8F5A03D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0444" y="1999487"/>
            <a:ext cx="4350945" cy="3261055"/>
          </a:xfrm>
          <a:prstGeom prst="rect">
            <a:avLst/>
          </a:prstGeom>
        </p:spPr>
      </p:pic>
      <p:sp>
        <p:nvSpPr>
          <p:cNvPr id="6" name="TextBox 5">
            <a:extLst>
              <a:ext uri="{FF2B5EF4-FFF2-40B4-BE49-F238E27FC236}">
                <a16:creationId xmlns:a16="http://schemas.microsoft.com/office/drawing/2014/main" id="{831D61BC-6461-7961-2992-AB6FD0902465}"/>
              </a:ext>
            </a:extLst>
          </p:cNvPr>
          <p:cNvSpPr txBox="1"/>
          <p:nvPr/>
        </p:nvSpPr>
        <p:spPr>
          <a:xfrm>
            <a:off x="7150444" y="5106654"/>
            <a:ext cx="4595004" cy="307777"/>
          </a:xfrm>
          <a:prstGeom prst="rect">
            <a:avLst/>
          </a:prstGeom>
          <a:noFill/>
        </p:spPr>
        <p:txBody>
          <a:bodyPr wrap="square">
            <a:spAutoFit/>
          </a:bodyPr>
          <a:lstStyle/>
          <a:p>
            <a:r>
              <a:rPr lang="en-US" sz="1400" i="1" dirty="0"/>
              <a:t>https://quiplabs.com/salmonella-typhi/#.YwPcyHbMLrc</a:t>
            </a:r>
          </a:p>
        </p:txBody>
      </p:sp>
    </p:spTree>
    <p:extLst>
      <p:ext uri="{BB962C8B-B14F-4D97-AF65-F5344CB8AC3E}">
        <p14:creationId xmlns:p14="http://schemas.microsoft.com/office/powerpoint/2010/main" val="30254982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EC46F-1B41-C5D3-FFF8-5CCCA407EBB6}"/>
              </a:ext>
            </a:extLst>
          </p:cNvPr>
          <p:cNvSpPr>
            <a:spLocks noGrp="1"/>
          </p:cNvSpPr>
          <p:nvPr>
            <p:ph type="title"/>
          </p:nvPr>
        </p:nvSpPr>
        <p:spPr>
          <a:xfrm>
            <a:off x="838200" y="102989"/>
            <a:ext cx="10515600" cy="1325563"/>
          </a:xfrm>
        </p:spPr>
        <p:txBody>
          <a:bodyPr>
            <a:normAutofit/>
          </a:bodyPr>
          <a:lstStyle/>
          <a:p>
            <a:pPr algn="ctr"/>
            <a:r>
              <a:rPr lang="en-US" sz="4000" b="1" dirty="0"/>
              <a:t>Persistent </a:t>
            </a:r>
            <a:r>
              <a:rPr lang="en-US" sz="4000" b="1" i="1" dirty="0"/>
              <a:t>Salmonella </a:t>
            </a:r>
            <a:r>
              <a:rPr lang="en-US" sz="4000" b="1" dirty="0"/>
              <a:t>infection results in the development of granulomas</a:t>
            </a:r>
          </a:p>
        </p:txBody>
      </p:sp>
      <p:pic>
        <p:nvPicPr>
          <p:cNvPr id="4" name="Picture 3" descr="Chart, shape, bubble chart&#10;&#10;Description automatically generated">
            <a:extLst>
              <a:ext uri="{FF2B5EF4-FFF2-40B4-BE49-F238E27FC236}">
                <a16:creationId xmlns:a16="http://schemas.microsoft.com/office/drawing/2014/main" id="{FD7E3144-2C6D-6549-B455-B3CC35D1C9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0318" y="1765639"/>
            <a:ext cx="6192603" cy="4200446"/>
          </a:xfrm>
          <a:prstGeom prst="rect">
            <a:avLst/>
          </a:prstGeom>
        </p:spPr>
      </p:pic>
      <p:sp>
        <p:nvSpPr>
          <p:cNvPr id="6" name="TextBox 5">
            <a:extLst>
              <a:ext uri="{FF2B5EF4-FFF2-40B4-BE49-F238E27FC236}">
                <a16:creationId xmlns:a16="http://schemas.microsoft.com/office/drawing/2014/main" id="{95647D36-5C7F-8569-A5E8-D0F2557A81B3}"/>
              </a:ext>
            </a:extLst>
          </p:cNvPr>
          <p:cNvSpPr txBox="1"/>
          <p:nvPr/>
        </p:nvSpPr>
        <p:spPr>
          <a:xfrm>
            <a:off x="569343" y="2096147"/>
            <a:ext cx="4917056"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Granulomas are aggregates of immune cells surrounding a pathogen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Initial immune response’s  failure to eliminate the pathogen results in the formation of granulomas</a:t>
            </a:r>
          </a:p>
        </p:txBody>
      </p:sp>
    </p:spTree>
    <p:extLst>
      <p:ext uri="{BB962C8B-B14F-4D97-AF65-F5344CB8AC3E}">
        <p14:creationId xmlns:p14="http://schemas.microsoft.com/office/powerpoint/2010/main" val="8153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descr="女人站在厨房里&#10;&#10;中度可信度描述已自动生成">
            <a:extLst>
              <a:ext uri="{FF2B5EF4-FFF2-40B4-BE49-F238E27FC236}">
                <a16:creationId xmlns:a16="http://schemas.microsoft.com/office/drawing/2014/main" id="{7CF225D8-7A01-3B89-554B-7EB539DBF6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图片 4">
            <a:extLst>
              <a:ext uri="{FF2B5EF4-FFF2-40B4-BE49-F238E27FC236}">
                <a16:creationId xmlns:a16="http://schemas.microsoft.com/office/drawing/2014/main" id="{2D0C9509-72FF-4749-447E-F3D3DBA8E49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30168" y="1"/>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29" name="Freeform: Shape 23">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25">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655FB7DC-6024-3EC8-1DC4-61104C45A754}"/>
              </a:ext>
            </a:extLst>
          </p:cNvPr>
          <p:cNvSpPr>
            <a:spLocks noGrp="1"/>
          </p:cNvSpPr>
          <p:nvPr>
            <p:ph type="title"/>
          </p:nvPr>
        </p:nvSpPr>
        <p:spPr>
          <a:xfrm>
            <a:off x="477107" y="1210062"/>
            <a:ext cx="3430958" cy="2896432"/>
          </a:xfrm>
        </p:spPr>
        <p:txBody>
          <a:bodyPr vert="horz" lIns="91440" tIns="45720" rIns="91440" bIns="45720" rtlCol="0" anchor="b">
            <a:normAutofit/>
          </a:bodyPr>
          <a:lstStyle/>
          <a:p>
            <a:r>
              <a:rPr kumimoji="1" lang="en-US" altLang="zh-CN" sz="4000" kern="1200" dirty="0" err="1">
                <a:solidFill>
                  <a:schemeClr val="tx1"/>
                </a:solidFill>
                <a:latin typeface="+mj-lt"/>
                <a:ea typeface="+mj-ea"/>
                <a:cs typeface="+mj-cs"/>
              </a:rPr>
              <a:t>Yujia’s</a:t>
            </a:r>
            <a:r>
              <a:rPr kumimoji="1" lang="en-US" altLang="zh-CN" sz="4000" kern="1200" dirty="0">
                <a:solidFill>
                  <a:schemeClr val="tx1"/>
                </a:solidFill>
                <a:latin typeface="+mj-lt"/>
                <a:ea typeface="+mj-ea"/>
                <a:cs typeface="+mj-cs"/>
              </a:rPr>
              <a:t> Intro</a:t>
            </a:r>
          </a:p>
        </p:txBody>
      </p:sp>
      <p:sp>
        <p:nvSpPr>
          <p:cNvPr id="28" name="Rectangle 27">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0" name="Rectangle 2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82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695660-007A-E948-A4B0-338295609103}"/>
              </a:ext>
            </a:extLst>
          </p:cNvPr>
          <p:cNvSpPr>
            <a:spLocks noGrp="1"/>
          </p:cNvSpPr>
          <p:nvPr>
            <p:ph type="title"/>
          </p:nvPr>
        </p:nvSpPr>
        <p:spPr>
          <a:xfrm>
            <a:off x="466722" y="586855"/>
            <a:ext cx="3201366" cy="3387497"/>
          </a:xfrm>
        </p:spPr>
        <p:txBody>
          <a:bodyPr anchor="b">
            <a:normAutofit/>
          </a:bodyPr>
          <a:lstStyle/>
          <a:p>
            <a:pPr algn="r"/>
            <a:r>
              <a:rPr kumimoji="1" lang="en-US" altLang="zh-CN" sz="3700" dirty="0">
                <a:solidFill>
                  <a:srgbClr val="FFFFFF"/>
                </a:solidFill>
              </a:rPr>
              <a:t>Undergraduate</a:t>
            </a:r>
            <a:r>
              <a:rPr kumimoji="1" lang="zh-CN" altLang="en-US" sz="3700" dirty="0">
                <a:solidFill>
                  <a:srgbClr val="FFFFFF"/>
                </a:solidFill>
              </a:rPr>
              <a:t> </a:t>
            </a:r>
            <a:r>
              <a:rPr kumimoji="1" lang="en-US" altLang="zh-CN" sz="3700" dirty="0">
                <a:solidFill>
                  <a:srgbClr val="FFFFFF"/>
                </a:solidFill>
              </a:rPr>
              <a:t>Research</a:t>
            </a:r>
            <a:endParaRPr kumimoji="1" lang="zh-CN" altLang="en-US" sz="3700" dirty="0">
              <a:solidFill>
                <a:srgbClr val="FFFFFF"/>
              </a:solidFill>
            </a:endParaRPr>
          </a:p>
        </p:txBody>
      </p:sp>
      <p:pic>
        <p:nvPicPr>
          <p:cNvPr id="4" name="图片 3">
            <a:extLst>
              <a:ext uri="{FF2B5EF4-FFF2-40B4-BE49-F238E27FC236}">
                <a16:creationId xmlns:a16="http://schemas.microsoft.com/office/drawing/2014/main" id="{3CEC62D1-E27A-B44F-BB66-356C4292F9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1353" y="125976"/>
            <a:ext cx="5085029" cy="2827937"/>
          </a:xfrm>
          <a:prstGeom prst="rect">
            <a:avLst/>
          </a:prstGeom>
        </p:spPr>
      </p:pic>
      <p:sp>
        <p:nvSpPr>
          <p:cNvPr id="5" name="文本框 4">
            <a:extLst>
              <a:ext uri="{FF2B5EF4-FFF2-40B4-BE49-F238E27FC236}">
                <a16:creationId xmlns:a16="http://schemas.microsoft.com/office/drawing/2014/main" id="{559E323D-7206-0D4A-A5C7-B2AA11253671}"/>
              </a:ext>
            </a:extLst>
          </p:cNvPr>
          <p:cNvSpPr txBox="1"/>
          <p:nvPr/>
        </p:nvSpPr>
        <p:spPr>
          <a:xfrm>
            <a:off x="5500095" y="2931290"/>
            <a:ext cx="1398666" cy="369332"/>
          </a:xfrm>
          <a:prstGeom prst="rect">
            <a:avLst/>
          </a:prstGeom>
          <a:noFill/>
        </p:spPr>
        <p:txBody>
          <a:bodyPr wrap="square" rtlCol="0">
            <a:spAutoFit/>
          </a:bodyPr>
          <a:lstStyle/>
          <a:p>
            <a:r>
              <a:rPr kumimoji="1" lang="en-US" altLang="zh-CN" dirty="0"/>
              <a:t>Heidelberg</a:t>
            </a:r>
            <a:endParaRPr kumimoji="1" lang="zh-CN" altLang="en-US" dirty="0"/>
          </a:p>
        </p:txBody>
      </p:sp>
      <p:sp>
        <p:nvSpPr>
          <p:cNvPr id="6" name="文本框 5">
            <a:extLst>
              <a:ext uri="{FF2B5EF4-FFF2-40B4-BE49-F238E27FC236}">
                <a16:creationId xmlns:a16="http://schemas.microsoft.com/office/drawing/2014/main" id="{0B36A9A6-3E41-ED4B-89B6-4B1CD1B33A28}"/>
              </a:ext>
            </a:extLst>
          </p:cNvPr>
          <p:cNvSpPr txBox="1"/>
          <p:nvPr/>
        </p:nvSpPr>
        <p:spPr>
          <a:xfrm>
            <a:off x="4128263" y="892424"/>
            <a:ext cx="2264800" cy="1015663"/>
          </a:xfrm>
          <a:prstGeom prst="rect">
            <a:avLst/>
          </a:prstGeom>
          <a:noFill/>
        </p:spPr>
        <p:txBody>
          <a:bodyPr wrap="square" rtlCol="0">
            <a:spAutoFit/>
          </a:bodyPr>
          <a:lstStyle/>
          <a:p>
            <a:r>
              <a:rPr kumimoji="1" lang="en-US" altLang="zh-CN" sz="2000" dirty="0"/>
              <a:t>Germany</a:t>
            </a:r>
            <a:r>
              <a:rPr kumimoji="1" lang="zh-CN" altLang="en-US" sz="2000" dirty="0"/>
              <a:t> </a:t>
            </a:r>
            <a:r>
              <a:rPr kumimoji="1" lang="en-US" altLang="zh-CN" sz="2000" dirty="0"/>
              <a:t>Cancer</a:t>
            </a:r>
            <a:r>
              <a:rPr kumimoji="1" lang="zh-CN" altLang="en-US" sz="2000" dirty="0"/>
              <a:t> </a:t>
            </a:r>
            <a:r>
              <a:rPr kumimoji="1" lang="en-US" altLang="zh-CN" sz="2000" dirty="0"/>
              <a:t>Research</a:t>
            </a:r>
            <a:r>
              <a:rPr kumimoji="1" lang="zh-CN" altLang="en-US" sz="2000" dirty="0"/>
              <a:t> </a:t>
            </a:r>
            <a:r>
              <a:rPr kumimoji="1" lang="en-US" altLang="zh-CN" sz="2000" dirty="0"/>
              <a:t>Center(DKFZ)</a:t>
            </a:r>
          </a:p>
        </p:txBody>
      </p:sp>
      <p:sp>
        <p:nvSpPr>
          <p:cNvPr id="13" name="文本框 12">
            <a:extLst>
              <a:ext uri="{FF2B5EF4-FFF2-40B4-BE49-F238E27FC236}">
                <a16:creationId xmlns:a16="http://schemas.microsoft.com/office/drawing/2014/main" id="{BBF743B7-D15B-2643-AF0B-417E70D7CBD9}"/>
              </a:ext>
            </a:extLst>
          </p:cNvPr>
          <p:cNvSpPr txBox="1"/>
          <p:nvPr/>
        </p:nvSpPr>
        <p:spPr>
          <a:xfrm>
            <a:off x="4224233" y="3803078"/>
            <a:ext cx="2165598" cy="3108543"/>
          </a:xfrm>
          <a:prstGeom prst="rect">
            <a:avLst/>
          </a:prstGeom>
          <a:noFill/>
        </p:spPr>
        <p:txBody>
          <a:bodyPr wrap="square" rtlCol="0">
            <a:spAutoFit/>
          </a:bodyPr>
          <a:lstStyle/>
          <a:p>
            <a:r>
              <a:rPr kumimoji="1" lang="en-US" altLang="zh-CN" sz="2000" dirty="0"/>
              <a:t>UVM:</a:t>
            </a:r>
          </a:p>
          <a:p>
            <a:r>
              <a:rPr lang="en-US" altLang="zh-CN" sz="2000" dirty="0"/>
              <a:t>Discovered the mycorrhizal fungi on floral traits important to pollinators and yield in highbush blueberry</a:t>
            </a:r>
            <a:br>
              <a:rPr lang="en-US" altLang="zh-CN" dirty="0"/>
            </a:br>
            <a:endParaRPr lang="en-US" altLang="zh-CN" dirty="0"/>
          </a:p>
          <a:p>
            <a:endParaRPr kumimoji="1" lang="zh-CN" altLang="en-US" dirty="0"/>
          </a:p>
        </p:txBody>
      </p:sp>
      <p:pic>
        <p:nvPicPr>
          <p:cNvPr id="19" name="图片 18">
            <a:extLst>
              <a:ext uri="{FF2B5EF4-FFF2-40B4-BE49-F238E27FC236}">
                <a16:creationId xmlns:a16="http://schemas.microsoft.com/office/drawing/2014/main" id="{209C064B-4953-7949-B647-36F15CBB2F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0249" y="3429000"/>
            <a:ext cx="5085029" cy="3184436"/>
          </a:xfrm>
          <a:prstGeom prst="rect">
            <a:avLst/>
          </a:prstGeom>
        </p:spPr>
      </p:pic>
      <p:sp>
        <p:nvSpPr>
          <p:cNvPr id="21" name="文本框 20">
            <a:extLst>
              <a:ext uri="{FF2B5EF4-FFF2-40B4-BE49-F238E27FC236}">
                <a16:creationId xmlns:a16="http://schemas.microsoft.com/office/drawing/2014/main" id="{5E2805C7-8D29-C44F-A903-DAB5B7107726}"/>
              </a:ext>
            </a:extLst>
          </p:cNvPr>
          <p:cNvSpPr txBox="1"/>
          <p:nvPr/>
        </p:nvSpPr>
        <p:spPr>
          <a:xfrm>
            <a:off x="5500095" y="6362692"/>
            <a:ext cx="1240688" cy="369332"/>
          </a:xfrm>
          <a:prstGeom prst="rect">
            <a:avLst/>
          </a:prstGeom>
          <a:noFill/>
        </p:spPr>
        <p:txBody>
          <a:bodyPr wrap="square" rtlCol="0">
            <a:spAutoFit/>
          </a:bodyPr>
          <a:lstStyle/>
          <a:p>
            <a:r>
              <a:rPr kumimoji="1" lang="en-US" altLang="zh-CN" dirty="0"/>
              <a:t>Burlington</a:t>
            </a:r>
            <a:endParaRPr kumimoji="1" lang="zh-CN" altLang="en-US" dirty="0"/>
          </a:p>
        </p:txBody>
      </p:sp>
      <p:sp>
        <p:nvSpPr>
          <p:cNvPr id="7" name="标题 1">
            <a:extLst>
              <a:ext uri="{FF2B5EF4-FFF2-40B4-BE49-F238E27FC236}">
                <a16:creationId xmlns:a16="http://schemas.microsoft.com/office/drawing/2014/main" id="{7C26BA54-2FDD-59B6-B7B6-EFEE6B0BD931}"/>
              </a:ext>
            </a:extLst>
          </p:cNvPr>
          <p:cNvSpPr txBox="1">
            <a:spLocks/>
          </p:cNvSpPr>
          <p:nvPr/>
        </p:nvSpPr>
        <p:spPr>
          <a:xfrm>
            <a:off x="445618" y="415581"/>
            <a:ext cx="3201366" cy="33874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kumimoji="1" lang="en-US" altLang="zh-CN" sz="3700" dirty="0"/>
              <a:t>Undergraduate</a:t>
            </a:r>
            <a:r>
              <a:rPr kumimoji="1" lang="zh-CN" altLang="en-US" sz="3700" dirty="0"/>
              <a:t> </a:t>
            </a:r>
            <a:r>
              <a:rPr kumimoji="1" lang="en-US" altLang="zh-CN" sz="3700" dirty="0"/>
              <a:t>Research</a:t>
            </a:r>
            <a:endParaRPr kumimoji="1" lang="zh-CN" altLang="en-US" sz="3700" dirty="0"/>
          </a:p>
        </p:txBody>
      </p:sp>
    </p:spTree>
    <p:extLst>
      <p:ext uri="{BB962C8B-B14F-4D97-AF65-F5344CB8AC3E}">
        <p14:creationId xmlns:p14="http://schemas.microsoft.com/office/powerpoint/2010/main" val="2141862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0CB66-2CB0-704B-92FE-27F211EB8A1C}"/>
              </a:ext>
            </a:extLst>
          </p:cNvPr>
          <p:cNvSpPr>
            <a:spLocks noGrp="1"/>
          </p:cNvSpPr>
          <p:nvPr>
            <p:ph type="title"/>
          </p:nvPr>
        </p:nvSpPr>
        <p:spPr>
          <a:xfrm>
            <a:off x="554850" y="-540130"/>
            <a:ext cx="4295446" cy="1719072"/>
          </a:xfrm>
        </p:spPr>
        <p:txBody>
          <a:bodyPr anchor="b">
            <a:normAutofit/>
          </a:bodyPr>
          <a:lstStyle/>
          <a:p>
            <a:r>
              <a:rPr kumimoji="1" lang="en-US" altLang="zh-CN" sz="3800" dirty="0"/>
              <a:t>Graduate</a:t>
            </a:r>
            <a:r>
              <a:rPr kumimoji="1" lang="zh-CN" altLang="en-US" sz="3800" dirty="0"/>
              <a:t> </a:t>
            </a:r>
            <a:r>
              <a:rPr kumimoji="1" lang="en-US" altLang="zh-CN" sz="3800" dirty="0"/>
              <a:t>Research</a:t>
            </a:r>
            <a:endParaRPr kumimoji="1" lang="zh-CN" altLang="en-US" sz="3800" dirty="0"/>
          </a:p>
        </p:txBody>
      </p:sp>
      <p:sp>
        <p:nvSpPr>
          <p:cNvPr id="3" name="内容占位符 2">
            <a:extLst>
              <a:ext uri="{FF2B5EF4-FFF2-40B4-BE49-F238E27FC236}">
                <a16:creationId xmlns:a16="http://schemas.microsoft.com/office/drawing/2014/main" id="{DB8A6BA1-893F-B64C-A8A4-E06B97AB5104}"/>
              </a:ext>
            </a:extLst>
          </p:cNvPr>
          <p:cNvSpPr>
            <a:spLocks noGrp="1"/>
          </p:cNvSpPr>
          <p:nvPr>
            <p:ph idx="1"/>
          </p:nvPr>
        </p:nvSpPr>
        <p:spPr>
          <a:xfrm>
            <a:off x="354953" y="2190624"/>
            <a:ext cx="4144616" cy="3410712"/>
          </a:xfrm>
        </p:spPr>
        <p:txBody>
          <a:bodyPr anchor="t">
            <a:normAutofit/>
          </a:bodyPr>
          <a:lstStyle/>
          <a:p>
            <a:r>
              <a:rPr lang="en-US" altLang="zh-CN" sz="2200" dirty="0">
                <a:latin typeface="Times New Roman" panose="02020603050405020304" pitchFamily="18" charset="0"/>
                <a:cs typeface="Times New Roman" panose="02020603050405020304" pitchFamily="18" charset="0"/>
              </a:rPr>
              <a:t>Gene expression response of </a:t>
            </a:r>
            <a:r>
              <a:rPr lang="en-US" altLang="zh-CN" sz="2200" i="1" dirty="0">
                <a:latin typeface="Times New Roman" panose="02020603050405020304" pitchFamily="18" charset="0"/>
                <a:cs typeface="Times New Roman" panose="02020603050405020304" pitchFamily="18" charset="0"/>
              </a:rPr>
              <a:t>Candida Albicans</a:t>
            </a:r>
            <a:r>
              <a:rPr lang="en-US" altLang="zh-CN" sz="2200" dirty="0">
                <a:latin typeface="Times New Roman" panose="02020603050405020304" pitchFamily="18" charset="0"/>
                <a:cs typeface="Times New Roman" panose="02020603050405020304" pitchFamily="18" charset="0"/>
              </a:rPr>
              <a:t> quiescence induced by nutrient starvation</a:t>
            </a:r>
            <a:endParaRPr lang="en-US" altLang="zh-CN" sz="2200" dirty="0">
              <a:effectLst/>
              <a:latin typeface="Times New Roman" panose="02020603050405020304" pitchFamily="18" charset="0"/>
              <a:cs typeface="Times New Roman" panose="02020603050405020304" pitchFamily="18" charset="0"/>
            </a:endParaRPr>
          </a:p>
          <a:p>
            <a:pPr marL="0" indent="0">
              <a:buNone/>
            </a:pPr>
            <a:endParaRPr lang="en-US" altLang="zh-CN" sz="2200" dirty="0">
              <a:effectLst/>
              <a:latin typeface="Times New Roman" panose="02020603050405020304" pitchFamily="18" charset="0"/>
              <a:cs typeface="Times New Roman" panose="02020603050405020304" pitchFamily="18" charset="0"/>
            </a:endParaRPr>
          </a:p>
          <a:p>
            <a:pPr marL="0" indent="0">
              <a:buNone/>
            </a:pPr>
            <a:endParaRPr lang="en-US" altLang="zh-CN" sz="2200" dirty="0">
              <a:effectLst/>
            </a:endParaRPr>
          </a:p>
          <a:p>
            <a:pPr marL="0" indent="0">
              <a:buNone/>
            </a:pPr>
            <a:endParaRPr lang="en-US" altLang="zh-CN" sz="2200" dirty="0">
              <a:effectLst/>
            </a:endParaRPr>
          </a:p>
        </p:txBody>
      </p:sp>
      <p:pic>
        <p:nvPicPr>
          <p:cNvPr id="1026" name="Picture 2">
            <a:extLst>
              <a:ext uri="{FF2B5EF4-FFF2-40B4-BE49-F238E27FC236}">
                <a16:creationId xmlns:a16="http://schemas.microsoft.com/office/drawing/2014/main" id="{768DB019-C922-DA11-617D-B3EEE7C94F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53233" y="1035331"/>
            <a:ext cx="6689124" cy="3215925"/>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24AE0CE1-AAB9-3C46-60FA-45A71F01C5B3}"/>
              </a:ext>
            </a:extLst>
          </p:cNvPr>
          <p:cNvSpPr txBox="1"/>
          <p:nvPr/>
        </p:nvSpPr>
        <p:spPr>
          <a:xfrm>
            <a:off x="354953" y="1478482"/>
            <a:ext cx="2520779" cy="430887"/>
          </a:xfrm>
          <a:prstGeom prst="rect">
            <a:avLst/>
          </a:prstGeom>
          <a:noFill/>
        </p:spPr>
        <p:txBody>
          <a:bodyPr wrap="square" rtlCol="0">
            <a:spAutoFit/>
          </a:bodyPr>
          <a:lstStyle/>
          <a:p>
            <a:r>
              <a:rPr kumimoji="1" lang="en-US" altLang="zh-CN" sz="2200" dirty="0">
                <a:latin typeface="Times New Roman" panose="02020603050405020304" pitchFamily="18" charset="0"/>
                <a:cs typeface="Times New Roman" panose="02020603050405020304" pitchFamily="18" charset="0"/>
              </a:rPr>
              <a:t>Master’s</a:t>
            </a:r>
            <a:r>
              <a:rPr kumimoji="1" lang="zh-CN" altLang="en-US" sz="2200" dirty="0">
                <a:latin typeface="Times New Roman" panose="02020603050405020304" pitchFamily="18" charset="0"/>
                <a:cs typeface="Times New Roman" panose="02020603050405020304" pitchFamily="18" charset="0"/>
              </a:rPr>
              <a:t> </a:t>
            </a:r>
            <a:r>
              <a:rPr kumimoji="1" lang="en-US" altLang="zh-CN" sz="2200" dirty="0">
                <a:latin typeface="Times New Roman" panose="02020603050405020304" pitchFamily="18" charset="0"/>
                <a:cs typeface="Times New Roman" panose="02020603050405020304" pitchFamily="18" charset="0"/>
              </a:rPr>
              <a:t>Project</a:t>
            </a:r>
            <a:endParaRPr kumimoji="1" lang="zh-CN" altLang="en-US" sz="22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776D642C-96E2-88E5-6242-DB02DC17C198}"/>
              </a:ext>
            </a:extLst>
          </p:cNvPr>
          <p:cNvSpPr txBox="1"/>
          <p:nvPr/>
        </p:nvSpPr>
        <p:spPr>
          <a:xfrm>
            <a:off x="354953" y="4251256"/>
            <a:ext cx="3487998" cy="430887"/>
          </a:xfrm>
          <a:prstGeom prst="rect">
            <a:avLst/>
          </a:prstGeom>
          <a:noFill/>
        </p:spPr>
        <p:txBody>
          <a:bodyPr wrap="square" rtlCol="0">
            <a:spAutoFit/>
          </a:bodyPr>
          <a:lstStyle/>
          <a:p>
            <a:r>
              <a:rPr kumimoji="1" lang="en-US" altLang="zh-CN" sz="2200" dirty="0">
                <a:latin typeface="Times New Roman" panose="02020603050405020304" pitchFamily="18" charset="0"/>
                <a:cs typeface="Times New Roman" panose="02020603050405020304" pitchFamily="18" charset="0"/>
              </a:rPr>
              <a:t>For</a:t>
            </a:r>
            <a:r>
              <a:rPr kumimoji="1" lang="zh-CN" altLang="en-US" sz="2200" dirty="0">
                <a:latin typeface="Times New Roman" panose="02020603050405020304" pitchFamily="18" charset="0"/>
                <a:cs typeface="Times New Roman" panose="02020603050405020304" pitchFamily="18" charset="0"/>
              </a:rPr>
              <a:t> </a:t>
            </a:r>
            <a:r>
              <a:rPr kumimoji="1" lang="en-US" altLang="zh-CN" sz="2200" dirty="0">
                <a:latin typeface="Times New Roman" panose="02020603050405020304" pitchFamily="18" charset="0"/>
                <a:cs typeface="Times New Roman" panose="02020603050405020304" pitchFamily="18" charset="0"/>
              </a:rPr>
              <a:t>PhD……</a:t>
            </a:r>
            <a:endParaRPr kumimoji="1" lang="zh-CN" altLang="en-US" sz="22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B25619EF-B64C-C37A-4945-8B9A598C23E2}"/>
              </a:ext>
            </a:extLst>
          </p:cNvPr>
          <p:cNvSpPr txBox="1"/>
          <p:nvPr/>
        </p:nvSpPr>
        <p:spPr>
          <a:xfrm>
            <a:off x="354953" y="4994797"/>
            <a:ext cx="4773101" cy="769441"/>
          </a:xfrm>
          <a:prstGeom prst="rect">
            <a:avLst/>
          </a:prstGeom>
          <a:noFill/>
        </p:spPr>
        <p:txBody>
          <a:bodyPr wrap="square" rtlCol="0">
            <a:spAutoFit/>
          </a:bodyPr>
          <a:lstStyle/>
          <a:p>
            <a:r>
              <a:rPr lang="en-US" altLang="zh-CN" sz="2200" dirty="0">
                <a:latin typeface="Times New Roman" panose="02020603050405020304" pitchFamily="18" charset="0"/>
                <a:cs typeface="Times New Roman" panose="02020603050405020304" pitchFamily="18" charset="0"/>
              </a:rPr>
              <a:t>I</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want to focus on biomedical research during her PhD training…</a:t>
            </a:r>
            <a:endParaRPr kumimoji="1" lang="zh-CN" altLang="en-US" sz="22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807CE604-6C1D-83C4-4094-52EBA60352F1}"/>
              </a:ext>
            </a:extLst>
          </p:cNvPr>
          <p:cNvSpPr txBox="1"/>
          <p:nvPr/>
        </p:nvSpPr>
        <p:spPr>
          <a:xfrm>
            <a:off x="7228703" y="5379517"/>
            <a:ext cx="4213654" cy="769441"/>
          </a:xfrm>
          <a:prstGeom prst="rect">
            <a:avLst/>
          </a:prstGeom>
          <a:noFill/>
        </p:spPr>
        <p:txBody>
          <a:bodyPr wrap="square" rtlCol="0">
            <a:spAutoFit/>
          </a:bodyPr>
          <a:lstStyle/>
          <a:p>
            <a:r>
              <a:rPr kumimoji="1" lang="en-US" altLang="zh-CN" sz="4400" b="1" dirty="0"/>
              <a:t>Thank</a:t>
            </a:r>
            <a:r>
              <a:rPr kumimoji="1" lang="zh-CN" altLang="en-US" sz="4400" b="1" dirty="0"/>
              <a:t> </a:t>
            </a:r>
            <a:r>
              <a:rPr kumimoji="1" lang="en-US" altLang="zh-CN" sz="4400" b="1" dirty="0"/>
              <a:t>you!</a:t>
            </a:r>
            <a:endParaRPr kumimoji="1" lang="zh-CN" altLang="en-US" sz="4400" b="1" dirty="0"/>
          </a:p>
        </p:txBody>
      </p:sp>
    </p:spTree>
    <p:extLst>
      <p:ext uri="{BB962C8B-B14F-4D97-AF65-F5344CB8AC3E}">
        <p14:creationId xmlns:p14="http://schemas.microsoft.com/office/powerpoint/2010/main" val="2674933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6C8C-1FF7-04B0-6988-ACEF3ED72CA7}"/>
              </a:ext>
            </a:extLst>
          </p:cNvPr>
          <p:cNvSpPr>
            <a:spLocks noGrp="1"/>
          </p:cNvSpPr>
          <p:nvPr>
            <p:ph type="title"/>
          </p:nvPr>
        </p:nvSpPr>
        <p:spPr>
          <a:xfrm>
            <a:off x="727786" y="304600"/>
            <a:ext cx="10058400" cy="1450757"/>
          </a:xfrm>
        </p:spPr>
        <p:txBody>
          <a:bodyPr/>
          <a:lstStyle/>
          <a:p>
            <a:r>
              <a:rPr lang="en-US" dirty="0" err="1"/>
              <a:t>TanChun</a:t>
            </a:r>
            <a:r>
              <a:rPr lang="en-US" dirty="0"/>
              <a:t> Kuo</a:t>
            </a:r>
          </a:p>
        </p:txBody>
      </p:sp>
      <p:sp>
        <p:nvSpPr>
          <p:cNvPr id="3" name="Content Placeholder 2">
            <a:extLst>
              <a:ext uri="{FF2B5EF4-FFF2-40B4-BE49-F238E27FC236}">
                <a16:creationId xmlns:a16="http://schemas.microsoft.com/office/drawing/2014/main" id="{5718915D-F849-C7DF-BA1B-EB542D3CB0FB}"/>
              </a:ext>
            </a:extLst>
          </p:cNvPr>
          <p:cNvSpPr>
            <a:spLocks noGrp="1"/>
          </p:cNvSpPr>
          <p:nvPr>
            <p:ph idx="1"/>
          </p:nvPr>
        </p:nvSpPr>
        <p:spPr>
          <a:xfrm>
            <a:off x="727786" y="1994592"/>
            <a:ext cx="10797388" cy="4076564"/>
          </a:xfrm>
        </p:spPr>
        <p:txBody>
          <a:bodyPr>
            <a:normAutofit/>
          </a:bodyPr>
          <a:lstStyle/>
          <a:p>
            <a:r>
              <a:rPr lang="en-US" dirty="0">
                <a:solidFill>
                  <a:schemeClr val="tx1"/>
                </a:solidFill>
                <a:latin typeface="Calibri" panose="020F0502020204030204" pitchFamily="34" charset="0"/>
                <a:cs typeface="Calibri" panose="020F0502020204030204" pitchFamily="34" charset="0"/>
              </a:rPr>
              <a:t>Undergraduate: UC Davis </a:t>
            </a:r>
          </a:p>
          <a:p>
            <a:r>
              <a:rPr lang="en-US" dirty="0">
                <a:solidFill>
                  <a:schemeClr val="tx1"/>
                </a:solidFill>
                <a:latin typeface="Calibri" panose="020F0502020204030204" pitchFamily="34" charset="0"/>
                <a:cs typeface="Calibri" panose="020F0502020204030204" pitchFamily="34" charset="0"/>
              </a:rPr>
              <a:t>Master’s: Boston University</a:t>
            </a:r>
          </a:p>
          <a:p>
            <a:r>
              <a:rPr lang="en-US" dirty="0">
                <a:solidFill>
                  <a:schemeClr val="tx1"/>
                </a:solidFill>
                <a:latin typeface="Calibri" panose="020F0502020204030204" pitchFamily="34" charset="0"/>
                <a:cs typeface="Calibri" panose="020F0502020204030204" pitchFamily="34" charset="0"/>
              </a:rPr>
              <a:t>First Year Student, currently rotating at Dr. </a:t>
            </a:r>
            <a:r>
              <a:rPr lang="en-US" dirty="0" err="1">
                <a:solidFill>
                  <a:schemeClr val="tx1"/>
                </a:solidFill>
                <a:latin typeface="Calibri" panose="020F0502020204030204" pitchFamily="34" charset="0"/>
                <a:cs typeface="Calibri" panose="020F0502020204030204" pitchFamily="34" charset="0"/>
              </a:rPr>
              <a:t>Sirotkin’s</a:t>
            </a:r>
            <a:r>
              <a:rPr lang="en-US" dirty="0">
                <a:solidFill>
                  <a:schemeClr val="tx1"/>
                </a:solidFill>
                <a:latin typeface="Calibri" panose="020F0502020204030204" pitchFamily="34" charset="0"/>
                <a:cs typeface="Calibri" panose="020F0502020204030204" pitchFamily="34" charset="0"/>
              </a:rPr>
              <a:t> Lab</a:t>
            </a:r>
          </a:p>
          <a:p>
            <a:r>
              <a:rPr lang="en-US" dirty="0">
                <a:solidFill>
                  <a:schemeClr val="tx1"/>
                </a:solidFill>
                <a:latin typeface="Calibri" panose="020F0502020204030204" pitchFamily="34" charset="0"/>
                <a:cs typeface="Calibri" panose="020F0502020204030204" pitchFamily="34" charset="0"/>
              </a:rPr>
              <a:t>Interests: Tennis, Cycling, badminton</a:t>
            </a:r>
          </a:p>
          <a:p>
            <a:pPr algn="l"/>
            <a:r>
              <a:rPr lang="en-US" dirty="0">
                <a:solidFill>
                  <a:schemeClr val="tx1"/>
                </a:solidFill>
                <a:latin typeface="Calibri" panose="020F0502020204030204" pitchFamily="34" charset="0"/>
                <a:cs typeface="Calibri" panose="020F0502020204030204" pitchFamily="34" charset="0"/>
              </a:rPr>
              <a:t>Research Experiences: </a:t>
            </a:r>
            <a:r>
              <a:rPr lang="en-US" sz="2100" dirty="0">
                <a:solidFill>
                  <a:schemeClr val="tx1"/>
                </a:solidFill>
                <a:latin typeface="Calibri" panose="020F0502020204030204" pitchFamily="34" charset="0"/>
                <a:cs typeface="Calibri" panose="020F0502020204030204" pitchFamily="34" charset="0"/>
              </a:rPr>
              <a:t>Previously, worked on </a:t>
            </a:r>
            <a:r>
              <a:rPr lang="en-US" sz="2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Follicle stimulating hormone receptor at Mount </a:t>
            </a:r>
            <a:r>
              <a:rPr lang="en-US" sz="2100" dirty="0" err="1">
                <a:solidFill>
                  <a:schemeClr val="tx1"/>
                </a:solidFill>
                <a:effectLst/>
                <a:latin typeface="Calibri" panose="020F0502020204030204" pitchFamily="34" charset="0"/>
                <a:ea typeface="DengXian" panose="02010600030101010101" pitchFamily="2" charset="-122"/>
                <a:cs typeface="Calibri" panose="020F0502020204030204" pitchFamily="34" charset="0"/>
              </a:rPr>
              <a:t>Sinai</a:t>
            </a:r>
            <a:r>
              <a:rPr lang="en-US" sz="2100" b="0" i="0" u="none" strike="noStrike" baseline="0" dirty="0" err="1">
                <a:solidFill>
                  <a:schemeClr val="tx1"/>
                </a:solidFill>
                <a:latin typeface="Calibri" panose="020F0502020204030204" pitchFamily="34" charset="0"/>
                <a:cs typeface="Calibri" panose="020F0502020204030204" pitchFamily="34" charset="0"/>
              </a:rPr>
              <a:t>FSHR</a:t>
            </a:r>
            <a:r>
              <a:rPr lang="en-US" sz="2100" b="0" i="0" u="none" strike="noStrike" baseline="0" dirty="0">
                <a:solidFill>
                  <a:schemeClr val="tx1"/>
                </a:solidFill>
                <a:latin typeface="Calibri" panose="020F0502020204030204" pitchFamily="34" charset="0"/>
                <a:cs typeface="Calibri" panose="020F0502020204030204" pitchFamily="34" charset="0"/>
              </a:rPr>
              <a:t> which is a G.P coupled receptor and it’s activation by FSH. In menopausal women, bone loss, increase visceral fat and reduced physical activity occur at this life stage. Many studies have shown the role of FSH in bone resorption, and visceral adiposity, which have enhanced our understanding leading to a novel target for bio-therapeutics. We propose to develop a therapeutic humanized antibody based on blocking the action of follicle stimulatory hormone targeting the13 amino acid long epitope of FSH</a:t>
            </a:r>
            <a:r>
              <a:rPr lang="el-GR" sz="2100" b="0" i="0" u="none" strike="noStrike" baseline="0" dirty="0">
                <a:solidFill>
                  <a:schemeClr val="tx1"/>
                </a:solidFill>
                <a:latin typeface="Calibri" panose="020F0502020204030204" pitchFamily="34" charset="0"/>
                <a:cs typeface="Calibri" panose="020F0502020204030204" pitchFamily="34" charset="0"/>
              </a:rPr>
              <a:t>β.</a:t>
            </a:r>
            <a:endParaRPr lang="en-US" sz="2100" dirty="0">
              <a:solidFill>
                <a:schemeClr val="tx1"/>
              </a:solidFill>
              <a:latin typeface="Calibri" panose="020F0502020204030204" pitchFamily="34" charset="0"/>
              <a:cs typeface="Calibri" panose="020F0502020204030204" pitchFamily="34" charset="0"/>
            </a:endParaRPr>
          </a:p>
          <a:p>
            <a:pPr lvl="1"/>
            <a:endParaRPr lang="en-US" sz="2400" dirty="0">
              <a:solidFill>
                <a:schemeClr val="tx1"/>
              </a:solidFill>
              <a:latin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cs typeface="Calibri" panose="020F0502020204030204" pitchFamily="34" charset="0"/>
            </a:endParaRPr>
          </a:p>
        </p:txBody>
      </p:sp>
      <p:pic>
        <p:nvPicPr>
          <p:cNvPr id="5" name="Picture 4" descr="A red sign with white text&#10;&#10;Description automatically generated with medium confidence">
            <a:extLst>
              <a:ext uri="{FF2B5EF4-FFF2-40B4-BE49-F238E27FC236}">
                <a16:creationId xmlns:a16="http://schemas.microsoft.com/office/drawing/2014/main" id="{95431B7E-711D-8120-7604-F96811D7AC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7971" y="2473062"/>
            <a:ext cx="896862" cy="404011"/>
          </a:xfrm>
          <a:prstGeom prst="rect">
            <a:avLst/>
          </a:prstGeom>
        </p:spPr>
      </p:pic>
      <p:pic>
        <p:nvPicPr>
          <p:cNvPr id="7" name="Picture 6" descr="Logo&#10;&#10;Description automatically generated">
            <a:extLst>
              <a:ext uri="{FF2B5EF4-FFF2-40B4-BE49-F238E27FC236}">
                <a16:creationId xmlns:a16="http://schemas.microsoft.com/office/drawing/2014/main" id="{A0003A03-59D9-34FB-457D-BB7A4AB921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45715" y="1786105"/>
            <a:ext cx="682046" cy="631731"/>
          </a:xfrm>
          <a:prstGeom prst="rect">
            <a:avLst/>
          </a:prstGeom>
        </p:spPr>
      </p:pic>
      <p:pic>
        <p:nvPicPr>
          <p:cNvPr id="9" name="Picture 8" descr="Logo, company name&#10;&#10;Description automatically generated">
            <a:extLst>
              <a:ext uri="{FF2B5EF4-FFF2-40B4-BE49-F238E27FC236}">
                <a16:creationId xmlns:a16="http://schemas.microsoft.com/office/drawing/2014/main" id="{B6E02AA6-60E2-2F6D-E9DD-DC1493D93A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21144" y="3857169"/>
            <a:ext cx="582853" cy="75033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EA5314F-4C11-CDAB-94B1-92E12A4850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79807" y="2837745"/>
            <a:ext cx="1305211" cy="473597"/>
          </a:xfrm>
          <a:prstGeom prst="rect">
            <a:avLst/>
          </a:prstGeom>
        </p:spPr>
      </p:pic>
      <p:pic>
        <p:nvPicPr>
          <p:cNvPr id="6" name="Picture 5" descr="A fish swimming in water&#10;&#10;Description automatically generated with low confidence">
            <a:extLst>
              <a:ext uri="{FF2B5EF4-FFF2-40B4-BE49-F238E27FC236}">
                <a16:creationId xmlns:a16="http://schemas.microsoft.com/office/drawing/2014/main" id="{A9C3A7C2-CA4C-D150-40F1-F49E41B78D0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54650" y="2808363"/>
            <a:ext cx="919238" cy="502979"/>
          </a:xfrm>
          <a:prstGeom prst="rect">
            <a:avLst/>
          </a:prstGeom>
        </p:spPr>
      </p:pic>
    </p:spTree>
    <p:extLst>
      <p:ext uri="{BB962C8B-B14F-4D97-AF65-F5344CB8AC3E}">
        <p14:creationId xmlns:p14="http://schemas.microsoft.com/office/powerpoint/2010/main" val="2537232407"/>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trospectVTI">
  <a:themeElements>
    <a:clrScheme name="">
      <a:dk1>
        <a:srgbClr val="000000"/>
      </a:dk1>
      <a:lt1>
        <a:srgbClr val="FFFFFF"/>
      </a:lt1>
      <a:dk2>
        <a:srgbClr val="243141"/>
      </a:dk2>
      <a:lt2>
        <a:srgbClr val="E8E2E6"/>
      </a:lt2>
      <a:accent1>
        <a:srgbClr val="47B665"/>
      </a:accent1>
      <a:accent2>
        <a:srgbClr val="4DB13B"/>
      </a:accent2>
      <a:accent3>
        <a:srgbClr val="81AF45"/>
      </a:accent3>
      <a:accent4>
        <a:srgbClr val="A4A637"/>
      </a:accent4>
      <a:accent5>
        <a:srgbClr val="C3934D"/>
      </a:accent5>
      <a:accent6>
        <a:srgbClr val="B1503B"/>
      </a:accent6>
      <a:hlink>
        <a:srgbClr val="978032"/>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8.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TotalTime>
  <Words>3152</Words>
  <Application>Microsoft Office PowerPoint</Application>
  <PresentationFormat>Widescreen</PresentationFormat>
  <Paragraphs>417</Paragraphs>
  <Slides>55</Slides>
  <Notes>31</Notes>
  <HiddenSlides>0</HiddenSlides>
  <MMClips>1</MMClips>
  <ScaleCrop>false</ScaleCrop>
  <HeadingPairs>
    <vt:vector size="6" baseType="variant">
      <vt:variant>
        <vt:lpstr>Fonts Used</vt:lpstr>
      </vt:variant>
      <vt:variant>
        <vt:i4>23</vt:i4>
      </vt:variant>
      <vt:variant>
        <vt:lpstr>Theme</vt:lpstr>
      </vt:variant>
      <vt:variant>
        <vt:i4>19</vt:i4>
      </vt:variant>
      <vt:variant>
        <vt:lpstr>Slide Titles</vt:lpstr>
      </vt:variant>
      <vt:variant>
        <vt:i4>55</vt:i4>
      </vt:variant>
    </vt:vector>
  </HeadingPairs>
  <TitlesOfParts>
    <vt:vector size="97" baseType="lpstr">
      <vt:lpstr>等线</vt:lpstr>
      <vt:lpstr>等线 Light</vt:lpstr>
      <vt:lpstr>Abadi</vt:lpstr>
      <vt:lpstr>Algerian</vt:lpstr>
      <vt:lpstr>Arial</vt:lpstr>
      <vt:lpstr>Avenir Next LT Pro</vt:lpstr>
      <vt:lpstr>Bookman Old Style</vt:lpstr>
      <vt:lpstr>Calibri</vt:lpstr>
      <vt:lpstr>Calibri Light</vt:lpstr>
      <vt:lpstr>Cambria Math</vt:lpstr>
      <vt:lpstr>Century Gothic</vt:lpstr>
      <vt:lpstr>Didot</vt:lpstr>
      <vt:lpstr>Glacial Indifference</vt:lpstr>
      <vt:lpstr>Helvetica</vt:lpstr>
      <vt:lpstr>Helvetica Neue</vt:lpstr>
      <vt:lpstr>Helvetica Neue Medium</vt:lpstr>
      <vt:lpstr>Inter</vt:lpstr>
      <vt:lpstr>ITCSymbolStd</vt:lpstr>
      <vt:lpstr>Palatino</vt:lpstr>
      <vt:lpstr>Roboto</vt:lpstr>
      <vt:lpstr>Times New Roman</vt:lpstr>
      <vt:lpstr>Wingdings</vt:lpstr>
      <vt:lpstr>Wingdings 3</vt:lpstr>
      <vt:lpstr>RetrospectVTI</vt:lpstr>
      <vt:lpstr>Office Theme</vt:lpstr>
      <vt:lpstr>Office 主题​​</vt:lpstr>
      <vt:lpstr>Office 主题​​</vt:lpstr>
      <vt:lpstr>Retrospect</vt:lpstr>
      <vt:lpstr>Office Theme</vt:lpstr>
      <vt:lpstr>Ion</vt:lpstr>
      <vt:lpstr>Office Theme</vt:lpstr>
      <vt:lpstr>21_BasicWhite</vt:lpstr>
      <vt:lpstr>Office Theme</vt:lpstr>
      <vt:lpstr>Office Theme</vt:lpstr>
      <vt:lpstr>Office Theme</vt:lpstr>
      <vt:lpstr>Office Theme</vt:lpstr>
      <vt:lpstr>Office Theme</vt:lpstr>
      <vt:lpstr>Office Theme</vt:lpstr>
      <vt:lpstr>Office Theme</vt:lpstr>
      <vt:lpstr>Office 主题​​</vt:lpstr>
      <vt:lpstr>Office Theme</vt:lpstr>
      <vt:lpstr>Office Theme</vt:lpstr>
      <vt:lpstr>SPEED SCIENCE 2022 </vt:lpstr>
      <vt:lpstr>Dhivyaa Anandan dos Santos Lab at CSHL</vt:lpstr>
      <vt:lpstr>PowerPoint Presentation</vt:lpstr>
      <vt:lpstr>Budding Yeast Nuclear-cytoplasmic Ratio</vt:lpstr>
      <vt:lpstr>COVID-19 Nanoparticle Vaccine Development</vt:lpstr>
      <vt:lpstr>Yujia’s Intro</vt:lpstr>
      <vt:lpstr>Undergraduate Research</vt:lpstr>
      <vt:lpstr>Graduate Research</vt:lpstr>
      <vt:lpstr>TanChun Kuo</vt:lpstr>
      <vt:lpstr>Timothy Maher – GS1 in Beyaz Lab at CSHL</vt:lpstr>
      <vt:lpstr>PowerPoint Presentation</vt:lpstr>
      <vt:lpstr>Speed Science</vt:lpstr>
      <vt:lpstr>Exacerbating replication stress is a therapeutic opportunity</vt:lpstr>
      <vt:lpstr>Fork Protection Complex</vt:lpstr>
      <vt:lpstr>Gap in Knowledge</vt:lpstr>
      <vt:lpstr>PowerPoint Presentation</vt:lpstr>
      <vt:lpstr>PowerPoint Presentation</vt:lpstr>
      <vt:lpstr>PowerPoint Presentation</vt:lpstr>
      <vt:lpstr>PowerPoint Presentation</vt:lpstr>
      <vt:lpstr>PowerPoint Presentation</vt:lpstr>
      <vt:lpstr>PowerPoint Presentation</vt:lpstr>
      <vt:lpstr>Speed Science</vt:lpstr>
      <vt:lpstr>PowerPoint Presentation</vt:lpstr>
      <vt:lpstr>PowerPoint Presentation</vt:lpstr>
      <vt:lpstr>PowerPoint Presentation</vt:lpstr>
      <vt:lpstr>PowerPoint Presentation</vt:lpstr>
      <vt:lpstr>PowerPoint Presentation</vt:lpstr>
      <vt:lpstr>Genetics Speed Science</vt:lpstr>
      <vt:lpstr>T Cell Exclusion in Pancreatic Ductal Adenocarcinoma (PDA)</vt:lpstr>
      <vt:lpstr>PowerPoint Presentation</vt:lpstr>
      <vt:lpstr>Splice-switching oligonucleotide therapy for diffuse intrinsic pontine glioma </vt:lpstr>
      <vt:lpstr>Histone H3 Mutations</vt:lpstr>
      <vt:lpstr>PowerPoint Presentation</vt:lpstr>
      <vt:lpstr>PowerPoint Presentation</vt:lpstr>
      <vt:lpstr>Let’s play a game!!</vt:lpstr>
      <vt:lpstr>Oligodendrocytes aid neurons in survival and transmission efficiency of electrical nerve impulse</vt:lpstr>
      <vt:lpstr>Metformin could serve as a potential treatment for hypermyelination.</vt:lpstr>
      <vt:lpstr>Genomic architecture changes during a contemporary evolution in three-spined stickleback in Alaska</vt:lpstr>
      <vt:lpstr>PowerPoint Presentation</vt:lpstr>
      <vt:lpstr>Significance</vt:lpstr>
      <vt:lpstr>Determining if TDP-43 uses Small RNA Pathways to mediate Transposable Element Silencing</vt:lpstr>
      <vt:lpstr>&gt;90% of Sporadic ALS Patients show mislocalisation Wild-Type TDP-43 Protein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Evolution of Primates  What could explain the pronounced differences in physiology and behavior between our ape cousins and ourselves?</vt:lpstr>
      <vt:lpstr>PowerPoint Presentation</vt:lpstr>
      <vt:lpstr>PowerPoint Presentation</vt:lpstr>
      <vt:lpstr>Speed Science</vt:lpstr>
      <vt:lpstr>Typhoidal Salmonella enterica Typhi can cause persistent infections </vt:lpstr>
      <vt:lpstr>Persistent Salmonella infection results in the development of granulomas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Furie, Martha</dc:creator>
  <cp:lastModifiedBy>Furie, Martha</cp:lastModifiedBy>
  <cp:revision>4</cp:revision>
  <dcterms:created xsi:type="dcterms:W3CDTF">2022-08-23T18:03:39Z</dcterms:created>
  <dcterms:modified xsi:type="dcterms:W3CDTF">2022-08-24T20:01:38Z</dcterms:modified>
</cp:coreProperties>
</file>