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FC81D_504BAEBD.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7FFFF510_AB49408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Lst>
  <p:notesMasterIdLst>
    <p:notesMasterId r:id="rId37"/>
  </p:notesMasterIdLst>
  <p:handoutMasterIdLst>
    <p:handoutMasterId r:id="rId38"/>
  </p:handoutMasterIdLst>
  <p:sldIdLst>
    <p:sldId id="256" r:id="rId5"/>
    <p:sldId id="2147469365" r:id="rId6"/>
    <p:sldId id="2147480854" r:id="rId7"/>
    <p:sldId id="2147480851" r:id="rId8"/>
    <p:sldId id="2147480873" r:id="rId9"/>
    <p:sldId id="2147480863" r:id="rId10"/>
    <p:sldId id="2147478083" r:id="rId11"/>
    <p:sldId id="2147480887" r:id="rId12"/>
    <p:sldId id="2147480889" r:id="rId13"/>
    <p:sldId id="2147480888" r:id="rId14"/>
    <p:sldId id="2147480890" r:id="rId15"/>
    <p:sldId id="2147480869" r:id="rId16"/>
    <p:sldId id="2147480878" r:id="rId17"/>
    <p:sldId id="2147480855" r:id="rId18"/>
    <p:sldId id="2147480879" r:id="rId19"/>
    <p:sldId id="2147480875" r:id="rId20"/>
    <p:sldId id="2147480874" r:id="rId21"/>
    <p:sldId id="2147480876" r:id="rId22"/>
    <p:sldId id="11248" r:id="rId23"/>
    <p:sldId id="2147480880" r:id="rId24"/>
    <p:sldId id="2147480881" r:id="rId25"/>
    <p:sldId id="2147377969" r:id="rId26"/>
    <p:sldId id="2147480882" r:id="rId27"/>
    <p:sldId id="2147480884" r:id="rId28"/>
    <p:sldId id="2147480883" r:id="rId29"/>
    <p:sldId id="2147480885" r:id="rId30"/>
    <p:sldId id="2147480840" r:id="rId31"/>
    <p:sldId id="2147469341" r:id="rId32"/>
    <p:sldId id="2147480891" r:id="rId33"/>
    <p:sldId id="2147480862" r:id="rId34"/>
    <p:sldId id="2147480872" r:id="rId35"/>
    <p:sldId id="2147480848" r:id="rId36"/>
  </p:sldIdLst>
  <p:sldSz cx="9144000" cy="5143500" type="screen16x9"/>
  <p:notesSz cx="7010400" cy="9296400"/>
  <p:embeddedFontLst>
    <p:embeddedFont>
      <p:font typeface="Georgia" panose="02040502050405020303" pitchFamily="18"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
      <p:font typeface="Montserrat ExtraBold" panose="00000900000000000000" pitchFamily="2" charset="0"/>
      <p:bold r:id="rId47"/>
      <p:boldItalic r:id="rId48"/>
    </p:embeddedFont>
    <p:embeddedFont>
      <p:font typeface="Montserrat Medium" panose="00000600000000000000"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Verdana" panose="020B0604030504040204" pitchFamily="34" charset="0"/>
      <p:regular r:id="rId61"/>
      <p:bold r:id="rId62"/>
      <p:italic r:id="rId63"/>
      <p:boldItalic r:id="rId64"/>
    </p:embeddedFont>
    <p:embeddedFont>
      <p:font typeface="Zilla Slab" panose="020B0604020202020204" charset="0"/>
      <p:regular r:id="rId65"/>
      <p:bold r:id="rId66"/>
      <p:italic r:id="rId67"/>
    </p:embeddedFont>
    <p:embeddedFont>
      <p:font typeface="Zilla Slab Medium" panose="020B0604020202020204" charset="0"/>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2F7FDD0-8AC7-4C9E-9B52-BA80144C62AA}">
          <p14:sldIdLst>
            <p14:sldId id="256"/>
            <p14:sldId id="2147469365"/>
          </p14:sldIdLst>
        </p14:section>
        <p14:section name="CLN" id="{DD3409E2-19E3-4EE6-B92A-16C4E8784E0A}">
          <p14:sldIdLst>
            <p14:sldId id="2147480854"/>
            <p14:sldId id="2147480851"/>
            <p14:sldId id="2147480873"/>
            <p14:sldId id="2147480863"/>
            <p14:sldId id="2147478083"/>
            <p14:sldId id="2147480887"/>
            <p14:sldId id="2147480889"/>
            <p14:sldId id="2147480888"/>
            <p14:sldId id="2147480890"/>
            <p14:sldId id="2147480869"/>
            <p14:sldId id="2147480878"/>
            <p14:sldId id="2147480855"/>
            <p14:sldId id="2147480879"/>
            <p14:sldId id="2147480875"/>
            <p14:sldId id="2147480874"/>
            <p14:sldId id="2147480876"/>
            <p14:sldId id="11248"/>
            <p14:sldId id="2147480880"/>
            <p14:sldId id="2147480881"/>
            <p14:sldId id="2147377969"/>
            <p14:sldId id="2147480882"/>
            <p14:sldId id="2147480884"/>
            <p14:sldId id="2147480883"/>
            <p14:sldId id="2147480885"/>
            <p14:sldId id="2147480840"/>
            <p14:sldId id="2147469341"/>
            <p14:sldId id="2147480891"/>
            <p14:sldId id="2147480862"/>
            <p14:sldId id="2147480872"/>
            <p14:sldId id="2147480848"/>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F1200-92EC-3DC8-C932-26212FBF7504}" name="Rubin, Jessica (OCFO)" initials="RJ(" userId="Rubin, Jessica (OCFO)" providerId="None"/>
  <p188:author id="{1C79C204-6FFC-4F33-61A3-0254CBAE2202}" name="Jessica Rubin" initials="JR" userId="S::jesrubin@deloitte.com::bcc44848-976f-4ce6-920d-54a6ec76b2e4" providerId="AD"/>
  <p188:author id="{66BBE416-FBF5-DF80-6803-BB154A848295}" name="Patel, Rohan" initials="PR" userId="S::rohpatel@deloitte.com::217efa87-9824-4281-9181-13d277c7299f" providerId="AD"/>
  <p188:author id="{096ECC24-DF3D-41D1-DB15-FA8B116334C2}" name="Ganguly, Korak" initials="GK" userId="S::koganguly@deloitte.com::35dcab24-3fcb-48c2-ba5e-bc29a740d5dc" providerId="AD"/>
  <p188:author id="{D2557A31-B744-77D7-5F92-5B1BF2889F1B}" name="Famer, Kariley" initials="FK" userId="S::kfamer@deloitte.com::f4743b45-08ce-4d6d-bea3-a8d1009f7f74" providerId="AD"/>
  <p188:author id="{66DEFF40-9E75-2C7F-156D-EABFBAD561C2}" name="Johanna Rohena Quiñonez" initials="JRQ" userId="S::Johanna.Rohena@hacienda.pr.gov::40ba49bc-3a7f-42f1-a592-6784282644eb" providerId="AD"/>
  <p188:author id="{CB06A247-7F89-10A6-B1C8-644458FC2A2D}" name="Hina Kausar" initials="HK" userId="S::Hina.Kausar@stonybrook.edu::2d47a55d-c5b6-4378-94da-24676b12c4dc" providerId="AD"/>
  <p188:author id="{EA82A062-6905-64F4-28B8-CEBB6A58ADFF}" name="Galletti, Evelyn" initials="GE" userId="S::egalletti@deloitte.com::a2b843f3-5d7a-4b1e-8eb9-2c3fd59c97a8" providerId="AD"/>
  <p188:author id="{915672B5-9D3E-C64F-69E4-7E8C96ABF5D0}" name="McPheeters, Tyler" initials="MT" userId="S::tmcpheeters@deloitte.com::2b952da6-5e31-4154-8f5c-91f7991e72d9" providerId="AD"/>
  <p188:author id="{D03464BD-E3D9-F0E1-CABC-0300712A6FEE}" name="Carothers, Taryn" initials="CT" userId="S::tcarothers@deloitte.com::9df36b71-4ae5-4ba0-b9d8-b13316b65570" providerId="AD"/>
  <p188:author id="{5B855DD7-BBF1-1210-ACCD-92FD89DC79A9}" name="Trivedi, Kushan" initials="TK" userId="S::ktrivedi@deloitte.com::36e70c63-f201-462c-b950-2136e9afb3ed" providerId="AD"/>
  <p188:author id="{FBE4E1E3-456F-B0EC-3A26-CE9E9284069A}" name="Kariley Famer" initials="KF" userId="S::Kariley.Famer@stonybrook.edu::0e432282-ab4f-45bf-963e-305fcf656778" providerId="AD"/>
  <p188:author id="{EA2644FD-2BC8-0EE5-F190-E44B7B1C7B48}" name="Thomas Ballis" initials="TB" userId="S::thomas.ballis@stonybrook.edu::0f903ec3-a805-486a-9e57-935b90c884cb" providerId="AD"/>
  <p188:author id="{A90081FF-3167-59E4-2BD9-9FCED6D342CF}" name="Pingelton, Caleb" initials="PC" userId="S::cpingelton@deloitte.com::7fef18a1-2068-40ac-acac-d3ff0d3508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A3A"/>
    <a:srgbClr val="6B000D"/>
    <a:srgbClr val="990000"/>
    <a:srgbClr val="70AD47"/>
    <a:srgbClr val="D52027"/>
    <a:srgbClr val="D9D9D9"/>
    <a:srgbClr val="D55454"/>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0232C1-4706-C624-AE52-D28B9A75766A}" v="4" dt="2025-01-09T16:56:43.018"/>
  </p1510:revLst>
</p1510:revInfo>
</file>

<file path=ppt/tableStyles.xml><?xml version="1.0" encoding="utf-8"?>
<a:tblStyleLst xmlns:a="http://schemas.openxmlformats.org/drawingml/2006/main" def="{AB26E200-EFC4-4C4D-A8FA-895AA3FEBC45}">
  <a:tblStyle styleId="{AB26E200-EFC4-4C4D-A8FA-895AA3FEBC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3.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fntdata"/><Relationship Id="rId34" Type="http://schemas.openxmlformats.org/officeDocument/2006/relationships/slide" Target="slides/slide30.xml"/><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theme" Target="theme/theme1.xml"/></Relationships>
</file>

<file path=ppt/comments/modernComment_7FFFC81D_504BAEBD.xml><?xml version="1.0" encoding="utf-8"?>
<p188:cmLst xmlns:a="http://schemas.openxmlformats.org/drawingml/2006/main" xmlns:r="http://schemas.openxmlformats.org/officeDocument/2006/relationships" xmlns:p188="http://schemas.microsoft.com/office/powerpoint/2018/8/main">
  <p188:cm id="{AA741523-259B-445C-B385-825A371CBF86}" authorId="{FBE4E1E3-456F-B0EC-3A26-CE9E9284069A}" status="resolved" created="2024-10-14T14:45:19.959" complete="100000">
    <ac:txMkLst xmlns:ac="http://schemas.microsoft.com/office/drawing/2013/main/command">
      <pc:docMk xmlns:pc="http://schemas.microsoft.com/office/powerpoint/2013/main/command"/>
      <pc:sldMk xmlns:pc="http://schemas.microsoft.com/office/powerpoint/2013/main/command" cId="1347137213" sldId="2147469341"/>
      <ac:spMk id="34" creationId="{646262B8-B83E-4D15-8FFB-13FE7677A1EB}"/>
      <ac:txMk cp="156" len="10">
        <ac:context len="370" hash="846020642"/>
      </ac:txMk>
    </ac:txMkLst>
    <p188:pos x="1662202" y="510573"/>
    <p188:txBody>
      <a:bodyPr/>
      <a:lstStyle/>
      <a:p>
        <a:r>
          <a:rPr lang="en-US"/>
          <a:t>Ker to talk about behavioral science, making commitments to your future self</a:t>
        </a:r>
      </a:p>
    </p188:txBody>
  </p188:cm>
</p188:cmLst>
</file>

<file path=ppt/comments/modernComment_7FFFF510_AB494080.xml><?xml version="1.0" encoding="utf-8"?>
<p188:cmLst xmlns:a="http://schemas.openxmlformats.org/drawingml/2006/main" xmlns:r="http://schemas.openxmlformats.org/officeDocument/2006/relationships" xmlns:p188="http://schemas.microsoft.com/office/powerpoint/2018/8/main">
  <p188:cm id="{23C8AAD5-F51A-4FD3-8419-FF9412C269AE}" authorId="{CB06A247-7F89-10A6-B1C8-644458FC2A2D}" created="2024-10-14T19:53:20.787">
    <pc:sldMkLst xmlns:pc="http://schemas.microsoft.com/office/powerpoint/2013/main/command">
      <pc:docMk/>
      <pc:sldMk cId="2873704576" sldId="2147480848"/>
    </pc:sldMkLst>
    <p188:txBody>
      <a:bodyPr/>
      <a:lstStyle/>
      <a:p>
        <a:r>
          <a:rPr lang="en-US"/>
          <a:t>Kevin - champion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7318F-9BFA-4CB6-8FE7-1495C776B574}" type="doc">
      <dgm:prSet loTypeId="urn:microsoft.com/office/officeart/2005/8/layout/process1" loCatId="process" qsTypeId="urn:microsoft.com/office/officeart/2005/8/quickstyle/simple1" qsCatId="simple" csTypeId="urn:microsoft.com/office/officeart/2005/8/colors/accent1_2" csCatId="accent1" phldr="1"/>
      <dgm:spPr/>
    </dgm:pt>
    <dgm:pt modelId="{6F08943C-1E04-4D11-94A0-A3CC213B6806}">
      <dgm:prSet phldr="0"/>
      <dgm:spPr/>
      <dgm:t>
        <a:bodyPr/>
        <a:lstStyle/>
        <a:p>
          <a:pPr rtl="0"/>
          <a:r>
            <a:rPr lang="en-US">
              <a:latin typeface="Arial"/>
            </a:rPr>
            <a:t>Reward &amp; recognition</a:t>
          </a:r>
          <a:endParaRPr lang="en-US"/>
        </a:p>
      </dgm:t>
    </dgm:pt>
    <dgm:pt modelId="{71A16441-134C-4BF3-B33B-2C7214A80273}" type="parTrans" cxnId="{EE1C65E2-B2F3-4EF9-88DB-3964672F9A42}">
      <dgm:prSet/>
      <dgm:spPr/>
      <dgm:t>
        <a:bodyPr/>
        <a:lstStyle/>
        <a:p>
          <a:endParaRPr lang="en-US"/>
        </a:p>
      </dgm:t>
    </dgm:pt>
    <dgm:pt modelId="{08BBC075-6CC3-4311-87BC-D6DF72817907}" type="sibTrans" cxnId="{EE1C65E2-B2F3-4EF9-88DB-3964672F9A42}">
      <dgm:prSet/>
      <dgm:spPr/>
      <dgm:t>
        <a:bodyPr/>
        <a:lstStyle/>
        <a:p>
          <a:endParaRPr lang="en-US"/>
        </a:p>
      </dgm:t>
    </dgm:pt>
    <dgm:pt modelId="{1D007C2C-39FA-4E1D-B7A1-739DE4876831}">
      <dgm:prSet phldrT="[Text]" phldr="0"/>
      <dgm:spPr/>
      <dgm:t>
        <a:bodyPr/>
        <a:lstStyle/>
        <a:p>
          <a:pPr rtl="0"/>
          <a:r>
            <a:rPr lang="en-US"/>
            <a:t>Define the champions’ role</a:t>
          </a:r>
        </a:p>
      </dgm:t>
    </dgm:pt>
    <dgm:pt modelId="{03D16A22-F864-490B-B0AD-A5BC600824CF}" type="parTrans" cxnId="{75FF4B74-523F-43B6-9F23-BF1CF50E954B}">
      <dgm:prSet/>
      <dgm:spPr/>
      <dgm:t>
        <a:bodyPr/>
        <a:lstStyle/>
        <a:p>
          <a:endParaRPr lang="en-US"/>
        </a:p>
      </dgm:t>
    </dgm:pt>
    <dgm:pt modelId="{6C81FD1C-AFCB-4A17-BE60-5207D60C4165}" type="sibTrans" cxnId="{75FF4B74-523F-43B6-9F23-BF1CF50E954B}">
      <dgm:prSet/>
      <dgm:spPr/>
      <dgm:t>
        <a:bodyPr/>
        <a:lstStyle/>
        <a:p>
          <a:endParaRPr lang="en-US"/>
        </a:p>
      </dgm:t>
    </dgm:pt>
    <dgm:pt modelId="{7C9FAA99-CCFF-4E52-9BF4-0DE4788265F4}">
      <dgm:prSet phldrT="[Text]" phldr="0"/>
      <dgm:spPr/>
      <dgm:t>
        <a:bodyPr/>
        <a:lstStyle/>
        <a:p>
          <a:pPr rtl="0"/>
          <a:r>
            <a:rPr lang="en-US"/>
            <a:t>Select champions</a:t>
          </a:r>
        </a:p>
      </dgm:t>
    </dgm:pt>
    <dgm:pt modelId="{626A0F67-7CB6-42C2-BB84-087915AD4AA6}" type="parTrans" cxnId="{308D6377-799C-4BED-96AD-E7FF068C6752}">
      <dgm:prSet/>
      <dgm:spPr/>
      <dgm:t>
        <a:bodyPr/>
        <a:lstStyle/>
        <a:p>
          <a:endParaRPr lang="en-US"/>
        </a:p>
      </dgm:t>
    </dgm:pt>
    <dgm:pt modelId="{0D3505BC-6E52-46BF-ABB9-C9006589F822}" type="sibTrans" cxnId="{308D6377-799C-4BED-96AD-E7FF068C6752}">
      <dgm:prSet/>
      <dgm:spPr/>
      <dgm:t>
        <a:bodyPr/>
        <a:lstStyle/>
        <a:p>
          <a:endParaRPr lang="en-US"/>
        </a:p>
      </dgm:t>
    </dgm:pt>
    <dgm:pt modelId="{E4C82C19-051F-4C61-B96B-B5404DCAB01A}">
      <dgm:prSet phldrT="[Text]" phldr="0"/>
      <dgm:spPr/>
      <dgm:t>
        <a:bodyPr/>
        <a:lstStyle/>
        <a:p>
          <a:pPr rtl="0"/>
          <a:r>
            <a:rPr lang="en-US">
              <a:latin typeface="Arial"/>
            </a:rPr>
            <a:t>Kick-off </a:t>
          </a:r>
          <a:endParaRPr lang="en-US"/>
        </a:p>
      </dgm:t>
    </dgm:pt>
    <dgm:pt modelId="{0D6ACF16-38EE-4442-A3AA-960F8AC499E3}" type="parTrans" cxnId="{2132BDCE-9A1B-43C4-8519-86FB7466FFD7}">
      <dgm:prSet/>
      <dgm:spPr/>
      <dgm:t>
        <a:bodyPr/>
        <a:lstStyle/>
        <a:p>
          <a:endParaRPr lang="en-US"/>
        </a:p>
      </dgm:t>
    </dgm:pt>
    <dgm:pt modelId="{BC171CD1-3198-45C5-B866-482C8709A98D}" type="sibTrans" cxnId="{2132BDCE-9A1B-43C4-8519-86FB7466FFD7}">
      <dgm:prSet/>
      <dgm:spPr/>
      <dgm:t>
        <a:bodyPr/>
        <a:lstStyle/>
        <a:p>
          <a:endParaRPr lang="en-US"/>
        </a:p>
      </dgm:t>
    </dgm:pt>
    <dgm:pt modelId="{02711697-FF2B-450F-BD9F-B3AFC3D15723}">
      <dgm:prSet phldr="0"/>
      <dgm:spPr/>
      <dgm:t>
        <a:bodyPr/>
        <a:lstStyle/>
        <a:p>
          <a:pPr rtl="0"/>
          <a:r>
            <a:rPr lang="en-US"/>
            <a:t>Conduct training for champions</a:t>
          </a:r>
          <a:endParaRPr lang="en-US">
            <a:latin typeface="Arial"/>
          </a:endParaRPr>
        </a:p>
      </dgm:t>
    </dgm:pt>
    <dgm:pt modelId="{A0CC0EDE-167F-4F25-99FC-D2DB0EFF9545}" type="parTrans" cxnId="{667437B2-8335-4EF9-9F8A-7044F1688CBA}">
      <dgm:prSet/>
      <dgm:spPr/>
      <dgm:t>
        <a:bodyPr/>
        <a:lstStyle/>
        <a:p>
          <a:endParaRPr lang="en-US"/>
        </a:p>
      </dgm:t>
    </dgm:pt>
    <dgm:pt modelId="{F6483A0B-D499-4E23-AD10-165162341B01}" type="sibTrans" cxnId="{667437B2-8335-4EF9-9F8A-7044F1688CBA}">
      <dgm:prSet/>
      <dgm:spPr/>
      <dgm:t>
        <a:bodyPr/>
        <a:lstStyle/>
        <a:p>
          <a:endParaRPr lang="en-US"/>
        </a:p>
      </dgm:t>
    </dgm:pt>
    <dgm:pt modelId="{E5268250-07BA-4ED4-B709-5390E6E1CA23}">
      <dgm:prSet phldr="0"/>
      <dgm:spPr/>
      <dgm:t>
        <a:bodyPr/>
        <a:lstStyle/>
        <a:p>
          <a:pPr rtl="0"/>
          <a:r>
            <a:rPr lang="en-US">
              <a:latin typeface="Arial"/>
            </a:rPr>
            <a:t>Socialize Network</a:t>
          </a:r>
        </a:p>
      </dgm:t>
    </dgm:pt>
    <dgm:pt modelId="{063F54DF-543C-46A0-BA13-298966866736}" type="parTrans" cxnId="{4D0A5377-E3A8-4C53-8C04-ACA1B899162A}">
      <dgm:prSet/>
      <dgm:spPr/>
      <dgm:t>
        <a:bodyPr/>
        <a:lstStyle/>
        <a:p>
          <a:endParaRPr lang="en-US"/>
        </a:p>
      </dgm:t>
    </dgm:pt>
    <dgm:pt modelId="{601DBF09-0037-4B4D-817E-9B95D8E6EBFB}" type="sibTrans" cxnId="{4D0A5377-E3A8-4C53-8C04-ACA1B899162A}">
      <dgm:prSet/>
      <dgm:spPr/>
      <dgm:t>
        <a:bodyPr/>
        <a:lstStyle/>
        <a:p>
          <a:endParaRPr lang="en-US"/>
        </a:p>
      </dgm:t>
    </dgm:pt>
    <dgm:pt modelId="{7275F048-1CBC-47E9-8B5E-E95FE671A199}">
      <dgm:prSet phldr="0"/>
      <dgm:spPr/>
      <dgm:t>
        <a:bodyPr/>
        <a:lstStyle/>
        <a:p>
          <a:pPr rtl="0"/>
          <a:r>
            <a:rPr lang="en-US">
              <a:latin typeface="Arial"/>
            </a:rPr>
            <a:t>Leverage for driving change</a:t>
          </a:r>
        </a:p>
      </dgm:t>
    </dgm:pt>
    <dgm:pt modelId="{94F71A55-003C-4DEF-9E38-38DF59A8F985}" type="parTrans" cxnId="{6487E200-EAA8-4959-88F8-5CE8028E9B26}">
      <dgm:prSet/>
      <dgm:spPr/>
      <dgm:t>
        <a:bodyPr/>
        <a:lstStyle/>
        <a:p>
          <a:endParaRPr lang="en-US"/>
        </a:p>
      </dgm:t>
    </dgm:pt>
    <dgm:pt modelId="{4ACD29A9-19AE-47E8-96AA-1EBDC82E8BC6}" type="sibTrans" cxnId="{6487E200-EAA8-4959-88F8-5CE8028E9B26}">
      <dgm:prSet/>
      <dgm:spPr/>
      <dgm:t>
        <a:bodyPr/>
        <a:lstStyle/>
        <a:p>
          <a:endParaRPr lang="en-US"/>
        </a:p>
      </dgm:t>
    </dgm:pt>
    <dgm:pt modelId="{7E9B9FC7-A945-4797-A410-07D905B6CE41}">
      <dgm:prSet phldr="0"/>
      <dgm:spPr/>
      <dgm:t>
        <a:bodyPr/>
        <a:lstStyle/>
        <a:p>
          <a:pPr rtl="0"/>
          <a:r>
            <a:rPr lang="en-US">
              <a:latin typeface="Arial"/>
            </a:rPr>
            <a:t>Gather feedback</a:t>
          </a:r>
        </a:p>
      </dgm:t>
    </dgm:pt>
    <dgm:pt modelId="{CFBC0D2C-6189-41C9-B226-076ECA7EB436}" type="parTrans" cxnId="{D34ECAAA-4712-454C-A04E-88C7D412FFD6}">
      <dgm:prSet/>
      <dgm:spPr/>
      <dgm:t>
        <a:bodyPr/>
        <a:lstStyle/>
        <a:p>
          <a:endParaRPr lang="en-US"/>
        </a:p>
      </dgm:t>
    </dgm:pt>
    <dgm:pt modelId="{25E436CB-6D8D-400F-9869-6D9C97DDD637}" type="sibTrans" cxnId="{D34ECAAA-4712-454C-A04E-88C7D412FFD6}">
      <dgm:prSet/>
      <dgm:spPr/>
      <dgm:t>
        <a:bodyPr/>
        <a:lstStyle/>
        <a:p>
          <a:endParaRPr lang="en-US"/>
        </a:p>
      </dgm:t>
    </dgm:pt>
    <dgm:pt modelId="{069A43BB-FF3C-47C1-89EC-4CA8CC7D5D4E}" type="pres">
      <dgm:prSet presAssocID="{00A7318F-9BFA-4CB6-8FE7-1495C776B574}" presName="Name0" presStyleCnt="0">
        <dgm:presLayoutVars>
          <dgm:dir/>
          <dgm:resizeHandles val="exact"/>
        </dgm:presLayoutVars>
      </dgm:prSet>
      <dgm:spPr/>
    </dgm:pt>
    <dgm:pt modelId="{EE9C37DE-C7F0-434C-8307-049D00E9F4BA}" type="pres">
      <dgm:prSet presAssocID="{1D007C2C-39FA-4E1D-B7A1-739DE4876831}" presName="node" presStyleLbl="node1" presStyleIdx="0" presStyleCnt="8">
        <dgm:presLayoutVars>
          <dgm:bulletEnabled val="1"/>
        </dgm:presLayoutVars>
      </dgm:prSet>
      <dgm:spPr/>
    </dgm:pt>
    <dgm:pt modelId="{E6134704-9AFB-4059-9360-88362D013CF7}" type="pres">
      <dgm:prSet presAssocID="{6C81FD1C-AFCB-4A17-BE60-5207D60C4165}" presName="sibTrans" presStyleLbl="sibTrans2D1" presStyleIdx="0" presStyleCnt="7"/>
      <dgm:spPr/>
    </dgm:pt>
    <dgm:pt modelId="{029F10CD-688E-424A-8D35-72DFDE2310D5}" type="pres">
      <dgm:prSet presAssocID="{6C81FD1C-AFCB-4A17-BE60-5207D60C4165}" presName="connectorText" presStyleLbl="sibTrans2D1" presStyleIdx="0" presStyleCnt="7"/>
      <dgm:spPr/>
    </dgm:pt>
    <dgm:pt modelId="{041E6DE8-5E71-4C75-8300-2164B3E6BBB7}" type="pres">
      <dgm:prSet presAssocID="{7C9FAA99-CCFF-4E52-9BF4-0DE4788265F4}" presName="node" presStyleLbl="node1" presStyleIdx="1" presStyleCnt="8">
        <dgm:presLayoutVars>
          <dgm:bulletEnabled val="1"/>
        </dgm:presLayoutVars>
      </dgm:prSet>
      <dgm:spPr/>
    </dgm:pt>
    <dgm:pt modelId="{074B15FE-02BF-47A1-A2EA-5ADA40656C97}" type="pres">
      <dgm:prSet presAssocID="{0D3505BC-6E52-46BF-ABB9-C9006589F822}" presName="sibTrans" presStyleLbl="sibTrans2D1" presStyleIdx="1" presStyleCnt="7"/>
      <dgm:spPr/>
    </dgm:pt>
    <dgm:pt modelId="{D69A560E-9E53-47B6-9CA0-5F338D84DFB9}" type="pres">
      <dgm:prSet presAssocID="{0D3505BC-6E52-46BF-ABB9-C9006589F822}" presName="connectorText" presStyleLbl="sibTrans2D1" presStyleIdx="1" presStyleCnt="7"/>
      <dgm:spPr/>
    </dgm:pt>
    <dgm:pt modelId="{82AFC7CB-73E5-4861-974A-C660261D8636}" type="pres">
      <dgm:prSet presAssocID="{E4C82C19-051F-4C61-B96B-B5404DCAB01A}" presName="node" presStyleLbl="node1" presStyleIdx="2" presStyleCnt="8">
        <dgm:presLayoutVars>
          <dgm:bulletEnabled val="1"/>
        </dgm:presLayoutVars>
      </dgm:prSet>
      <dgm:spPr/>
    </dgm:pt>
    <dgm:pt modelId="{50A2D6C4-FCF1-4151-823D-DC9298A1BE9E}" type="pres">
      <dgm:prSet presAssocID="{BC171CD1-3198-45C5-B866-482C8709A98D}" presName="sibTrans" presStyleLbl="sibTrans2D1" presStyleIdx="2" presStyleCnt="7"/>
      <dgm:spPr/>
    </dgm:pt>
    <dgm:pt modelId="{747514FB-CFBF-459B-A316-B28F98A31C49}" type="pres">
      <dgm:prSet presAssocID="{BC171CD1-3198-45C5-B866-482C8709A98D}" presName="connectorText" presStyleLbl="sibTrans2D1" presStyleIdx="2" presStyleCnt="7"/>
      <dgm:spPr/>
    </dgm:pt>
    <dgm:pt modelId="{9BDF77FB-781E-44EA-BCB1-25A2C5517E72}" type="pres">
      <dgm:prSet presAssocID="{02711697-FF2B-450F-BD9F-B3AFC3D15723}" presName="node" presStyleLbl="node1" presStyleIdx="3" presStyleCnt="8">
        <dgm:presLayoutVars>
          <dgm:bulletEnabled val="1"/>
        </dgm:presLayoutVars>
      </dgm:prSet>
      <dgm:spPr/>
    </dgm:pt>
    <dgm:pt modelId="{F93016DD-81EA-4C7F-9D88-5E31DC6D6680}" type="pres">
      <dgm:prSet presAssocID="{F6483A0B-D499-4E23-AD10-165162341B01}" presName="sibTrans" presStyleLbl="sibTrans2D1" presStyleIdx="3" presStyleCnt="7"/>
      <dgm:spPr/>
    </dgm:pt>
    <dgm:pt modelId="{F0623660-B3F7-406A-9985-3D092211AF3B}" type="pres">
      <dgm:prSet presAssocID="{F6483A0B-D499-4E23-AD10-165162341B01}" presName="connectorText" presStyleLbl="sibTrans2D1" presStyleIdx="3" presStyleCnt="7"/>
      <dgm:spPr/>
    </dgm:pt>
    <dgm:pt modelId="{75F7C369-A189-4084-AA56-0ACA07679EE8}" type="pres">
      <dgm:prSet presAssocID="{E5268250-07BA-4ED4-B709-5390E6E1CA23}" presName="node" presStyleLbl="node1" presStyleIdx="4" presStyleCnt="8">
        <dgm:presLayoutVars>
          <dgm:bulletEnabled val="1"/>
        </dgm:presLayoutVars>
      </dgm:prSet>
      <dgm:spPr/>
    </dgm:pt>
    <dgm:pt modelId="{3604D64F-D018-4462-81E4-77FD5C2EC213}" type="pres">
      <dgm:prSet presAssocID="{601DBF09-0037-4B4D-817E-9B95D8E6EBFB}" presName="sibTrans" presStyleLbl="sibTrans2D1" presStyleIdx="4" presStyleCnt="7"/>
      <dgm:spPr/>
    </dgm:pt>
    <dgm:pt modelId="{B800CA47-7DB6-49EF-AF24-1D8CCD071EE0}" type="pres">
      <dgm:prSet presAssocID="{601DBF09-0037-4B4D-817E-9B95D8E6EBFB}" presName="connectorText" presStyleLbl="sibTrans2D1" presStyleIdx="4" presStyleCnt="7"/>
      <dgm:spPr/>
    </dgm:pt>
    <dgm:pt modelId="{1CD62AB0-2C5F-40E7-AE38-7AD2D1C3ADCA}" type="pres">
      <dgm:prSet presAssocID="{7275F048-1CBC-47E9-8B5E-E95FE671A199}" presName="node" presStyleLbl="node1" presStyleIdx="5" presStyleCnt="8">
        <dgm:presLayoutVars>
          <dgm:bulletEnabled val="1"/>
        </dgm:presLayoutVars>
      </dgm:prSet>
      <dgm:spPr/>
    </dgm:pt>
    <dgm:pt modelId="{B78EE265-62B8-4A14-871F-5737A32B78AE}" type="pres">
      <dgm:prSet presAssocID="{4ACD29A9-19AE-47E8-96AA-1EBDC82E8BC6}" presName="sibTrans" presStyleLbl="sibTrans2D1" presStyleIdx="5" presStyleCnt="7"/>
      <dgm:spPr/>
    </dgm:pt>
    <dgm:pt modelId="{B1A47631-CD8B-4821-8669-8BC26B912766}" type="pres">
      <dgm:prSet presAssocID="{4ACD29A9-19AE-47E8-96AA-1EBDC82E8BC6}" presName="connectorText" presStyleLbl="sibTrans2D1" presStyleIdx="5" presStyleCnt="7"/>
      <dgm:spPr/>
    </dgm:pt>
    <dgm:pt modelId="{A4A457B3-23C8-4A6C-9C04-49809F9F278A}" type="pres">
      <dgm:prSet presAssocID="{7E9B9FC7-A945-4797-A410-07D905B6CE41}" presName="node" presStyleLbl="node1" presStyleIdx="6" presStyleCnt="8">
        <dgm:presLayoutVars>
          <dgm:bulletEnabled val="1"/>
        </dgm:presLayoutVars>
      </dgm:prSet>
      <dgm:spPr/>
    </dgm:pt>
    <dgm:pt modelId="{103C1469-9D24-4AD1-822C-72BDD24C0D91}" type="pres">
      <dgm:prSet presAssocID="{25E436CB-6D8D-400F-9869-6D9C97DDD637}" presName="sibTrans" presStyleLbl="sibTrans2D1" presStyleIdx="6" presStyleCnt="7"/>
      <dgm:spPr/>
    </dgm:pt>
    <dgm:pt modelId="{81971577-3E90-4CCF-876B-C8F4EFB7F1CF}" type="pres">
      <dgm:prSet presAssocID="{25E436CB-6D8D-400F-9869-6D9C97DDD637}" presName="connectorText" presStyleLbl="sibTrans2D1" presStyleIdx="6" presStyleCnt="7"/>
      <dgm:spPr/>
    </dgm:pt>
    <dgm:pt modelId="{7FB1F2EA-C801-4D25-83A8-A144E092786F}" type="pres">
      <dgm:prSet presAssocID="{6F08943C-1E04-4D11-94A0-A3CC213B6806}" presName="node" presStyleLbl="node1" presStyleIdx="7" presStyleCnt="8">
        <dgm:presLayoutVars>
          <dgm:bulletEnabled val="1"/>
        </dgm:presLayoutVars>
      </dgm:prSet>
      <dgm:spPr/>
    </dgm:pt>
  </dgm:ptLst>
  <dgm:cxnLst>
    <dgm:cxn modelId="{6487E200-EAA8-4959-88F8-5CE8028E9B26}" srcId="{00A7318F-9BFA-4CB6-8FE7-1495C776B574}" destId="{7275F048-1CBC-47E9-8B5E-E95FE671A199}" srcOrd="5" destOrd="0" parTransId="{94F71A55-003C-4DEF-9E38-38DF59A8F985}" sibTransId="{4ACD29A9-19AE-47E8-96AA-1EBDC82E8BC6}"/>
    <dgm:cxn modelId="{581DE307-F81E-4B5D-9AEE-7E5449BCD828}" type="presOf" srcId="{E4C82C19-051F-4C61-B96B-B5404DCAB01A}" destId="{82AFC7CB-73E5-4861-974A-C660261D8636}" srcOrd="0" destOrd="0" presId="urn:microsoft.com/office/officeart/2005/8/layout/process1"/>
    <dgm:cxn modelId="{D044D308-3829-458B-B8F1-CB73C91D7A9D}" type="presOf" srcId="{601DBF09-0037-4B4D-817E-9B95D8E6EBFB}" destId="{B800CA47-7DB6-49EF-AF24-1D8CCD071EE0}" srcOrd="1" destOrd="0" presId="urn:microsoft.com/office/officeart/2005/8/layout/process1"/>
    <dgm:cxn modelId="{7616D21E-86BC-45E8-A207-9A30CDD89716}" type="presOf" srcId="{4ACD29A9-19AE-47E8-96AA-1EBDC82E8BC6}" destId="{B78EE265-62B8-4A14-871F-5737A32B78AE}" srcOrd="0" destOrd="0" presId="urn:microsoft.com/office/officeart/2005/8/layout/process1"/>
    <dgm:cxn modelId="{D978A136-CA11-4CCD-A0A3-0CCD6DB9A230}" type="presOf" srcId="{BC171CD1-3198-45C5-B866-482C8709A98D}" destId="{747514FB-CFBF-459B-A316-B28F98A31C49}" srcOrd="1" destOrd="0" presId="urn:microsoft.com/office/officeart/2005/8/layout/process1"/>
    <dgm:cxn modelId="{43BC7B60-907A-45DB-9345-6EF8C23C1E55}" type="presOf" srcId="{00A7318F-9BFA-4CB6-8FE7-1495C776B574}" destId="{069A43BB-FF3C-47C1-89EC-4CA8CC7D5D4E}" srcOrd="0" destOrd="0" presId="urn:microsoft.com/office/officeart/2005/8/layout/process1"/>
    <dgm:cxn modelId="{7281A660-C34B-4432-AF35-1950724F3104}" type="presOf" srcId="{0D3505BC-6E52-46BF-ABB9-C9006589F822}" destId="{D69A560E-9E53-47B6-9CA0-5F338D84DFB9}" srcOrd="1" destOrd="0" presId="urn:microsoft.com/office/officeart/2005/8/layout/process1"/>
    <dgm:cxn modelId="{0389AC43-FF44-4208-AA75-2B8E77BFE3A0}" type="presOf" srcId="{02711697-FF2B-450F-BD9F-B3AFC3D15723}" destId="{9BDF77FB-781E-44EA-BCB1-25A2C5517E72}" srcOrd="0" destOrd="0" presId="urn:microsoft.com/office/officeart/2005/8/layout/process1"/>
    <dgm:cxn modelId="{5FEA3A6D-1D1D-4115-A181-CB9B77A42EE1}" type="presOf" srcId="{F6483A0B-D499-4E23-AD10-165162341B01}" destId="{F0623660-B3F7-406A-9985-3D092211AF3B}" srcOrd="1" destOrd="0" presId="urn:microsoft.com/office/officeart/2005/8/layout/process1"/>
    <dgm:cxn modelId="{75FF4B74-523F-43B6-9F23-BF1CF50E954B}" srcId="{00A7318F-9BFA-4CB6-8FE7-1495C776B574}" destId="{1D007C2C-39FA-4E1D-B7A1-739DE4876831}" srcOrd="0" destOrd="0" parTransId="{03D16A22-F864-490B-B0AD-A5BC600824CF}" sibTransId="{6C81FD1C-AFCB-4A17-BE60-5207D60C4165}"/>
    <dgm:cxn modelId="{308D6377-799C-4BED-96AD-E7FF068C6752}" srcId="{00A7318F-9BFA-4CB6-8FE7-1495C776B574}" destId="{7C9FAA99-CCFF-4E52-9BF4-0DE4788265F4}" srcOrd="1" destOrd="0" parTransId="{626A0F67-7CB6-42C2-BB84-087915AD4AA6}" sibTransId="{0D3505BC-6E52-46BF-ABB9-C9006589F822}"/>
    <dgm:cxn modelId="{4D0A5377-E3A8-4C53-8C04-ACA1B899162A}" srcId="{00A7318F-9BFA-4CB6-8FE7-1495C776B574}" destId="{E5268250-07BA-4ED4-B709-5390E6E1CA23}" srcOrd="4" destOrd="0" parTransId="{063F54DF-543C-46A0-BA13-298966866736}" sibTransId="{601DBF09-0037-4B4D-817E-9B95D8E6EBFB}"/>
    <dgm:cxn modelId="{56812481-888E-4CE1-A868-D4AC8D4D4A4D}" type="presOf" srcId="{7C9FAA99-CCFF-4E52-9BF4-0DE4788265F4}" destId="{041E6DE8-5E71-4C75-8300-2164B3E6BBB7}" srcOrd="0" destOrd="0" presId="urn:microsoft.com/office/officeart/2005/8/layout/process1"/>
    <dgm:cxn modelId="{EFC7348C-69AC-4064-B99A-A6F5720517FD}" type="presOf" srcId="{6F08943C-1E04-4D11-94A0-A3CC213B6806}" destId="{7FB1F2EA-C801-4D25-83A8-A144E092786F}" srcOrd="0" destOrd="0" presId="urn:microsoft.com/office/officeart/2005/8/layout/process1"/>
    <dgm:cxn modelId="{DA2DD88D-D5DD-48AD-9E64-D735A0FEECA4}" type="presOf" srcId="{6C81FD1C-AFCB-4A17-BE60-5207D60C4165}" destId="{029F10CD-688E-424A-8D35-72DFDE2310D5}" srcOrd="1" destOrd="0" presId="urn:microsoft.com/office/officeart/2005/8/layout/process1"/>
    <dgm:cxn modelId="{4AFF799D-77B7-429F-95A8-34102F33E930}" type="presOf" srcId="{1D007C2C-39FA-4E1D-B7A1-739DE4876831}" destId="{EE9C37DE-C7F0-434C-8307-049D00E9F4BA}" srcOrd="0" destOrd="0" presId="urn:microsoft.com/office/officeart/2005/8/layout/process1"/>
    <dgm:cxn modelId="{D34ECAAA-4712-454C-A04E-88C7D412FFD6}" srcId="{00A7318F-9BFA-4CB6-8FE7-1495C776B574}" destId="{7E9B9FC7-A945-4797-A410-07D905B6CE41}" srcOrd="6" destOrd="0" parTransId="{CFBC0D2C-6189-41C9-B226-076ECA7EB436}" sibTransId="{25E436CB-6D8D-400F-9869-6D9C97DDD637}"/>
    <dgm:cxn modelId="{50F38EB0-EF76-4BF9-B9BD-8424199A396F}" type="presOf" srcId="{4ACD29A9-19AE-47E8-96AA-1EBDC82E8BC6}" destId="{B1A47631-CD8B-4821-8669-8BC26B912766}" srcOrd="1" destOrd="0" presId="urn:microsoft.com/office/officeart/2005/8/layout/process1"/>
    <dgm:cxn modelId="{667437B2-8335-4EF9-9F8A-7044F1688CBA}" srcId="{00A7318F-9BFA-4CB6-8FE7-1495C776B574}" destId="{02711697-FF2B-450F-BD9F-B3AFC3D15723}" srcOrd="3" destOrd="0" parTransId="{A0CC0EDE-167F-4F25-99FC-D2DB0EFF9545}" sibTransId="{F6483A0B-D499-4E23-AD10-165162341B01}"/>
    <dgm:cxn modelId="{124597B8-8820-4359-B8FB-28B93FA42904}" type="presOf" srcId="{BC171CD1-3198-45C5-B866-482C8709A98D}" destId="{50A2D6C4-FCF1-4151-823D-DC9298A1BE9E}" srcOrd="0" destOrd="0" presId="urn:microsoft.com/office/officeart/2005/8/layout/process1"/>
    <dgm:cxn modelId="{FF946EC6-161C-4312-A124-2520818CAE3B}" type="presOf" srcId="{601DBF09-0037-4B4D-817E-9B95D8E6EBFB}" destId="{3604D64F-D018-4462-81E4-77FD5C2EC213}" srcOrd="0" destOrd="0" presId="urn:microsoft.com/office/officeart/2005/8/layout/process1"/>
    <dgm:cxn modelId="{B39034CA-18E4-40E6-9022-443625F0E1DB}" type="presOf" srcId="{25E436CB-6D8D-400F-9869-6D9C97DDD637}" destId="{81971577-3E90-4CCF-876B-C8F4EFB7F1CF}" srcOrd="1" destOrd="0" presId="urn:microsoft.com/office/officeart/2005/8/layout/process1"/>
    <dgm:cxn modelId="{2132BDCE-9A1B-43C4-8519-86FB7466FFD7}" srcId="{00A7318F-9BFA-4CB6-8FE7-1495C776B574}" destId="{E4C82C19-051F-4C61-B96B-B5404DCAB01A}" srcOrd="2" destOrd="0" parTransId="{0D6ACF16-38EE-4442-A3AA-960F8AC499E3}" sibTransId="{BC171CD1-3198-45C5-B866-482C8709A98D}"/>
    <dgm:cxn modelId="{A951C8D5-C6F1-435A-A4E2-6D107FB5FF8C}" type="presOf" srcId="{6C81FD1C-AFCB-4A17-BE60-5207D60C4165}" destId="{E6134704-9AFB-4059-9360-88362D013CF7}" srcOrd="0" destOrd="0" presId="urn:microsoft.com/office/officeart/2005/8/layout/process1"/>
    <dgm:cxn modelId="{E76F3ADF-4C8E-4F2C-A960-48297EAB98DA}" type="presOf" srcId="{F6483A0B-D499-4E23-AD10-165162341B01}" destId="{F93016DD-81EA-4C7F-9D88-5E31DC6D6680}" srcOrd="0" destOrd="0" presId="urn:microsoft.com/office/officeart/2005/8/layout/process1"/>
    <dgm:cxn modelId="{EE1C65E2-B2F3-4EF9-88DB-3964672F9A42}" srcId="{00A7318F-9BFA-4CB6-8FE7-1495C776B574}" destId="{6F08943C-1E04-4D11-94A0-A3CC213B6806}" srcOrd="7" destOrd="0" parTransId="{71A16441-134C-4BF3-B33B-2C7214A80273}" sibTransId="{08BBC075-6CC3-4311-87BC-D6DF72817907}"/>
    <dgm:cxn modelId="{F716CBE3-30D6-4B9E-A32D-5DF86A013D51}" type="presOf" srcId="{25E436CB-6D8D-400F-9869-6D9C97DDD637}" destId="{103C1469-9D24-4AD1-822C-72BDD24C0D91}" srcOrd="0" destOrd="0" presId="urn:microsoft.com/office/officeart/2005/8/layout/process1"/>
    <dgm:cxn modelId="{8FA607E7-0544-44C4-853A-5F950A2EE372}" type="presOf" srcId="{7E9B9FC7-A945-4797-A410-07D905B6CE41}" destId="{A4A457B3-23C8-4A6C-9C04-49809F9F278A}" srcOrd="0" destOrd="0" presId="urn:microsoft.com/office/officeart/2005/8/layout/process1"/>
    <dgm:cxn modelId="{74356CEC-3487-417B-A687-BDD65F6AB651}" type="presOf" srcId="{0D3505BC-6E52-46BF-ABB9-C9006589F822}" destId="{074B15FE-02BF-47A1-A2EA-5ADA40656C97}" srcOrd="0" destOrd="0" presId="urn:microsoft.com/office/officeart/2005/8/layout/process1"/>
    <dgm:cxn modelId="{4CE6E1F3-3057-4632-942A-EE9262DC1159}" type="presOf" srcId="{7275F048-1CBC-47E9-8B5E-E95FE671A199}" destId="{1CD62AB0-2C5F-40E7-AE38-7AD2D1C3ADCA}" srcOrd="0" destOrd="0" presId="urn:microsoft.com/office/officeart/2005/8/layout/process1"/>
    <dgm:cxn modelId="{703D8CF4-EF9E-4060-AF7A-D7C83CF25012}" type="presOf" srcId="{E5268250-07BA-4ED4-B709-5390E6E1CA23}" destId="{75F7C369-A189-4084-AA56-0ACA07679EE8}" srcOrd="0" destOrd="0" presId="urn:microsoft.com/office/officeart/2005/8/layout/process1"/>
    <dgm:cxn modelId="{09EFEE1E-7DFF-453D-B1CE-C519BDF661CF}" type="presParOf" srcId="{069A43BB-FF3C-47C1-89EC-4CA8CC7D5D4E}" destId="{EE9C37DE-C7F0-434C-8307-049D00E9F4BA}" srcOrd="0" destOrd="0" presId="urn:microsoft.com/office/officeart/2005/8/layout/process1"/>
    <dgm:cxn modelId="{ABE49B4E-89EB-4E68-9290-F7252CCD4AA2}" type="presParOf" srcId="{069A43BB-FF3C-47C1-89EC-4CA8CC7D5D4E}" destId="{E6134704-9AFB-4059-9360-88362D013CF7}" srcOrd="1" destOrd="0" presId="urn:microsoft.com/office/officeart/2005/8/layout/process1"/>
    <dgm:cxn modelId="{71BD9A8D-E7EE-4022-9444-14E32F33753E}" type="presParOf" srcId="{E6134704-9AFB-4059-9360-88362D013CF7}" destId="{029F10CD-688E-424A-8D35-72DFDE2310D5}" srcOrd="0" destOrd="0" presId="urn:microsoft.com/office/officeart/2005/8/layout/process1"/>
    <dgm:cxn modelId="{4DCBD0D3-FD59-4933-BA9B-CAFDC39D1C7A}" type="presParOf" srcId="{069A43BB-FF3C-47C1-89EC-4CA8CC7D5D4E}" destId="{041E6DE8-5E71-4C75-8300-2164B3E6BBB7}" srcOrd="2" destOrd="0" presId="urn:microsoft.com/office/officeart/2005/8/layout/process1"/>
    <dgm:cxn modelId="{A76EDAF4-2C65-40D9-AE89-18685D24AF90}" type="presParOf" srcId="{069A43BB-FF3C-47C1-89EC-4CA8CC7D5D4E}" destId="{074B15FE-02BF-47A1-A2EA-5ADA40656C97}" srcOrd="3" destOrd="0" presId="urn:microsoft.com/office/officeart/2005/8/layout/process1"/>
    <dgm:cxn modelId="{7C42AF67-4768-40AD-91A7-44421F509FFB}" type="presParOf" srcId="{074B15FE-02BF-47A1-A2EA-5ADA40656C97}" destId="{D69A560E-9E53-47B6-9CA0-5F338D84DFB9}" srcOrd="0" destOrd="0" presId="urn:microsoft.com/office/officeart/2005/8/layout/process1"/>
    <dgm:cxn modelId="{37A59D11-BE88-4C41-8081-5E2AC9907EDB}" type="presParOf" srcId="{069A43BB-FF3C-47C1-89EC-4CA8CC7D5D4E}" destId="{82AFC7CB-73E5-4861-974A-C660261D8636}" srcOrd="4" destOrd="0" presId="urn:microsoft.com/office/officeart/2005/8/layout/process1"/>
    <dgm:cxn modelId="{9CE7F7D3-EE35-4002-B657-FDA4B36FD448}" type="presParOf" srcId="{069A43BB-FF3C-47C1-89EC-4CA8CC7D5D4E}" destId="{50A2D6C4-FCF1-4151-823D-DC9298A1BE9E}" srcOrd="5" destOrd="0" presId="urn:microsoft.com/office/officeart/2005/8/layout/process1"/>
    <dgm:cxn modelId="{CE45A0AD-7763-40CE-81DE-A0E754035FEC}" type="presParOf" srcId="{50A2D6C4-FCF1-4151-823D-DC9298A1BE9E}" destId="{747514FB-CFBF-459B-A316-B28F98A31C49}" srcOrd="0" destOrd="0" presId="urn:microsoft.com/office/officeart/2005/8/layout/process1"/>
    <dgm:cxn modelId="{CB997DCB-431F-4214-B7A4-D4ECF910DA0D}" type="presParOf" srcId="{069A43BB-FF3C-47C1-89EC-4CA8CC7D5D4E}" destId="{9BDF77FB-781E-44EA-BCB1-25A2C5517E72}" srcOrd="6" destOrd="0" presId="urn:microsoft.com/office/officeart/2005/8/layout/process1"/>
    <dgm:cxn modelId="{C59B32F2-E0B0-4296-93B8-C1B9A7B8BF57}" type="presParOf" srcId="{069A43BB-FF3C-47C1-89EC-4CA8CC7D5D4E}" destId="{F93016DD-81EA-4C7F-9D88-5E31DC6D6680}" srcOrd="7" destOrd="0" presId="urn:microsoft.com/office/officeart/2005/8/layout/process1"/>
    <dgm:cxn modelId="{5A98C3A6-B87C-405A-B627-7CF004D995F4}" type="presParOf" srcId="{F93016DD-81EA-4C7F-9D88-5E31DC6D6680}" destId="{F0623660-B3F7-406A-9985-3D092211AF3B}" srcOrd="0" destOrd="0" presId="urn:microsoft.com/office/officeart/2005/8/layout/process1"/>
    <dgm:cxn modelId="{F2A8A1CE-DDA1-4F83-9E20-3A6ACD21EF7C}" type="presParOf" srcId="{069A43BB-FF3C-47C1-89EC-4CA8CC7D5D4E}" destId="{75F7C369-A189-4084-AA56-0ACA07679EE8}" srcOrd="8" destOrd="0" presId="urn:microsoft.com/office/officeart/2005/8/layout/process1"/>
    <dgm:cxn modelId="{2049E931-AACD-491E-B435-0E8393976066}" type="presParOf" srcId="{069A43BB-FF3C-47C1-89EC-4CA8CC7D5D4E}" destId="{3604D64F-D018-4462-81E4-77FD5C2EC213}" srcOrd="9" destOrd="0" presId="urn:microsoft.com/office/officeart/2005/8/layout/process1"/>
    <dgm:cxn modelId="{F9F5E30C-626F-4AAF-8880-223D075BC41D}" type="presParOf" srcId="{3604D64F-D018-4462-81E4-77FD5C2EC213}" destId="{B800CA47-7DB6-49EF-AF24-1D8CCD071EE0}" srcOrd="0" destOrd="0" presId="urn:microsoft.com/office/officeart/2005/8/layout/process1"/>
    <dgm:cxn modelId="{F0A2AB0D-DFE5-444A-9C6E-347519FB4E87}" type="presParOf" srcId="{069A43BB-FF3C-47C1-89EC-4CA8CC7D5D4E}" destId="{1CD62AB0-2C5F-40E7-AE38-7AD2D1C3ADCA}" srcOrd="10" destOrd="0" presId="urn:microsoft.com/office/officeart/2005/8/layout/process1"/>
    <dgm:cxn modelId="{C3518D68-7D7C-4D9D-A1B4-E29D61B57BBE}" type="presParOf" srcId="{069A43BB-FF3C-47C1-89EC-4CA8CC7D5D4E}" destId="{B78EE265-62B8-4A14-871F-5737A32B78AE}" srcOrd="11" destOrd="0" presId="urn:microsoft.com/office/officeart/2005/8/layout/process1"/>
    <dgm:cxn modelId="{38B97C08-7F68-4FFA-83BA-F6E05C044D99}" type="presParOf" srcId="{B78EE265-62B8-4A14-871F-5737A32B78AE}" destId="{B1A47631-CD8B-4821-8669-8BC26B912766}" srcOrd="0" destOrd="0" presId="urn:microsoft.com/office/officeart/2005/8/layout/process1"/>
    <dgm:cxn modelId="{EDDB3404-3586-41B7-ABF9-C91E25E6F444}" type="presParOf" srcId="{069A43BB-FF3C-47C1-89EC-4CA8CC7D5D4E}" destId="{A4A457B3-23C8-4A6C-9C04-49809F9F278A}" srcOrd="12" destOrd="0" presId="urn:microsoft.com/office/officeart/2005/8/layout/process1"/>
    <dgm:cxn modelId="{4CF3A21F-9F1C-47E1-AEA7-F36BAD375C55}" type="presParOf" srcId="{069A43BB-FF3C-47C1-89EC-4CA8CC7D5D4E}" destId="{103C1469-9D24-4AD1-822C-72BDD24C0D91}" srcOrd="13" destOrd="0" presId="urn:microsoft.com/office/officeart/2005/8/layout/process1"/>
    <dgm:cxn modelId="{FA34D440-E5FD-470C-A9C5-DB6E04A191ED}" type="presParOf" srcId="{103C1469-9D24-4AD1-822C-72BDD24C0D91}" destId="{81971577-3E90-4CCF-876B-C8F4EFB7F1CF}" srcOrd="0" destOrd="0" presId="urn:microsoft.com/office/officeart/2005/8/layout/process1"/>
    <dgm:cxn modelId="{ADC86FE4-3ABD-46C8-AD00-E1886F14295E}" type="presParOf" srcId="{069A43BB-FF3C-47C1-89EC-4CA8CC7D5D4E}" destId="{7FB1F2EA-C801-4D25-83A8-A144E092786F}"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C37DE-C7F0-434C-8307-049D00E9F4BA}">
      <dsp:nvSpPr>
        <dsp:cNvPr id="0" name=""/>
        <dsp:cNvSpPr/>
      </dsp:nvSpPr>
      <dsp:spPr>
        <a:xfrm>
          <a:off x="2941"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t>Define the champions’ role</a:t>
          </a:r>
        </a:p>
      </dsp:txBody>
      <dsp:txXfrm>
        <a:off x="17590" y="618385"/>
        <a:ext cx="766948" cy="470844"/>
      </dsp:txXfrm>
    </dsp:sp>
    <dsp:sp modelId="{E6134704-9AFB-4059-9360-88362D013CF7}">
      <dsp:nvSpPr>
        <dsp:cNvPr id="0" name=""/>
        <dsp:cNvSpPr/>
      </dsp:nvSpPr>
      <dsp:spPr>
        <a:xfrm>
          <a:off x="878812"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878812" y="794566"/>
        <a:ext cx="118163" cy="118481"/>
      </dsp:txXfrm>
    </dsp:sp>
    <dsp:sp modelId="{041E6DE8-5E71-4C75-8300-2164B3E6BBB7}">
      <dsp:nvSpPr>
        <dsp:cNvPr id="0" name=""/>
        <dsp:cNvSpPr/>
      </dsp:nvSpPr>
      <dsp:spPr>
        <a:xfrm>
          <a:off x="1117686"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t>Select champions</a:t>
          </a:r>
        </a:p>
      </dsp:txBody>
      <dsp:txXfrm>
        <a:off x="1132335" y="618385"/>
        <a:ext cx="766948" cy="470844"/>
      </dsp:txXfrm>
    </dsp:sp>
    <dsp:sp modelId="{074B15FE-02BF-47A1-A2EA-5ADA40656C97}">
      <dsp:nvSpPr>
        <dsp:cNvPr id="0" name=""/>
        <dsp:cNvSpPr/>
      </dsp:nvSpPr>
      <dsp:spPr>
        <a:xfrm>
          <a:off x="1993557"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993557" y="794566"/>
        <a:ext cx="118163" cy="118481"/>
      </dsp:txXfrm>
    </dsp:sp>
    <dsp:sp modelId="{82AFC7CB-73E5-4861-974A-C660261D8636}">
      <dsp:nvSpPr>
        <dsp:cNvPr id="0" name=""/>
        <dsp:cNvSpPr/>
      </dsp:nvSpPr>
      <dsp:spPr>
        <a:xfrm>
          <a:off x="2232431"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Kick-off </a:t>
          </a:r>
          <a:endParaRPr lang="en-US" sz="1000" kern="1200"/>
        </a:p>
      </dsp:txBody>
      <dsp:txXfrm>
        <a:off x="2247080" y="618385"/>
        <a:ext cx="766948" cy="470844"/>
      </dsp:txXfrm>
    </dsp:sp>
    <dsp:sp modelId="{50A2D6C4-FCF1-4151-823D-DC9298A1BE9E}">
      <dsp:nvSpPr>
        <dsp:cNvPr id="0" name=""/>
        <dsp:cNvSpPr/>
      </dsp:nvSpPr>
      <dsp:spPr>
        <a:xfrm>
          <a:off x="3108302"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108302" y="794566"/>
        <a:ext cx="118163" cy="118481"/>
      </dsp:txXfrm>
    </dsp:sp>
    <dsp:sp modelId="{9BDF77FB-781E-44EA-BCB1-25A2C5517E72}">
      <dsp:nvSpPr>
        <dsp:cNvPr id="0" name=""/>
        <dsp:cNvSpPr/>
      </dsp:nvSpPr>
      <dsp:spPr>
        <a:xfrm>
          <a:off x="3347176"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t>Conduct training for champions</a:t>
          </a:r>
          <a:endParaRPr lang="en-US" sz="1000" kern="1200">
            <a:latin typeface="Arial"/>
          </a:endParaRPr>
        </a:p>
      </dsp:txBody>
      <dsp:txXfrm>
        <a:off x="3361825" y="618385"/>
        <a:ext cx="766948" cy="470844"/>
      </dsp:txXfrm>
    </dsp:sp>
    <dsp:sp modelId="{F93016DD-81EA-4C7F-9D88-5E31DC6D6680}">
      <dsp:nvSpPr>
        <dsp:cNvPr id="0" name=""/>
        <dsp:cNvSpPr/>
      </dsp:nvSpPr>
      <dsp:spPr>
        <a:xfrm>
          <a:off x="4223047"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23047" y="794566"/>
        <a:ext cx="118163" cy="118481"/>
      </dsp:txXfrm>
    </dsp:sp>
    <dsp:sp modelId="{75F7C369-A189-4084-AA56-0ACA07679EE8}">
      <dsp:nvSpPr>
        <dsp:cNvPr id="0" name=""/>
        <dsp:cNvSpPr/>
      </dsp:nvSpPr>
      <dsp:spPr>
        <a:xfrm>
          <a:off x="4461921"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Socialize Network</a:t>
          </a:r>
        </a:p>
      </dsp:txBody>
      <dsp:txXfrm>
        <a:off x="4476570" y="618385"/>
        <a:ext cx="766948" cy="470844"/>
      </dsp:txXfrm>
    </dsp:sp>
    <dsp:sp modelId="{3604D64F-D018-4462-81E4-77FD5C2EC213}">
      <dsp:nvSpPr>
        <dsp:cNvPr id="0" name=""/>
        <dsp:cNvSpPr/>
      </dsp:nvSpPr>
      <dsp:spPr>
        <a:xfrm>
          <a:off x="5337792"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5337792" y="794566"/>
        <a:ext cx="118163" cy="118481"/>
      </dsp:txXfrm>
    </dsp:sp>
    <dsp:sp modelId="{1CD62AB0-2C5F-40E7-AE38-7AD2D1C3ADCA}">
      <dsp:nvSpPr>
        <dsp:cNvPr id="0" name=""/>
        <dsp:cNvSpPr/>
      </dsp:nvSpPr>
      <dsp:spPr>
        <a:xfrm>
          <a:off x="5576666"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Leverage for driving change</a:t>
          </a:r>
        </a:p>
      </dsp:txBody>
      <dsp:txXfrm>
        <a:off x="5591315" y="618385"/>
        <a:ext cx="766948" cy="470844"/>
      </dsp:txXfrm>
    </dsp:sp>
    <dsp:sp modelId="{B78EE265-62B8-4A14-871F-5737A32B78AE}">
      <dsp:nvSpPr>
        <dsp:cNvPr id="0" name=""/>
        <dsp:cNvSpPr/>
      </dsp:nvSpPr>
      <dsp:spPr>
        <a:xfrm>
          <a:off x="6452537"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452537" y="794566"/>
        <a:ext cx="118163" cy="118481"/>
      </dsp:txXfrm>
    </dsp:sp>
    <dsp:sp modelId="{A4A457B3-23C8-4A6C-9C04-49809F9F278A}">
      <dsp:nvSpPr>
        <dsp:cNvPr id="0" name=""/>
        <dsp:cNvSpPr/>
      </dsp:nvSpPr>
      <dsp:spPr>
        <a:xfrm>
          <a:off x="6691411"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Gather feedback</a:t>
          </a:r>
        </a:p>
      </dsp:txBody>
      <dsp:txXfrm>
        <a:off x="6706060" y="618385"/>
        <a:ext cx="766948" cy="470844"/>
      </dsp:txXfrm>
    </dsp:sp>
    <dsp:sp modelId="{103C1469-9D24-4AD1-822C-72BDD24C0D91}">
      <dsp:nvSpPr>
        <dsp:cNvPr id="0" name=""/>
        <dsp:cNvSpPr/>
      </dsp:nvSpPr>
      <dsp:spPr>
        <a:xfrm>
          <a:off x="7567282" y="755072"/>
          <a:ext cx="168804" cy="197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567282" y="794566"/>
        <a:ext cx="118163" cy="118481"/>
      </dsp:txXfrm>
    </dsp:sp>
    <dsp:sp modelId="{7FB1F2EA-C801-4D25-83A8-A144E092786F}">
      <dsp:nvSpPr>
        <dsp:cNvPr id="0" name=""/>
        <dsp:cNvSpPr/>
      </dsp:nvSpPr>
      <dsp:spPr>
        <a:xfrm>
          <a:off x="7806156" y="603736"/>
          <a:ext cx="796246" cy="50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n-US" sz="1000" kern="1200">
              <a:latin typeface="Arial"/>
            </a:rPr>
            <a:t>Reward &amp; recognition</a:t>
          </a:r>
          <a:endParaRPr lang="en-US" sz="1000" kern="1200"/>
        </a:p>
      </dsp:txBody>
      <dsp:txXfrm>
        <a:off x="7820805" y="618385"/>
        <a:ext cx="766948" cy="4708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07297E-5EAA-83CF-81BB-AD38629E077B}"/>
              </a:ext>
            </a:extLst>
          </p:cNvPr>
          <p:cNvSpPr>
            <a:spLocks noGrp="1"/>
          </p:cNvSpPr>
          <p:nvPr>
            <p:ph type="hdr" sz="quarter"/>
          </p:nvPr>
        </p:nvSpPr>
        <p:spPr>
          <a:xfrm>
            <a:off x="1" y="0"/>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a:extLst>
              <a:ext uri="{FF2B5EF4-FFF2-40B4-BE49-F238E27FC236}">
                <a16:creationId xmlns:a16="http://schemas.microsoft.com/office/drawing/2014/main" id="{0AFE740B-E16C-78C8-2243-8355F55F052E}"/>
              </a:ext>
            </a:extLst>
          </p:cNvPr>
          <p:cNvSpPr>
            <a:spLocks noGrp="1"/>
          </p:cNvSpPr>
          <p:nvPr>
            <p:ph type="dt" sz="quarter" idx="1"/>
          </p:nvPr>
        </p:nvSpPr>
        <p:spPr>
          <a:xfrm>
            <a:off x="3970939" y="0"/>
            <a:ext cx="3037840" cy="466435"/>
          </a:xfrm>
          <a:prstGeom prst="rect">
            <a:avLst/>
          </a:prstGeom>
        </p:spPr>
        <p:txBody>
          <a:bodyPr vert="horz" lIns="93166" tIns="46583" rIns="93166" bIns="46583" rtlCol="0"/>
          <a:lstStyle>
            <a:lvl1pPr algn="r">
              <a:defRPr sz="1200"/>
            </a:lvl1pPr>
          </a:lstStyle>
          <a:p>
            <a:fld id="{99DAEC22-7BB1-455A-A5FC-BBD5E886FF89}" type="datetimeFigureOut">
              <a:rPr lang="en-US" smtClean="0"/>
              <a:t>1/13/2025</a:t>
            </a:fld>
            <a:endParaRPr lang="en-US"/>
          </a:p>
        </p:txBody>
      </p:sp>
      <p:sp>
        <p:nvSpPr>
          <p:cNvPr id="4" name="Footer Placeholder 3">
            <a:extLst>
              <a:ext uri="{FF2B5EF4-FFF2-40B4-BE49-F238E27FC236}">
                <a16:creationId xmlns:a16="http://schemas.microsoft.com/office/drawing/2014/main" id="{EE631C88-D5D9-9EFA-DCC0-BC9239D59CD4}"/>
              </a:ext>
            </a:extLst>
          </p:cNvPr>
          <p:cNvSpPr>
            <a:spLocks noGrp="1"/>
          </p:cNvSpPr>
          <p:nvPr>
            <p:ph type="ftr" sz="quarter" idx="2"/>
          </p:nvPr>
        </p:nvSpPr>
        <p:spPr>
          <a:xfrm>
            <a:off x="1"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61CAE7-568A-074F-8C74-B0B125E3611E}"/>
              </a:ext>
            </a:extLst>
          </p:cNvPr>
          <p:cNvSpPr>
            <a:spLocks noGrp="1"/>
          </p:cNvSpPr>
          <p:nvPr>
            <p:ph type="sldNum" sz="quarter" idx="3"/>
          </p:nvPr>
        </p:nvSpPr>
        <p:spPr>
          <a:xfrm>
            <a:off x="3970939" y="8829968"/>
            <a:ext cx="3037840" cy="466434"/>
          </a:xfrm>
          <a:prstGeom prst="rect">
            <a:avLst/>
          </a:prstGeom>
        </p:spPr>
        <p:txBody>
          <a:bodyPr vert="horz" lIns="93166" tIns="46583" rIns="93166" bIns="46583" rtlCol="0" anchor="b"/>
          <a:lstStyle>
            <a:lvl1pPr algn="r">
              <a:defRPr sz="1200"/>
            </a:lvl1pPr>
          </a:lstStyle>
          <a:p>
            <a:fld id="{447A543B-141B-44E0-B522-92ACC35A924A}" type="slidenum">
              <a:rPr lang="en-US" smtClean="0"/>
              <a:t>‹#›</a:t>
            </a:fld>
            <a:endParaRPr lang="en-US"/>
          </a:p>
        </p:txBody>
      </p:sp>
    </p:spTree>
    <p:extLst>
      <p:ext uri="{BB962C8B-B14F-4D97-AF65-F5344CB8AC3E}">
        <p14:creationId xmlns:p14="http://schemas.microsoft.com/office/powerpoint/2010/main" val="3452862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1" tIns="93151" rIns="93151" bIns="9315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endParaRPr lang="en-US"/>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C5C66440-96AB-7427-65E7-211759E9DCF4}"/>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23BCC679-F2A9-E9B4-704E-AA5A467159A4}"/>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B1877336-2DB5-1BD0-2A38-630E99F98C99}"/>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D78BBFE3-6975-F947-4C14-017D6D50A645}"/>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10</a:t>
            </a:fld>
            <a:endParaRPr/>
          </a:p>
        </p:txBody>
      </p:sp>
    </p:spTree>
    <p:extLst>
      <p:ext uri="{BB962C8B-B14F-4D97-AF65-F5344CB8AC3E}">
        <p14:creationId xmlns:p14="http://schemas.microsoft.com/office/powerpoint/2010/main" val="23189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D2A4E991-E2B4-3A47-E8CD-D21CB3B5D313}"/>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001D770B-3F9C-BF15-3D08-D089A7FAAF1F}"/>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9DAAFADA-EEF0-5A08-A5FD-57681D595616}"/>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53774DCA-450A-84A1-4D1E-CD065C58B1A0}"/>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11</a:t>
            </a:fld>
            <a:endParaRPr/>
          </a:p>
        </p:txBody>
      </p:sp>
    </p:spTree>
    <p:extLst>
      <p:ext uri="{BB962C8B-B14F-4D97-AF65-F5344CB8AC3E}">
        <p14:creationId xmlns:p14="http://schemas.microsoft.com/office/powerpoint/2010/main" val="290651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B6444E8-4CC6-C623-E7BF-9CF604E11759}"/>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986140CF-5A7F-AEAD-B5E5-380263B049AC}"/>
              </a:ext>
            </a:extLst>
          </p:cNvPr>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KER</a:t>
            </a:r>
          </a:p>
        </p:txBody>
      </p:sp>
      <p:sp>
        <p:nvSpPr>
          <p:cNvPr id="177" name="Google Shape;177;g27b8addbd5d_0_276:notes">
            <a:extLst>
              <a:ext uri="{FF2B5EF4-FFF2-40B4-BE49-F238E27FC236}">
                <a16:creationId xmlns:a16="http://schemas.microsoft.com/office/drawing/2014/main" id="{74C7981A-1C0A-F0D3-4134-94E379466EF3}"/>
              </a:ext>
            </a:extLst>
          </p:cNvPr>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0200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189599E5-8BB5-A30C-DBEC-39CC64247579}"/>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1A76E2FF-8106-0180-4F72-E502E4AA0436}"/>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FE43ECA7-8630-20A7-B4D4-E1FD8CAAAEDD}"/>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 – EXPLAIN ACTIVITY</a:t>
            </a:r>
          </a:p>
          <a:p>
            <a:pPr marL="0" indent="0">
              <a:lnSpc>
                <a:spcPct val="115000"/>
              </a:lnSpc>
              <a:buClr>
                <a:schemeClr val="dk1"/>
              </a:buClr>
              <a:buNone/>
            </a:pPr>
            <a:r>
              <a:rPr lang="en-US" sz="1200">
                <a:latin typeface="Calibri"/>
                <a:ea typeface="Calibri"/>
                <a:cs typeface="Calibri"/>
                <a:sym typeface="Calibri"/>
              </a:rPr>
              <a:t>NICHOLE – BREAKOUT GROUPS</a:t>
            </a:r>
          </a:p>
        </p:txBody>
      </p:sp>
      <p:sp>
        <p:nvSpPr>
          <p:cNvPr id="340" name="Google Shape;340;g2a76656f0a9_0_174:notes">
            <a:extLst>
              <a:ext uri="{FF2B5EF4-FFF2-40B4-BE49-F238E27FC236}">
                <a16:creationId xmlns:a16="http://schemas.microsoft.com/office/drawing/2014/main" id="{1CAB16B4-71C4-3DA3-1863-DB1F262658FA}"/>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13</a:t>
            </a:fld>
            <a:endParaRPr/>
          </a:p>
        </p:txBody>
      </p:sp>
    </p:spTree>
    <p:extLst>
      <p:ext uri="{BB962C8B-B14F-4D97-AF65-F5344CB8AC3E}">
        <p14:creationId xmlns:p14="http://schemas.microsoft.com/office/powerpoint/2010/main" val="103197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872CA6D3-98D6-7229-6543-51967E5EB822}"/>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676E33E4-EFC4-DAB6-164E-FC22C70AB15E}"/>
              </a:ext>
            </a:extLst>
          </p:cNvPr>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HINA</a:t>
            </a:r>
          </a:p>
        </p:txBody>
      </p:sp>
      <p:sp>
        <p:nvSpPr>
          <p:cNvPr id="177" name="Google Shape;177;g27b8addbd5d_0_276:notes">
            <a:extLst>
              <a:ext uri="{FF2B5EF4-FFF2-40B4-BE49-F238E27FC236}">
                <a16:creationId xmlns:a16="http://schemas.microsoft.com/office/drawing/2014/main" id="{940F2994-B3A8-55E1-8045-583AF41A916B}"/>
              </a:ext>
            </a:extLst>
          </p:cNvPr>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771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D5D107EB-902E-0C27-608F-24DE0469E079}"/>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F7326A76-90AC-2FCB-2247-5FA654D7F623}"/>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E73683AF-443A-E3F7-513A-9D32EF049CE7}"/>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48EBACCA-C6E4-E14F-C24B-D312E1FEC54F}"/>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15</a:t>
            </a:fld>
            <a:endParaRPr/>
          </a:p>
        </p:txBody>
      </p:sp>
    </p:spTree>
    <p:extLst>
      <p:ext uri="{BB962C8B-B14F-4D97-AF65-F5344CB8AC3E}">
        <p14:creationId xmlns:p14="http://schemas.microsoft.com/office/powerpoint/2010/main" val="1920087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DC7F48C4-CB05-F16B-0D5A-9F231377A8C9}"/>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72FF8B36-B629-7B9B-AA42-CD42B344A632}"/>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131AEA70-A01F-FE0A-7872-08660A552BFB}"/>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28837AAD-7FDA-BE29-0355-9013204E7A56}"/>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16</a:t>
            </a:fld>
            <a:endParaRPr/>
          </a:p>
        </p:txBody>
      </p:sp>
    </p:spTree>
    <p:extLst>
      <p:ext uri="{BB962C8B-B14F-4D97-AF65-F5344CB8AC3E}">
        <p14:creationId xmlns:p14="http://schemas.microsoft.com/office/powerpoint/2010/main" val="2198032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721E11C9-B277-9301-B6E1-E93811CEC893}"/>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946C613B-1E26-565A-1F3A-BB72758D00CB}"/>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BD7C852C-65C4-F102-A93F-39389539CEF5}"/>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7F043976-6CD8-AB74-E774-9CF5159A361D}"/>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17</a:t>
            </a:fld>
            <a:endParaRPr/>
          </a:p>
        </p:txBody>
      </p:sp>
    </p:spTree>
    <p:extLst>
      <p:ext uri="{BB962C8B-B14F-4D97-AF65-F5344CB8AC3E}">
        <p14:creationId xmlns:p14="http://schemas.microsoft.com/office/powerpoint/2010/main" val="136385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AF8118AE-F9B0-81C6-DA48-3C6222E0EB53}"/>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E54F1949-82CE-8C14-33B7-A58748538CA2}"/>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5D1B3969-9DB6-D7CC-5B63-95D1FFB77910}"/>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A7E5DA37-748B-D186-09EC-6A50FDE8ABD2}"/>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18</a:t>
            </a:fld>
            <a:endParaRPr/>
          </a:p>
        </p:txBody>
      </p:sp>
    </p:spTree>
    <p:extLst>
      <p:ext uri="{BB962C8B-B14F-4D97-AF65-F5344CB8AC3E}">
        <p14:creationId xmlns:p14="http://schemas.microsoft.com/office/powerpoint/2010/main" val="351928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22" eaLnBrk="0" fontAlgn="base" hangingPunct="0">
              <a:spcBef>
                <a:spcPct val="0"/>
              </a:spcBef>
              <a:spcAft>
                <a:spcPts val="149"/>
              </a:spcAft>
              <a:buClrTx/>
              <a:defRPr/>
            </a:pPr>
            <a:r>
              <a:rPr lang="en-US" sz="800" b="1" kern="1200">
                <a:ea typeface="Verdana" panose="020B0604030504040204" pitchFamily="34" charset="0"/>
                <a:cs typeface="+mn-cs"/>
              </a:rPr>
              <a:t>Executive Sponsors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Remove roadblocks around resource conflicts, budget/timeline options,      vendor impacts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Meet monthly and as-needed</a:t>
            </a:r>
          </a:p>
          <a:p>
            <a:pPr defTabSz="905722" eaLnBrk="0" fontAlgn="base" hangingPunct="0">
              <a:spcBef>
                <a:spcPct val="0"/>
              </a:spcBef>
              <a:spcAft>
                <a:spcPts val="149"/>
              </a:spcAft>
              <a:buClrTx/>
              <a:defRPr/>
            </a:pPr>
            <a:br>
              <a:rPr lang="en-US" sz="800" b="1" kern="1200">
                <a:ea typeface="+mn-ea"/>
                <a:cs typeface="+mn-cs"/>
              </a:rPr>
            </a:br>
            <a:endParaRPr lang="en-US" sz="800" b="1" kern="1200">
              <a:ea typeface="Verdana" panose="020B0604030504040204" pitchFamily="34" charset="0"/>
              <a:cs typeface="+mn-cs"/>
            </a:endParaRPr>
          </a:p>
          <a:p>
            <a:pPr defTabSz="905722" eaLnBrk="0" fontAlgn="base" hangingPunct="0">
              <a:spcBef>
                <a:spcPct val="0"/>
              </a:spcBef>
              <a:spcAft>
                <a:spcPts val="149"/>
              </a:spcAft>
              <a:buClrTx/>
              <a:defRPr/>
            </a:pPr>
            <a:endParaRPr lang="en-US" sz="800" b="1" kern="1200">
              <a:ea typeface="Verdana" panose="020B0604030504040204" pitchFamily="34" charset="0"/>
              <a:cs typeface="+mn-cs"/>
            </a:endParaRPr>
          </a:p>
          <a:p>
            <a:pPr defTabSz="905722" eaLnBrk="0" fontAlgn="base" hangingPunct="0">
              <a:spcBef>
                <a:spcPct val="0"/>
              </a:spcBef>
              <a:spcAft>
                <a:spcPts val="149"/>
              </a:spcAft>
              <a:buClrTx/>
              <a:defRPr/>
            </a:pPr>
            <a:endParaRPr lang="en-US" sz="800" b="1" kern="1200">
              <a:ea typeface="Verdana" panose="020B0604030504040204" pitchFamily="34" charset="0"/>
              <a:cs typeface="+mn-cs"/>
            </a:endParaRPr>
          </a:p>
          <a:p>
            <a:pPr defTabSz="905722" eaLnBrk="0" fontAlgn="base" hangingPunct="0">
              <a:spcBef>
                <a:spcPct val="0"/>
              </a:spcBef>
              <a:spcAft>
                <a:spcPts val="149"/>
              </a:spcAft>
              <a:buClrTx/>
              <a:defRPr/>
            </a:pPr>
            <a:r>
              <a:rPr lang="en-US" sz="800" b="1" kern="1200">
                <a:ea typeface="Verdana" panose="020B0604030504040204" pitchFamily="34" charset="0"/>
                <a:cs typeface="+mn-cs"/>
              </a:rPr>
              <a:t>Deloitte / Stony Brook Leadership Core Team</a:t>
            </a:r>
            <a:endParaRPr lang="en-US" sz="800" b="1" i="1" kern="1200">
              <a:ea typeface="Verdana" panose="020B0604030504040204" pitchFamily="34" charset="0"/>
              <a:cs typeface="+mn-cs"/>
            </a:endParaRP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Provide business input on solution design priorities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Budget or timeline changes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Major business process changes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Business strategy changes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Meet bi-weekly and key decision meetings, as-needed</a:t>
            </a:r>
          </a:p>
          <a:p>
            <a:pPr algn="l" rtl="0" fontAlgn="base">
              <a:buFont typeface="Arial" panose="020B0604020202020204" pitchFamily="34" charset="0"/>
              <a:buChar char="•"/>
            </a:pPr>
            <a:endParaRPr lang="en-US"/>
          </a:p>
          <a:p>
            <a:pPr defTabSz="905722" eaLnBrk="0" fontAlgn="base" hangingPunct="0">
              <a:spcBef>
                <a:spcPct val="0"/>
              </a:spcBef>
              <a:spcAft>
                <a:spcPts val="149"/>
              </a:spcAft>
              <a:buClrTx/>
              <a:defRPr/>
            </a:pPr>
            <a:r>
              <a:rPr lang="en-US" sz="800" b="1" kern="1200">
                <a:ea typeface="Verdana" panose="020B0604030504040204" pitchFamily="34" charset="0"/>
                <a:cs typeface="+mn-cs"/>
              </a:rPr>
              <a:t>Executive Steering Committee</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Focus on cross-functional decisions, along with user experience impacts</a:t>
            </a:r>
            <a:endParaRPr lang="en-US" sz="800" b="1" kern="1200">
              <a:ea typeface="Verdana" panose="020B0604030504040204" pitchFamily="34" charset="0"/>
              <a:cs typeface="+mn-cs"/>
            </a:endParaRPr>
          </a:p>
          <a:p>
            <a:pPr marL="82478" indent="-82478" defTabSz="905722" eaLnBrk="0" fontAlgn="base" hangingPunct="0">
              <a:spcBef>
                <a:spcPct val="0"/>
              </a:spcBef>
              <a:spcAft>
                <a:spcPts val="149"/>
              </a:spcAft>
              <a:buClrTx/>
              <a:buFont typeface="Arial" panose="020B0604020202020204" pitchFamily="34" charset="0"/>
              <a:buChar char="•"/>
              <a:defRPr/>
            </a:pPr>
            <a:r>
              <a:rPr lang="en-US" sz="800" kern="1200">
                <a:ea typeface="Verdana" panose="020B0604030504040204" pitchFamily="34" charset="0"/>
                <a:cs typeface="+mn-cs"/>
              </a:rPr>
              <a:t>Focus on driving consistency in areas that benefit </a:t>
            </a:r>
            <a:br>
              <a:rPr lang="en-US" sz="800" kern="1200">
                <a:ea typeface="+mn-ea"/>
                <a:cs typeface="+mn-cs"/>
              </a:rPr>
            </a:br>
            <a:r>
              <a:rPr lang="en-US" sz="800" kern="1200">
                <a:ea typeface="Verdana" panose="020B0604030504040204" pitchFamily="34" charset="0"/>
                <a:cs typeface="+mn-cs"/>
              </a:rPr>
              <a:t>from cross-project harmonization</a:t>
            </a:r>
          </a:p>
          <a:p>
            <a:pPr defTabSz="905722" eaLnBrk="0" fontAlgn="base" hangingPunct="0">
              <a:spcBef>
                <a:spcPct val="0"/>
              </a:spcBef>
              <a:spcAft>
                <a:spcPts val="149"/>
              </a:spcAft>
              <a:buClrTx/>
              <a:defRPr/>
            </a:pPr>
            <a:endParaRPr lang="en-US" sz="800" b="1" kern="1200">
              <a:ea typeface="Verdana" panose="020B0604030504040204" pitchFamily="34" charset="0"/>
              <a:cs typeface="+mn-cs"/>
            </a:endParaRPr>
          </a:p>
          <a:p>
            <a:pPr defTabSz="905722" eaLnBrk="0" fontAlgn="base" hangingPunct="0">
              <a:spcBef>
                <a:spcPct val="0"/>
              </a:spcBef>
              <a:spcAft>
                <a:spcPts val="149"/>
              </a:spcAft>
              <a:buClrTx/>
              <a:defRPr/>
            </a:pPr>
            <a:endParaRPr lang="en-US" sz="800" b="1" kern="1200">
              <a:ea typeface="Verdana" panose="020B0604030504040204" pitchFamily="34" charset="0"/>
              <a:cs typeface="+mn-cs"/>
            </a:endParaRPr>
          </a:p>
          <a:p>
            <a:pPr defTabSz="905722" eaLnBrk="0" fontAlgn="base" hangingPunct="0">
              <a:spcBef>
                <a:spcPct val="0"/>
              </a:spcBef>
              <a:spcAft>
                <a:spcPts val="149"/>
              </a:spcAft>
              <a:buClrTx/>
              <a:defRPr/>
            </a:pPr>
            <a:r>
              <a:rPr lang="en-US" sz="800" b="1" kern="1200">
                <a:ea typeface="Verdana" panose="020B0604030504040204" pitchFamily="34" charset="0"/>
                <a:cs typeface="+mn-cs"/>
              </a:rPr>
              <a:t>Project Management</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Responsible for confirmation decisions, determining escalation requirements, rationalizing decisions related to time/budget </a:t>
            </a:r>
            <a:br>
              <a:rPr lang="en-US" sz="800" kern="1200">
                <a:ea typeface="Verdana" panose="020B0604030504040204" pitchFamily="34" charset="0"/>
                <a:cs typeface="+mn-cs"/>
              </a:rPr>
            </a:br>
            <a:r>
              <a:rPr lang="en-US" sz="800" kern="1200">
                <a:ea typeface="Verdana" panose="020B0604030504040204" pitchFamily="34" charset="0"/>
                <a:cs typeface="+mn-cs"/>
              </a:rPr>
              <a:t>trade-offs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Change orders that do not impact budget or go live</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Issues/risks that span multiple work streams (e.g., Project Resourcing)</a:t>
            </a:r>
          </a:p>
          <a:p>
            <a:pPr defTabSz="905722" eaLnBrk="0" fontAlgn="base" hangingPunct="0">
              <a:spcBef>
                <a:spcPct val="0"/>
              </a:spcBef>
              <a:spcAft>
                <a:spcPts val="149"/>
              </a:spcAft>
              <a:buClrTx/>
              <a:defRPr/>
            </a:pPr>
            <a:r>
              <a:rPr lang="en-US" sz="800" kern="1200">
                <a:ea typeface="Verdana" panose="020B0604030504040204" pitchFamily="34" charset="0"/>
                <a:cs typeface="+mn-cs"/>
              </a:rPr>
              <a:t>Responsible for process, </a:t>
            </a:r>
            <a:r>
              <a:rPr lang="en-US" sz="800">
                <a:ea typeface="Verdana" panose="020B0604030504040204" pitchFamily="34" charset="0"/>
              </a:rPr>
              <a:t>user</a:t>
            </a:r>
            <a:r>
              <a:rPr lang="en-US" sz="800" kern="1200">
                <a:ea typeface="Verdana" panose="020B0604030504040204" pitchFamily="34" charset="0"/>
                <a:cs typeface="+mn-cs"/>
              </a:rPr>
              <a:t> experience, workflow, and configuration decisions related to functional and technical areas</a:t>
            </a:r>
            <a:endParaRPr lang="en-US" sz="800" kern="1200">
              <a:ea typeface="+mn-ea"/>
              <a:cs typeface="+mn-cs"/>
            </a:endParaRPr>
          </a:p>
          <a:p>
            <a:pPr defTabSz="905722" eaLnBrk="0" fontAlgn="base" hangingPunct="0">
              <a:spcBef>
                <a:spcPct val="0"/>
              </a:spcBef>
              <a:spcAft>
                <a:spcPts val="149"/>
              </a:spcAft>
              <a:buClrTx/>
              <a:defRPr/>
            </a:pPr>
            <a:endParaRPr lang="en-US" sz="800" b="1" kern="1200">
              <a:ea typeface="Verdana" panose="020B0604030504040204" pitchFamily="34" charset="0"/>
              <a:cs typeface="+mn-cs"/>
            </a:endParaRPr>
          </a:p>
          <a:p>
            <a:pPr defTabSz="905722" eaLnBrk="0" fontAlgn="base" hangingPunct="0">
              <a:spcBef>
                <a:spcPct val="0"/>
              </a:spcBef>
              <a:spcAft>
                <a:spcPts val="149"/>
              </a:spcAft>
              <a:buClrTx/>
              <a:defRPr/>
            </a:pPr>
            <a:r>
              <a:rPr lang="en-US" sz="800" b="1" kern="1200">
                <a:ea typeface="Verdana" panose="020B0604030504040204" pitchFamily="34" charset="0"/>
                <a:cs typeface="+mn-cs"/>
              </a:rPr>
              <a:t>Team Members</a:t>
            </a:r>
          </a:p>
          <a:p>
            <a:pPr marL="82478" indent="-82478" defTabSz="905722" eaLnBrk="0" fontAlgn="base" hangingPunct="0">
              <a:spcBef>
                <a:spcPct val="0"/>
              </a:spcBef>
              <a:spcAft>
                <a:spcPts val="149"/>
              </a:spcAft>
              <a:buFont typeface="Arial" panose="020B0604020202020204" pitchFamily="34" charset="0"/>
              <a:buChar char="•"/>
              <a:defRPr/>
            </a:pPr>
            <a:r>
              <a:rPr lang="en-US" sz="800" kern="1200">
                <a:ea typeface="Verdana" panose="020B0604030504040204" pitchFamily="34" charset="0"/>
                <a:cs typeface="+mn-cs"/>
              </a:rPr>
              <a:t>Provide input based on their area of experience</a:t>
            </a:r>
          </a:p>
          <a:p>
            <a:pPr defTabSz="905722" eaLnBrk="0" fontAlgn="base" hangingPunct="0">
              <a:spcBef>
                <a:spcPct val="0"/>
              </a:spcBef>
              <a:spcAft>
                <a:spcPts val="149"/>
              </a:spcAft>
              <a:buClrTx/>
              <a:defRPr/>
            </a:pPr>
            <a:br>
              <a:rPr lang="en-US" sz="800" b="1" kern="1200">
                <a:ea typeface="+mn-ea"/>
                <a:cs typeface="+mn-cs"/>
              </a:rPr>
            </a:br>
            <a:endParaRPr lang="en-US" sz="800" kern="1200">
              <a:ea typeface="Verdana" panose="020B0604030504040204" pitchFamily="34" charset="0"/>
              <a:cs typeface="+mn-cs"/>
            </a:endParaRPr>
          </a:p>
          <a:p>
            <a:pPr marL="82478" indent="-82478" defTabSz="905722" eaLnBrk="0" fontAlgn="base" hangingPunct="0">
              <a:spcBef>
                <a:spcPct val="0"/>
              </a:spcBef>
              <a:spcAft>
                <a:spcPts val="149"/>
              </a:spcAft>
              <a:buFont typeface="Arial" panose="020B0604020202020204" pitchFamily="34" charset="0"/>
              <a:buChar char="•"/>
              <a:defRPr/>
            </a:pPr>
            <a:endParaRPr lang="en-US" sz="800" kern="1200">
              <a:ea typeface="Verdana" panose="020B0604030504040204" pitchFamily="34" charset="0"/>
              <a:cs typeface="+mn-cs"/>
            </a:endParaRPr>
          </a:p>
          <a:p>
            <a:pPr algn="l" rtl="0" fontAlgn="base">
              <a:buFont typeface="Arial" panose="020B0604020202020204" pitchFamily="34" charset="0"/>
              <a:buChar char="•"/>
            </a:pPr>
            <a:endParaRPr lang="en-US"/>
          </a:p>
          <a:p>
            <a:pPr algn="l" rtl="0" fontAlgn="base">
              <a:buFont typeface="Arial" panose="020B0604020202020204" pitchFamily="34" charset="0"/>
              <a:buChar char="•"/>
            </a:pPr>
            <a:r>
              <a:rPr lang="en-US"/>
              <a:t>PMO includes Martin Tessler; Leadership Core is: </a:t>
            </a:r>
            <a:r>
              <a:rPr lang="en-US" sz="1800">
                <a:latin typeface="Arial" panose="020B0604020202020204" pitchFamily="34" charset="0"/>
              </a:rPr>
              <a:t>Lyle Gomes, Jed Shivers, Simeon Ananou, Ted Simpson, Nick Candela </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lIns="90690" tIns="45345" rIns="90690" bIns="45345"/>
          <a:lstStyle/>
          <a:p>
            <a:fld id="{24BD1B06-9768-470D-976B-B321AD063A50}" type="slidenum">
              <a:rPr lang="en-US" smtClean="0"/>
              <a:t>19</a:t>
            </a:fld>
            <a:endParaRPr lang="en-US"/>
          </a:p>
        </p:txBody>
      </p:sp>
    </p:spTree>
    <p:extLst>
      <p:ext uri="{BB962C8B-B14F-4D97-AF65-F5344CB8AC3E}">
        <p14:creationId xmlns:p14="http://schemas.microsoft.com/office/powerpoint/2010/main" val="80833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9831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AB38279C-BE51-77AC-91ED-34D5642D1D95}"/>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6F2555D3-E1BF-AC76-544F-FC5B78A9F845}"/>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02E47C0E-4D00-99CD-BDBA-CCA2E5894E16}"/>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BECEE436-7325-3063-B21D-0C9D1B13CC71}"/>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20</a:t>
            </a:fld>
            <a:endParaRPr/>
          </a:p>
        </p:txBody>
      </p:sp>
    </p:spTree>
    <p:extLst>
      <p:ext uri="{BB962C8B-B14F-4D97-AF65-F5344CB8AC3E}">
        <p14:creationId xmlns:p14="http://schemas.microsoft.com/office/powerpoint/2010/main" val="3575024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7D396E74-86DE-1C8C-88F2-FD30676D965E}"/>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6563292A-A9F7-3C19-4DB7-B387095C418A}"/>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CB5BE03D-8CF3-6BE6-C308-2A2D04355E5F}"/>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DC09E1EE-5A82-8990-AE90-E894FE861516}"/>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21</a:t>
            </a:fld>
            <a:endParaRPr/>
          </a:p>
        </p:txBody>
      </p:sp>
    </p:spTree>
    <p:extLst>
      <p:ext uri="{BB962C8B-B14F-4D97-AF65-F5344CB8AC3E}">
        <p14:creationId xmlns:p14="http://schemas.microsoft.com/office/powerpoint/2010/main" val="100209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7448" indent="0">
              <a:buNone/>
            </a:pPr>
            <a:r>
              <a:rPr lang="en-US"/>
              <a:t>KER</a:t>
            </a:r>
          </a:p>
        </p:txBody>
      </p:sp>
    </p:spTree>
    <p:extLst>
      <p:ext uri="{BB962C8B-B14F-4D97-AF65-F5344CB8AC3E}">
        <p14:creationId xmlns:p14="http://schemas.microsoft.com/office/powerpoint/2010/main" val="3338901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FE58F85D-0ACB-144A-8738-B3901A488859}"/>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4594566D-3E28-324D-2075-971F528DB43A}"/>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CC85C2C3-36BA-5FC8-8F85-02C23A0A84FF}"/>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42ABEE0E-A741-54E0-B8BB-966992FD35FB}"/>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23</a:t>
            </a:fld>
            <a:endParaRPr/>
          </a:p>
        </p:txBody>
      </p:sp>
    </p:spTree>
    <p:extLst>
      <p:ext uri="{BB962C8B-B14F-4D97-AF65-F5344CB8AC3E}">
        <p14:creationId xmlns:p14="http://schemas.microsoft.com/office/powerpoint/2010/main" val="1392818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F45A6497-0671-A4EA-2B5B-3AD3568D9084}"/>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5B91ED34-EF60-EE50-CBF7-783E3949978F}"/>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48D6528B-7424-12FB-B9D4-5AFB8262F4F2}"/>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8368812E-95C5-A913-0A82-8DD6AF3252F2}"/>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24</a:t>
            </a:fld>
            <a:endParaRPr/>
          </a:p>
        </p:txBody>
      </p:sp>
    </p:spTree>
    <p:extLst>
      <p:ext uri="{BB962C8B-B14F-4D97-AF65-F5344CB8AC3E}">
        <p14:creationId xmlns:p14="http://schemas.microsoft.com/office/powerpoint/2010/main" val="3427965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82F04243-E068-01E6-436E-EC4E2297F7E5}"/>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39AC91E9-A186-0432-0510-A11D10B00624}"/>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F38A82D1-8941-148F-A652-339232DEBB66}"/>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01D2B35F-AFD6-430A-3D81-65584E8229C7}"/>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25</a:t>
            </a:fld>
            <a:endParaRPr/>
          </a:p>
        </p:txBody>
      </p:sp>
    </p:spTree>
    <p:extLst>
      <p:ext uri="{BB962C8B-B14F-4D97-AF65-F5344CB8AC3E}">
        <p14:creationId xmlns:p14="http://schemas.microsoft.com/office/powerpoint/2010/main" val="3073463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084A8EAE-1211-6915-44BD-CF65E8BC98F3}"/>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A6F472DB-B706-0C34-F6C1-0A1152BB8F88}"/>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5E042D6A-E680-8B36-FB30-901DFD10D74C}"/>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KER</a:t>
            </a:r>
          </a:p>
        </p:txBody>
      </p:sp>
      <p:sp>
        <p:nvSpPr>
          <p:cNvPr id="340" name="Google Shape;340;g2a76656f0a9_0_174:notes">
            <a:extLst>
              <a:ext uri="{FF2B5EF4-FFF2-40B4-BE49-F238E27FC236}">
                <a16:creationId xmlns:a16="http://schemas.microsoft.com/office/drawing/2014/main" id="{D8A43909-FFE8-0ACE-076B-22C81F463A2F}"/>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26</a:t>
            </a:fld>
            <a:endParaRPr/>
          </a:p>
        </p:txBody>
      </p:sp>
    </p:spTree>
    <p:extLst>
      <p:ext uri="{BB962C8B-B14F-4D97-AF65-F5344CB8AC3E}">
        <p14:creationId xmlns:p14="http://schemas.microsoft.com/office/powerpoint/2010/main" val="2899283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r>
              <a:rPr lang="en-US"/>
              <a:t>KER</a:t>
            </a:r>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849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7448" indent="0">
              <a:buNone/>
            </a:pPr>
            <a:r>
              <a:rPr lang="en-US"/>
              <a:t>KER: </a:t>
            </a:r>
            <a:r>
              <a:rPr lang="en-US" sz="900" spc="74">
                <a:solidFill>
                  <a:prstClr val="black"/>
                </a:solidFill>
                <a:latin typeface="Open Sans" panose="020B0606030504020204" pitchFamily="34" charset="0"/>
                <a:ea typeface="Open Sans" panose="020B0606030504020204" pitchFamily="34" charset="0"/>
                <a:cs typeface="Open Sans" panose="020B0606030504020204" pitchFamily="34" charset="0"/>
              </a:rPr>
              <a:t>The resources listed on this slide are meant to ensure that Change Champions have access to resources to invite inquiries about WolfieONE in easy, low-effort ways, like via an </a:t>
            </a:r>
            <a:r>
              <a:rPr lang="en-US" sz="900" b="1" spc="74">
                <a:solidFill>
                  <a:prstClr val="black"/>
                </a:solidFill>
                <a:latin typeface="Open Sans" panose="020B0606030504020204" pitchFamily="34" charset="0"/>
                <a:ea typeface="Open Sans" panose="020B0606030504020204" pitchFamily="34" charset="0"/>
                <a:cs typeface="Open Sans" panose="020B0606030504020204" pitchFamily="34" charset="0"/>
              </a:rPr>
              <a:t>email signature add-on or Zoom background</a:t>
            </a:r>
          </a:p>
          <a:p>
            <a:pPr algn="ctr" defTabSz="680176">
              <a:lnSpc>
                <a:spcPct val="150000"/>
              </a:lnSpc>
              <a:spcAft>
                <a:spcPts val="1116"/>
              </a:spcAft>
              <a:buClrTx/>
              <a:defRPr/>
            </a:pPr>
            <a:r>
              <a:rPr lang="en-US" sz="900" b="1" i="1" spc="74">
                <a:solidFill>
                  <a:prstClr val="black"/>
                </a:solidFill>
                <a:latin typeface="Open Sans" panose="020B0606030504020204" pitchFamily="34" charset="0"/>
                <a:ea typeface="Open Sans" panose="020B0606030504020204" pitchFamily="34" charset="0"/>
                <a:cs typeface="Open Sans" panose="020B0606030504020204" pitchFamily="34" charset="0"/>
              </a:rPr>
              <a:t>All the below modes of engagement are opt-in! </a:t>
            </a:r>
          </a:p>
          <a:p>
            <a:pPr marL="157448" indent="0">
              <a:buNone/>
            </a:pPr>
            <a:endParaRPr lang="en-US"/>
          </a:p>
        </p:txBody>
      </p:sp>
      <p:sp>
        <p:nvSpPr>
          <p:cNvPr id="4" name="Slide Number Placeholder 3"/>
          <p:cNvSpPr>
            <a:spLocks noGrp="1"/>
          </p:cNvSpPr>
          <p:nvPr>
            <p:ph type="sldNum" sz="quarter" idx="5"/>
          </p:nvPr>
        </p:nvSpPr>
        <p:spPr/>
        <p:txBody>
          <a:bodyPr lIns="90690" tIns="45345" rIns="90690" bIns="45345"/>
          <a:lstStyle/>
          <a:p>
            <a:pPr algn="r" defTabSz="906902">
              <a:buClrTx/>
              <a:defRPr/>
            </a:pPr>
            <a:endParaRPr lang="en-US" sz="120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80172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B784-523D-E5E5-5B68-3C888961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A7AF9-4FFA-021D-6B54-CE3C06AFD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E348D-6151-E338-8974-59CE840490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226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CA4BBC42-A2A5-9789-0077-82F2E3B28456}"/>
            </a:ext>
          </a:extLst>
        </p:cNvPr>
        <p:cNvGrpSpPr/>
        <p:nvPr/>
      </p:nvGrpSpPr>
      <p:grpSpPr>
        <a:xfrm>
          <a:off x="0" y="0"/>
          <a:ext cx="0" cy="0"/>
          <a:chOff x="0" y="0"/>
          <a:chExt cx="0" cy="0"/>
        </a:xfrm>
      </p:grpSpPr>
      <p:sp>
        <p:nvSpPr>
          <p:cNvPr id="176" name="Google Shape;176;g27b8addbd5d_0_276:notes">
            <a:extLst>
              <a:ext uri="{FF2B5EF4-FFF2-40B4-BE49-F238E27FC236}">
                <a16:creationId xmlns:a16="http://schemas.microsoft.com/office/drawing/2014/main" id="{1655408F-31A7-FEE3-F8BA-D32161A978CA}"/>
              </a:ext>
            </a:extLst>
          </p:cNvPr>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endParaRPr lang="en-US"/>
          </a:p>
        </p:txBody>
      </p:sp>
      <p:sp>
        <p:nvSpPr>
          <p:cNvPr id="177" name="Google Shape;177;g27b8addbd5d_0_276:notes">
            <a:extLst>
              <a:ext uri="{FF2B5EF4-FFF2-40B4-BE49-F238E27FC236}">
                <a16:creationId xmlns:a16="http://schemas.microsoft.com/office/drawing/2014/main" id="{3191940F-6E31-B461-798F-7A2BDA36F5B4}"/>
              </a:ext>
            </a:extLst>
          </p:cNvPr>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985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b8addbd5d_0_276:notes"/>
          <p:cNvSpPr txBox="1">
            <a:spLocks noGrp="1"/>
          </p:cNvSpPr>
          <p:nvPr>
            <p:ph type="body" idx="1"/>
          </p:nvPr>
        </p:nvSpPr>
        <p:spPr>
          <a:xfrm>
            <a:off x="694435" y="4442034"/>
            <a:ext cx="5555483" cy="3634543"/>
          </a:xfrm>
          <a:prstGeom prst="rect">
            <a:avLst/>
          </a:prstGeom>
          <a:noFill/>
          <a:ln>
            <a:noFill/>
          </a:ln>
        </p:spPr>
        <p:txBody>
          <a:bodyPr spcFirstLastPara="1" wrap="square" lIns="92398" tIns="46186" rIns="92398" bIns="46186" anchor="t" anchorCtr="0">
            <a:noAutofit/>
          </a:bodyPr>
          <a:lstStyle/>
          <a:p>
            <a:pPr marL="0" indent="0">
              <a:buSzPts val="1400"/>
              <a:buNone/>
            </a:pPr>
            <a:endParaRPr lang="en-US"/>
          </a:p>
        </p:txBody>
      </p:sp>
      <p:sp>
        <p:nvSpPr>
          <p:cNvPr id="177" name="Google Shape;177;g27b8addbd5d_0_276:notes"/>
          <p:cNvSpPr>
            <a:spLocks noGrp="1" noRot="1" noChangeAspect="1"/>
          </p:cNvSpPr>
          <p:nvPr>
            <p:ph type="sldImg" idx="2"/>
          </p:nvPr>
        </p:nvSpPr>
        <p:spPr>
          <a:xfrm>
            <a:off x="704850" y="1154113"/>
            <a:ext cx="5535613" cy="3114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5011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3859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ad2d740b15_0_23:notes"/>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2ad2d740b15_0_23:notes"/>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4999"/>
              </a:lnSpc>
              <a:buNone/>
            </a:pPr>
            <a:endParaRPr lang="en"/>
          </a:p>
        </p:txBody>
      </p:sp>
      <p:sp>
        <p:nvSpPr>
          <p:cNvPr id="348" name="Google Shape;348;g2ad2d740b15_0_23:notes"/>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32</a:t>
            </a:fld>
            <a:endParaRPr/>
          </a:p>
        </p:txBody>
      </p:sp>
    </p:spTree>
    <p:extLst>
      <p:ext uri="{BB962C8B-B14F-4D97-AF65-F5344CB8AC3E}">
        <p14:creationId xmlns:p14="http://schemas.microsoft.com/office/powerpoint/2010/main" val="257742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E695-D375-8C23-FFF8-3B39C949D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53C2A-0164-DF30-F786-3459D6B4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8E1625-9BB8-D0FD-65E7-8B290CAE7F3D}"/>
              </a:ext>
            </a:extLst>
          </p:cNvPr>
          <p:cNvSpPr>
            <a:spLocks noGrp="1"/>
          </p:cNvSpPr>
          <p:nvPr>
            <p:ph type="body" idx="1"/>
          </p:nvPr>
        </p:nvSpPr>
        <p:spPr/>
        <p:txBody>
          <a:bodyPr/>
          <a:lstStyle/>
          <a:p>
            <a:pPr marL="157448" indent="0">
              <a:buNone/>
            </a:pPr>
            <a:r>
              <a:rPr lang="en-US"/>
              <a:t>HINA</a:t>
            </a:r>
          </a:p>
        </p:txBody>
      </p:sp>
    </p:spTree>
    <p:extLst>
      <p:ext uri="{BB962C8B-B14F-4D97-AF65-F5344CB8AC3E}">
        <p14:creationId xmlns:p14="http://schemas.microsoft.com/office/powerpoint/2010/main" val="266008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7448" indent="0">
              <a:buNone/>
            </a:pPr>
            <a:r>
              <a:rPr lang="en-US"/>
              <a:t>HINA</a:t>
            </a:r>
          </a:p>
        </p:txBody>
      </p:sp>
    </p:spTree>
    <p:extLst>
      <p:ext uri="{BB962C8B-B14F-4D97-AF65-F5344CB8AC3E}">
        <p14:creationId xmlns:p14="http://schemas.microsoft.com/office/powerpoint/2010/main" val="109182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649C5-8496-D1C0-B2D5-D9BEB56F1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F3DF0-0A46-B9B3-20E0-5020FEC2A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0E5C3-EBC1-A4F8-79C3-44856BC94E72}"/>
              </a:ext>
            </a:extLst>
          </p:cNvPr>
          <p:cNvSpPr>
            <a:spLocks noGrp="1"/>
          </p:cNvSpPr>
          <p:nvPr>
            <p:ph type="body" idx="1"/>
          </p:nvPr>
        </p:nvSpPr>
        <p:spPr/>
        <p:txBody>
          <a:bodyPr/>
          <a:lstStyle/>
          <a:p>
            <a:pPr marL="157448" indent="0">
              <a:buNone/>
            </a:pPr>
            <a:r>
              <a:rPr lang="en-US"/>
              <a:t>HINA</a:t>
            </a:r>
          </a:p>
        </p:txBody>
      </p:sp>
    </p:spTree>
    <p:extLst>
      <p:ext uri="{BB962C8B-B14F-4D97-AF65-F5344CB8AC3E}">
        <p14:creationId xmlns:p14="http://schemas.microsoft.com/office/powerpoint/2010/main" val="277798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7448" indent="0">
              <a:buNone/>
            </a:pPr>
            <a:r>
              <a:rPr lang="en-US"/>
              <a:t>HINA</a:t>
            </a:r>
          </a:p>
          <a:p>
            <a:pPr marL="157448" indent="0">
              <a:buNone/>
            </a:pPr>
            <a:r>
              <a:rPr lang="en-US"/>
              <a:t>Here are some of the behaviors that we expected Change Champions to exhibit in their role</a:t>
            </a:r>
          </a:p>
          <a:p>
            <a:endParaRPr lang="en-US"/>
          </a:p>
          <a:p>
            <a:r>
              <a:rPr lang="en-US"/>
              <a:t>---highlight behaviors, ask Change Champions how they exhibit these behaviors today. Remind them that leaders have nominated them as they have seen them exhibit these behaviors already!</a:t>
            </a:r>
          </a:p>
        </p:txBody>
      </p:sp>
    </p:spTree>
    <p:extLst>
      <p:ext uri="{BB962C8B-B14F-4D97-AF65-F5344CB8AC3E}">
        <p14:creationId xmlns:p14="http://schemas.microsoft.com/office/powerpoint/2010/main" val="121326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A39A5416-9FA5-DC9C-C8BF-89BF9FCAE740}"/>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6CEA77C9-BA87-732C-7840-455E2507408B}"/>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F5ED9AD0-744A-E7D2-D6F1-2865F4E61BB7}"/>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30A7FA17-6C9A-B13B-8DB7-6B71978A526D}"/>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8</a:t>
            </a:fld>
            <a:endParaRPr/>
          </a:p>
        </p:txBody>
      </p:sp>
    </p:spTree>
    <p:extLst>
      <p:ext uri="{BB962C8B-B14F-4D97-AF65-F5344CB8AC3E}">
        <p14:creationId xmlns:p14="http://schemas.microsoft.com/office/powerpoint/2010/main" val="53098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C48DCDC8-82E7-D758-9AE1-185AF82B7B56}"/>
            </a:ext>
          </a:extLst>
        </p:cNvPr>
        <p:cNvGrpSpPr/>
        <p:nvPr/>
      </p:nvGrpSpPr>
      <p:grpSpPr>
        <a:xfrm>
          <a:off x="0" y="0"/>
          <a:ext cx="0" cy="0"/>
          <a:chOff x="0" y="0"/>
          <a:chExt cx="0" cy="0"/>
        </a:xfrm>
      </p:grpSpPr>
      <p:sp>
        <p:nvSpPr>
          <p:cNvPr id="338" name="Google Shape;338;g2a76656f0a9_0_174:notes">
            <a:extLst>
              <a:ext uri="{FF2B5EF4-FFF2-40B4-BE49-F238E27FC236}">
                <a16:creationId xmlns:a16="http://schemas.microsoft.com/office/drawing/2014/main" id="{534A236A-65BC-B13D-7E77-507CDDB0B0D0}"/>
              </a:ext>
            </a:extLst>
          </p:cNvPr>
          <p:cNvSpPr>
            <a:spLocks noGrp="1" noRot="1" noChangeAspect="1"/>
          </p:cNvSpPr>
          <p:nvPr>
            <p:ph type="sldImg" idx="2"/>
          </p:nvPr>
        </p:nvSpPr>
        <p:spPr>
          <a:xfrm>
            <a:off x="673100" y="1135063"/>
            <a:ext cx="5446713" cy="30638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a76656f0a9_0_174:notes">
            <a:extLst>
              <a:ext uri="{FF2B5EF4-FFF2-40B4-BE49-F238E27FC236}">
                <a16:creationId xmlns:a16="http://schemas.microsoft.com/office/drawing/2014/main" id="{9E389C42-6794-B727-7B1F-97963483C8B8}"/>
              </a:ext>
            </a:extLst>
          </p:cNvPr>
          <p:cNvSpPr txBox="1">
            <a:spLocks noGrp="1"/>
          </p:cNvSpPr>
          <p:nvPr>
            <p:ph type="body" idx="1"/>
          </p:nvPr>
        </p:nvSpPr>
        <p:spPr>
          <a:xfrm>
            <a:off x="679339" y="4369213"/>
            <a:ext cx="5434711" cy="3574960"/>
          </a:xfrm>
          <a:prstGeom prst="rect">
            <a:avLst/>
          </a:prstGeom>
          <a:noFill/>
          <a:ln>
            <a:noFill/>
          </a:ln>
        </p:spPr>
        <p:txBody>
          <a:bodyPr spcFirstLastPara="1" wrap="square" lIns="90675" tIns="45325" rIns="90675" bIns="45325" anchor="t" anchorCtr="0">
            <a:noAutofit/>
          </a:bodyPr>
          <a:lstStyle/>
          <a:p>
            <a:pPr marL="0" indent="0">
              <a:lnSpc>
                <a:spcPct val="115000"/>
              </a:lnSpc>
              <a:buClr>
                <a:schemeClr val="dk1"/>
              </a:buClr>
              <a:buNone/>
            </a:pPr>
            <a:r>
              <a:rPr lang="en-US" sz="1200">
                <a:latin typeface="Calibri"/>
                <a:ea typeface="Calibri"/>
                <a:cs typeface="Calibri"/>
                <a:sym typeface="Calibri"/>
              </a:rPr>
              <a:t>HINA</a:t>
            </a:r>
          </a:p>
        </p:txBody>
      </p:sp>
      <p:sp>
        <p:nvSpPr>
          <p:cNvPr id="340" name="Google Shape;340;g2a76656f0a9_0_174:notes">
            <a:extLst>
              <a:ext uri="{FF2B5EF4-FFF2-40B4-BE49-F238E27FC236}">
                <a16:creationId xmlns:a16="http://schemas.microsoft.com/office/drawing/2014/main" id="{DCED3F85-1833-8976-E06F-8207FF0A2011}"/>
              </a:ext>
            </a:extLst>
          </p:cNvPr>
          <p:cNvSpPr txBox="1">
            <a:spLocks noGrp="1"/>
          </p:cNvSpPr>
          <p:nvPr>
            <p:ph type="sldNum" idx="12"/>
          </p:nvPr>
        </p:nvSpPr>
        <p:spPr>
          <a:xfrm>
            <a:off x="3848015" y="8623365"/>
            <a:ext cx="2943802" cy="455434"/>
          </a:xfrm>
          <a:prstGeom prst="rect">
            <a:avLst/>
          </a:prstGeom>
          <a:noFill/>
          <a:ln>
            <a:noFill/>
          </a:ln>
        </p:spPr>
        <p:txBody>
          <a:bodyPr spcFirstLastPara="1" wrap="square" lIns="90675" tIns="45325" rIns="90675" bIns="45325" anchor="b" anchorCtr="0">
            <a:noAutofit/>
          </a:bodyPr>
          <a:lstStyle/>
          <a:p>
            <a:pPr algn="r">
              <a:buSzPts val="1400"/>
            </a:pPr>
            <a:fld id="{00000000-1234-1234-1234-123412341234}" type="slidenum">
              <a:rPr lang="en"/>
              <a:pPr algn="r">
                <a:buSzPts val="1400"/>
              </a:pPr>
              <a:t>9</a:t>
            </a:fld>
            <a:endParaRPr/>
          </a:p>
        </p:txBody>
      </p:sp>
    </p:spTree>
    <p:extLst>
      <p:ext uri="{BB962C8B-B14F-4D97-AF65-F5344CB8AC3E}">
        <p14:creationId xmlns:p14="http://schemas.microsoft.com/office/powerpoint/2010/main" val="132462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Centered Bulleted Text" preserve="1" userDrawn="1">
  <p:cSld name="JR - SBU Centered Bulleted Text">
    <p:spTree>
      <p:nvGrpSpPr>
        <p:cNvPr id="1" name="Shape 96"/>
        <p:cNvGrpSpPr/>
        <p:nvPr/>
      </p:nvGrpSpPr>
      <p:grpSpPr>
        <a:xfrm>
          <a:off x="0" y="0"/>
          <a:ext cx="0" cy="0"/>
          <a:chOff x="0" y="0"/>
          <a:chExt cx="0" cy="0"/>
        </a:xfrm>
      </p:grpSpPr>
      <p:sp>
        <p:nvSpPr>
          <p:cNvPr id="100" name="Google Shape;100;p21"/>
          <p:cNvSpPr txBox="1">
            <a:spLocks noGrp="1"/>
          </p:cNvSpPr>
          <p:nvPr>
            <p:ph type="body" idx="3" hasCustomPrompt="1"/>
          </p:nvPr>
        </p:nvSpPr>
        <p:spPr>
          <a:xfrm>
            <a:off x="879566" y="1027611"/>
            <a:ext cx="7382884" cy="3292589"/>
          </a:xfrm>
          <a:prstGeom prst="rect">
            <a:avLst/>
          </a:prstGeom>
          <a:noFill/>
          <a:ln>
            <a:noFill/>
          </a:ln>
        </p:spPr>
        <p:txBody>
          <a:bodyPr spcFirstLastPara="1" wrap="square" lIns="91425" tIns="91425" rIns="91425" bIns="91425" anchor="t" anchorCtr="0">
            <a:noAutofit/>
          </a:bodyPr>
          <a:lstStyle>
            <a:lvl1pPr marL="457200" marR="0" lvl="0" indent="-336550" algn="l" rtl="0">
              <a:lnSpc>
                <a:spcPct val="100000"/>
              </a:lnSpc>
              <a:spcBef>
                <a:spcPts val="0"/>
              </a:spcBef>
              <a:spcAft>
                <a:spcPts val="0"/>
              </a:spcAft>
              <a:buClr>
                <a:srgbClr val="000000"/>
              </a:buClr>
              <a:buSzPts val="1700"/>
              <a:buFont typeface="Zilla Slab Medium"/>
              <a:buChar char="●"/>
              <a:defRPr sz="1700" b="1" i="0" u="none" strike="noStrike" cap="none">
                <a:solidFill>
                  <a:srgbClr val="000000"/>
                </a:solidFill>
                <a:latin typeface="Zilla Slab" pitchFamily="2" charset="0"/>
                <a:ea typeface="Zilla Slab" pitchFamily="2" charset="0"/>
                <a:cs typeface="Zilla Slab" pitchFamily="2" charset="0"/>
                <a:sym typeface="Zilla Slab Medium"/>
              </a:defRPr>
            </a:lvl1pPr>
            <a:lvl2pPr marL="914400" marR="0" lvl="1"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2pPr>
            <a:lvl3pPr marL="1371600" marR="0" lvl="2"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3pPr>
            <a:lvl4pPr marL="1828800" marR="0" lvl="3"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4pPr>
            <a:lvl5pPr marL="2286000" marR="0" lvl="4"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5pPr>
            <a:lvl6pPr marL="2743200" marR="0" lvl="5"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6pPr>
            <a:lvl7pPr marL="3200400" marR="0" lvl="6"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7pPr>
            <a:lvl8pPr marL="3657600" marR="0" lvl="7"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8pPr>
            <a:lvl9pPr marL="4114800" marR="0" lvl="8" indent="-336550" algn="l" rtl="0">
              <a:lnSpc>
                <a:spcPct val="100000"/>
              </a:lnSpc>
              <a:spcBef>
                <a:spcPts val="0"/>
              </a:spcBef>
              <a:spcAft>
                <a:spcPts val="0"/>
              </a:spcAft>
              <a:buClr>
                <a:srgbClr val="000000"/>
              </a:buClr>
              <a:buSzPts val="1700"/>
              <a:buFont typeface="Zilla Slab Medium"/>
              <a:buChar char="■"/>
              <a:defRPr sz="1700" b="0" i="0" u="none" strike="noStrike" cap="none">
                <a:solidFill>
                  <a:srgbClr val="000000"/>
                </a:solidFill>
                <a:latin typeface="Zilla Slab Medium"/>
                <a:ea typeface="Zilla Slab Medium"/>
                <a:cs typeface="Zilla Slab Medium"/>
                <a:sym typeface="Zilla Slab Medium"/>
              </a:defRPr>
            </a:lvl9pPr>
          </a:lstStyle>
          <a:p>
            <a:r>
              <a:rPr lang="en-US" b="0"/>
              <a:t>SDF</a:t>
            </a:r>
            <a:endParaRPr/>
          </a:p>
        </p:txBody>
      </p:sp>
      <p:sp>
        <p:nvSpPr>
          <p:cNvPr id="102" name="Google Shape;102;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40100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352425" y="552517"/>
            <a:ext cx="8439150" cy="567941"/>
          </a:xfrm>
          <a:prstGeom prst="rect">
            <a:avLst/>
          </a:prstGeom>
        </p:spPr>
        <p:txBody>
          <a:bodyPr lIns="0" tIns="0" rIns="0" bIns="0">
            <a:noAutofit/>
          </a:bodyPr>
          <a:lstStyle>
            <a:lvl1pPr marL="0" indent="0">
              <a:buNone/>
              <a:defRPr sz="900" b="0" i="1">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352425" y="301940"/>
            <a:ext cx="8439150" cy="250577"/>
          </a:xfrm>
          <a:prstGeom prst="rect">
            <a:avLst/>
          </a:prstGeom>
        </p:spPr>
        <p:txBody>
          <a:bodyPr vert="horz" lIns="0" tIns="0" rIns="0" bIns="0" rtlCol="0" anchor="t" anchorCtr="0">
            <a:noAutofit/>
          </a:bodyPr>
          <a:lstStyle>
            <a:lvl1pPr>
              <a:defRPr sz="1500"/>
            </a:lvl1pPr>
          </a:lstStyle>
          <a:p>
            <a:r>
              <a:rPr lang="en-US" noProof="0"/>
              <a:t>Click to edit Master title style</a:t>
            </a:r>
          </a:p>
        </p:txBody>
      </p:sp>
    </p:spTree>
    <p:extLst>
      <p:ext uri="{BB962C8B-B14F-4D97-AF65-F5344CB8AC3E}">
        <p14:creationId xmlns:p14="http://schemas.microsoft.com/office/powerpoint/2010/main" val="3554257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13"/>
          <p:cNvSpPr txBox="1"/>
          <p:nvPr/>
        </p:nvSpPr>
        <p:spPr>
          <a:xfrm>
            <a:off x="6554163" y="4774697"/>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lt1"/>
                </a:solidFill>
                <a:latin typeface="Montserrat ExtraBold"/>
                <a:ea typeface="Montserrat ExtraBold"/>
                <a:cs typeface="Montserrat ExtraBold"/>
                <a:sym typeface="Montserrat ExtraBold"/>
              </a:rPr>
              <a:t>‹#›</a:t>
            </a:fld>
            <a:endParaRPr sz="1000" b="0" i="0" u="none" strike="noStrike" cap="none">
              <a:solidFill>
                <a:schemeClr val="lt1"/>
              </a:solidFill>
              <a:latin typeface="Montserrat ExtraBold"/>
              <a:ea typeface="Montserrat ExtraBold"/>
              <a:cs typeface="Montserrat ExtraBold"/>
              <a:sym typeface="Montserrat ExtraBold"/>
            </a:endParaRPr>
          </a:p>
        </p:txBody>
      </p:sp>
      <p:pic>
        <p:nvPicPr>
          <p:cNvPr id="53" name="Google Shape;53;p13"/>
          <p:cNvPicPr preferRelativeResize="0"/>
          <p:nvPr/>
        </p:nvPicPr>
        <p:blipFill rotWithShape="1">
          <a:blip r:embed="rId3">
            <a:alphaModFix/>
          </a:blip>
          <a:srcRect/>
          <a:stretch/>
        </p:blipFill>
        <p:spPr>
          <a:xfrm>
            <a:off x="623222" y="4677677"/>
            <a:ext cx="780725" cy="292043"/>
          </a:xfrm>
          <a:prstGeom prst="rect">
            <a:avLst/>
          </a:prstGeom>
          <a:noFill/>
          <a:ln>
            <a:noFill/>
          </a:ln>
        </p:spPr>
      </p:pic>
      <p:pic>
        <p:nvPicPr>
          <p:cNvPr id="54" name="Google Shape;54;p13"/>
          <p:cNvPicPr preferRelativeResize="0"/>
          <p:nvPr/>
        </p:nvPicPr>
        <p:blipFill rotWithShape="1">
          <a:blip r:embed="rId4">
            <a:alphaModFix/>
          </a:blip>
          <a:srcRect/>
          <a:stretch/>
        </p:blipFill>
        <p:spPr>
          <a:xfrm>
            <a:off x="623226" y="197972"/>
            <a:ext cx="1961452" cy="335425"/>
          </a:xfrm>
          <a:prstGeom prst="rect">
            <a:avLst/>
          </a:prstGeom>
          <a:noFill/>
          <a:ln>
            <a:noFill/>
          </a:ln>
        </p:spPr>
      </p:pic>
      <p:cxnSp>
        <p:nvCxnSpPr>
          <p:cNvPr id="55" name="Google Shape;55;p13"/>
          <p:cNvCxnSpPr/>
          <p:nvPr/>
        </p:nvCxnSpPr>
        <p:spPr>
          <a:xfrm>
            <a:off x="623222" y="4567041"/>
            <a:ext cx="7896000" cy="0"/>
          </a:xfrm>
          <a:prstGeom prst="straightConnector1">
            <a:avLst/>
          </a:prstGeom>
          <a:noFill/>
          <a:ln w="19050" cap="flat" cmpd="sng">
            <a:solidFill>
              <a:schemeClr val="lt1"/>
            </a:solidFill>
            <a:prstDash val="dot"/>
            <a:miter lim="800000"/>
            <a:headEnd type="none" w="sm" len="sm"/>
            <a:tailEnd type="none" w="sm" len="sm"/>
          </a:ln>
        </p:spPr>
      </p:cxnSp>
      <p:sp>
        <p:nvSpPr>
          <p:cNvPr id="56" name="Google Shape;56;p13"/>
          <p:cNvSpPr txBox="1">
            <a:spLocks noGrp="1"/>
          </p:cNvSpPr>
          <p:nvPr>
            <p:ph type="body" idx="1"/>
          </p:nvPr>
        </p:nvSpPr>
        <p:spPr>
          <a:xfrm>
            <a:off x="520792" y="1365447"/>
            <a:ext cx="7886700" cy="2835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0000"/>
              </a:lnSpc>
              <a:spcBef>
                <a:spcPts val="0"/>
              </a:spcBef>
              <a:spcAft>
                <a:spcPts val="0"/>
              </a:spcAft>
              <a:buClr>
                <a:schemeClr val="lt1"/>
              </a:buClr>
              <a:buSzPts val="5000"/>
              <a:buFont typeface="Montserrat ExtraBold"/>
              <a:buNone/>
              <a:defRPr sz="5000" b="0" i="0" u="none" strike="noStrike" cap="none">
                <a:solidFill>
                  <a:schemeClr val="lt1"/>
                </a:solidFill>
                <a:latin typeface="Montserrat ExtraBold"/>
                <a:ea typeface="Montserrat ExtraBold"/>
                <a:cs typeface="Montserrat ExtraBold"/>
                <a:sym typeface="Montserrat ExtraBold"/>
              </a:defRPr>
            </a:lvl1pPr>
            <a:lvl2pPr marL="914400" marR="0" lvl="1" indent="-228600" algn="l" rtl="0">
              <a:lnSpc>
                <a:spcPct val="115000"/>
              </a:lnSpc>
              <a:spcBef>
                <a:spcPts val="375"/>
              </a:spcBef>
              <a:spcAft>
                <a:spcPts val="0"/>
              </a:spcAft>
              <a:buClr>
                <a:schemeClr val="lt1"/>
              </a:buClr>
              <a:buSzPts val="2400"/>
              <a:buFont typeface="Montserrat ExtraBold"/>
              <a:buNone/>
              <a:defRPr sz="2400" b="0" i="0" u="none" strike="noStrike" cap="none">
                <a:solidFill>
                  <a:schemeClr val="lt1"/>
                </a:solidFill>
                <a:latin typeface="Montserrat ExtraBold"/>
                <a:ea typeface="Montserrat ExtraBold"/>
                <a:cs typeface="Montserrat ExtraBold"/>
                <a:sym typeface="Montserrat ExtraBold"/>
              </a:defRPr>
            </a:lvl2pPr>
            <a:lvl3pPr marL="1371600" marR="0" lvl="2" indent="-228600" algn="l" rtl="0">
              <a:lnSpc>
                <a:spcPct val="115000"/>
              </a:lnSpc>
              <a:spcBef>
                <a:spcPts val="375"/>
              </a:spcBef>
              <a:spcAft>
                <a:spcPts val="0"/>
              </a:spcAft>
              <a:buClr>
                <a:schemeClr val="lt1"/>
              </a:buClr>
              <a:buSzPts val="2450"/>
              <a:buFont typeface="Zilla Slab"/>
              <a:buNone/>
              <a:defRPr sz="2450" b="1" i="0" u="none" strike="noStrike" cap="none">
                <a:solidFill>
                  <a:schemeClr val="lt1"/>
                </a:solidFill>
                <a:latin typeface="Zilla Slab"/>
                <a:ea typeface="Zilla Slab"/>
                <a:cs typeface="Zilla Slab"/>
                <a:sym typeface="Zilla Slab"/>
              </a:defRPr>
            </a:lvl3pPr>
            <a:lvl4pPr marL="1828800" marR="0" lvl="3" indent="-228600" algn="l" rtl="0">
              <a:lnSpc>
                <a:spcPct val="115000"/>
              </a:lnSpc>
              <a:spcBef>
                <a:spcPts val="375"/>
              </a:spcBef>
              <a:spcAft>
                <a:spcPts val="0"/>
              </a:spcAft>
              <a:buClr>
                <a:schemeClr val="lt1"/>
              </a:buClr>
              <a:buSzPts val="2100"/>
              <a:buFont typeface="Zilla Slab SemiBold"/>
              <a:buNone/>
              <a:defRPr sz="2100" b="0" i="0" u="none" strike="noStrike" cap="none">
                <a:solidFill>
                  <a:schemeClr val="lt1"/>
                </a:solidFill>
                <a:latin typeface="Zilla Slab SemiBold"/>
                <a:ea typeface="Zilla Slab SemiBold"/>
                <a:cs typeface="Zilla Slab SemiBold"/>
                <a:sym typeface="Zilla Slab SemiBold"/>
              </a:defRPr>
            </a:lvl4pPr>
            <a:lvl5pPr marL="2286000" marR="0" lvl="4"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5pPr>
            <a:lvl6pPr marL="2743200" marR="0" lvl="5"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6pPr>
            <a:lvl7pPr marL="3200400" marR="0" lvl="6"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7pPr>
            <a:lvl8pPr marL="3657600" marR="0" lvl="7"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8pPr>
            <a:lvl9pPr marL="4114800" marR="0" lvl="8" indent="-228600" algn="l" rtl="0">
              <a:lnSpc>
                <a:spcPct val="115000"/>
              </a:lnSpc>
              <a:spcBef>
                <a:spcPts val="375"/>
              </a:spcBef>
              <a:spcAft>
                <a:spcPts val="0"/>
              </a:spcAft>
              <a:buClr>
                <a:schemeClr val="lt1"/>
              </a:buClr>
              <a:buSzPts val="1200"/>
              <a:buFont typeface="Zilla Slab"/>
              <a:buNone/>
              <a:defRPr sz="1200" b="1" i="0" u="none" strike="noStrike" cap="none">
                <a:solidFill>
                  <a:schemeClr val="lt1"/>
                </a:solidFill>
                <a:latin typeface="Zilla Slab"/>
                <a:ea typeface="Zilla Slab"/>
                <a:cs typeface="Zilla Slab"/>
                <a:sym typeface="Zilla Slab"/>
              </a:defRPr>
            </a:lvl9pPr>
          </a:lstStyle>
          <a:p>
            <a:endParaRPr/>
          </a:p>
        </p:txBody>
      </p:sp>
      <p:sp>
        <p:nvSpPr>
          <p:cNvPr id="57" name="Google Shape;57;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lt1"/>
                </a:solidFill>
                <a:latin typeface="Montserrat ExtraBold"/>
                <a:ea typeface="Montserrat ExtraBold"/>
                <a:cs typeface="Montserrat ExtraBold"/>
                <a:sym typeface="Montserrat ExtraBold"/>
              </a:defRPr>
            </a:lvl1pPr>
            <a:lvl2pPr lvl="1" rtl="0">
              <a:buNone/>
              <a:defRPr sz="1300">
                <a:solidFill>
                  <a:schemeClr val="lt1"/>
                </a:solidFill>
                <a:latin typeface="Montserrat ExtraBold"/>
                <a:ea typeface="Montserrat ExtraBold"/>
                <a:cs typeface="Montserrat ExtraBold"/>
                <a:sym typeface="Montserrat ExtraBold"/>
              </a:defRPr>
            </a:lvl2pPr>
            <a:lvl3pPr lvl="2" rtl="0">
              <a:buNone/>
              <a:defRPr sz="1300">
                <a:solidFill>
                  <a:schemeClr val="lt1"/>
                </a:solidFill>
                <a:latin typeface="Montserrat ExtraBold"/>
                <a:ea typeface="Montserrat ExtraBold"/>
                <a:cs typeface="Montserrat ExtraBold"/>
                <a:sym typeface="Montserrat ExtraBold"/>
              </a:defRPr>
            </a:lvl3pPr>
            <a:lvl4pPr lvl="3" rtl="0">
              <a:buNone/>
              <a:defRPr sz="1300">
                <a:solidFill>
                  <a:schemeClr val="lt1"/>
                </a:solidFill>
                <a:latin typeface="Montserrat ExtraBold"/>
                <a:ea typeface="Montserrat ExtraBold"/>
                <a:cs typeface="Montserrat ExtraBold"/>
                <a:sym typeface="Montserrat ExtraBold"/>
              </a:defRPr>
            </a:lvl4pPr>
            <a:lvl5pPr lvl="4" rtl="0">
              <a:buNone/>
              <a:defRPr sz="1300">
                <a:solidFill>
                  <a:schemeClr val="lt1"/>
                </a:solidFill>
                <a:latin typeface="Montserrat ExtraBold"/>
                <a:ea typeface="Montserrat ExtraBold"/>
                <a:cs typeface="Montserrat ExtraBold"/>
                <a:sym typeface="Montserrat ExtraBold"/>
              </a:defRPr>
            </a:lvl5pPr>
            <a:lvl6pPr lvl="5" rtl="0">
              <a:buNone/>
              <a:defRPr sz="1300">
                <a:solidFill>
                  <a:schemeClr val="lt1"/>
                </a:solidFill>
                <a:latin typeface="Montserrat ExtraBold"/>
                <a:ea typeface="Montserrat ExtraBold"/>
                <a:cs typeface="Montserrat ExtraBold"/>
                <a:sym typeface="Montserrat ExtraBold"/>
              </a:defRPr>
            </a:lvl6pPr>
            <a:lvl7pPr lvl="6" rtl="0">
              <a:buNone/>
              <a:defRPr sz="1300">
                <a:solidFill>
                  <a:schemeClr val="lt1"/>
                </a:solidFill>
                <a:latin typeface="Montserrat ExtraBold"/>
                <a:ea typeface="Montserrat ExtraBold"/>
                <a:cs typeface="Montserrat ExtraBold"/>
                <a:sym typeface="Montserrat ExtraBold"/>
              </a:defRPr>
            </a:lvl7pPr>
            <a:lvl8pPr lvl="7" rtl="0">
              <a:buNone/>
              <a:defRPr sz="1300">
                <a:solidFill>
                  <a:schemeClr val="lt1"/>
                </a:solidFill>
                <a:latin typeface="Montserrat ExtraBold"/>
                <a:ea typeface="Montserrat ExtraBold"/>
                <a:cs typeface="Montserrat ExtraBold"/>
                <a:sym typeface="Montserrat ExtraBold"/>
              </a:defRPr>
            </a:lvl8pPr>
            <a:lvl9pPr lvl="8" rtl="0">
              <a:buNone/>
              <a:defRPr sz="1300">
                <a:solidFill>
                  <a:schemeClr val="lt1"/>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128108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872674"/>
            <a:ext cx="8077200" cy="584776"/>
          </a:xfrm>
          <a:prstGeom prst="rect">
            <a:avLst/>
          </a:prstGeom>
        </p:spPr>
        <p:txBody>
          <a:bodyPr vert="horz" anchor="b">
            <a:spAutoFit/>
          </a:bodyPr>
          <a:lstStyle>
            <a:lvl1pPr>
              <a:defRPr sz="3200" b="0" i="0">
                <a:latin typeface="Helvetica Neue Bold Condensed"/>
                <a:cs typeface="Helvetica Neue Bold Condensed"/>
              </a:defRPr>
            </a:lvl1pPr>
          </a:lstStyle>
          <a:p>
            <a:r>
              <a:rPr lang="en-US"/>
              <a:t>Click to add Section Title</a:t>
            </a:r>
          </a:p>
        </p:txBody>
      </p:sp>
      <p:sp>
        <p:nvSpPr>
          <p:cNvPr id="5" name="Text Placeholder 3"/>
          <p:cNvSpPr>
            <a:spLocks noGrp="1"/>
          </p:cNvSpPr>
          <p:nvPr>
            <p:ph type="body" sz="half" idx="11" hasCustomPrompt="1"/>
          </p:nvPr>
        </p:nvSpPr>
        <p:spPr>
          <a:xfrm>
            <a:off x="2362200" y="114301"/>
            <a:ext cx="6172200" cy="628649"/>
          </a:xfrm>
          <a:prstGeom prst="rect">
            <a:avLst/>
          </a:prstGeom>
        </p:spPr>
        <p:txBody>
          <a:bodyPr anchor="b">
            <a:normAutofit/>
          </a:bodyPr>
          <a:lstStyle>
            <a:lvl1pPr marL="0" indent="0" algn="r">
              <a:buNone/>
              <a:defRPr sz="2200" b="0" i="0">
                <a:solidFill>
                  <a:srgbClr val="AD0000"/>
                </a:solidFill>
                <a:latin typeface="HelveticaNeueLT Std Med Cn"/>
                <a:cs typeface="HelveticaNeueLT Std Med C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Presentation Title</a:t>
            </a:r>
          </a:p>
        </p:txBody>
      </p:sp>
    </p:spTree>
    <p:extLst>
      <p:ext uri="{BB962C8B-B14F-4D97-AF65-F5344CB8AC3E}">
        <p14:creationId xmlns:p14="http://schemas.microsoft.com/office/powerpoint/2010/main" val="199870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4019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 Headlines">
  <p:cSld name="CAP Headlines">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19"/>
          <p:cNvSpPr txBox="1">
            <a:spLocks noGrp="1"/>
          </p:cNvSpPr>
          <p:nvPr>
            <p:ph type="body" idx="1"/>
          </p:nvPr>
        </p:nvSpPr>
        <p:spPr>
          <a:xfrm>
            <a:off x="1534333" y="1382641"/>
            <a:ext cx="6418200" cy="2308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2600"/>
              <a:buFont typeface="Montserrat"/>
              <a:buNone/>
              <a:defRPr sz="2600" b="1" i="0" u="none" strike="noStrike" cap="none">
                <a:solidFill>
                  <a:schemeClr val="dk1"/>
                </a:solidFill>
                <a:latin typeface="Montserrat"/>
                <a:ea typeface="Montserrat"/>
                <a:cs typeface="Montserrat"/>
                <a:sym typeface="Montserrat"/>
              </a:defRPr>
            </a:lvl1pPr>
            <a:lvl2pPr marL="914400" marR="0" lvl="1" indent="-228600" algn="l" rtl="0">
              <a:lnSpc>
                <a:spcPct val="100000"/>
              </a:lnSpc>
              <a:spcBef>
                <a:spcPts val="375"/>
              </a:spcBef>
              <a:spcAft>
                <a:spcPts val="0"/>
              </a:spcAft>
              <a:buClr>
                <a:schemeClr val="dk1"/>
              </a:buClr>
              <a:buSzPts val="2500"/>
              <a:buFont typeface="Zilla Slab"/>
              <a:buNone/>
              <a:defRPr sz="2500" b="1" i="0" u="none" strike="noStrike" cap="none">
                <a:solidFill>
                  <a:schemeClr val="dk1"/>
                </a:solidFill>
                <a:latin typeface="Zilla Slab"/>
                <a:ea typeface="Zilla Slab"/>
                <a:cs typeface="Zilla Slab"/>
                <a:sym typeface="Zilla Slab"/>
              </a:defRPr>
            </a:lvl2pPr>
            <a:lvl3pPr marL="1371600" marR="0" lvl="2" indent="-228600" algn="l" rtl="0">
              <a:lnSpc>
                <a:spcPct val="100000"/>
              </a:lnSpc>
              <a:spcBef>
                <a:spcPts val="375"/>
              </a:spcBef>
              <a:spcAft>
                <a:spcPts val="0"/>
              </a:spcAft>
              <a:buClr>
                <a:schemeClr val="dk1"/>
              </a:buClr>
              <a:buSzPts val="2250"/>
              <a:buFont typeface="Zilla Slab Medium"/>
              <a:buNone/>
              <a:defRPr sz="22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100000"/>
              </a:lnSpc>
              <a:spcBef>
                <a:spcPts val="375"/>
              </a:spcBef>
              <a:spcAft>
                <a:spcPts val="0"/>
              </a:spcAft>
              <a:buClr>
                <a:schemeClr val="dk1"/>
              </a:buClr>
              <a:buSzPts val="1800"/>
              <a:buFont typeface="Zilla Slab Medium"/>
              <a:buNone/>
              <a:defRPr sz="18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10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92" name="Google Shape;92;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Montserrat"/>
                <a:ea typeface="Montserrat"/>
                <a:cs typeface="Montserrat"/>
                <a:sym typeface="Montserrat"/>
              </a:defRPr>
            </a:lvl1pPr>
            <a:lvl2pPr lvl="1" rtl="0">
              <a:buNone/>
              <a:defRPr>
                <a:solidFill>
                  <a:schemeClr val="dk1"/>
                </a:solidFill>
                <a:latin typeface="Montserrat"/>
                <a:ea typeface="Montserrat"/>
                <a:cs typeface="Montserrat"/>
                <a:sym typeface="Montserrat"/>
              </a:defRPr>
            </a:lvl2pPr>
            <a:lvl3pPr lvl="2" rtl="0">
              <a:buNone/>
              <a:defRPr>
                <a:solidFill>
                  <a:schemeClr val="dk1"/>
                </a:solidFill>
                <a:latin typeface="Montserrat"/>
                <a:ea typeface="Montserrat"/>
                <a:cs typeface="Montserrat"/>
                <a:sym typeface="Montserrat"/>
              </a:defRPr>
            </a:lvl3pPr>
            <a:lvl4pPr lvl="3" rtl="0">
              <a:buNone/>
              <a:defRPr>
                <a:solidFill>
                  <a:schemeClr val="dk1"/>
                </a:solidFill>
                <a:latin typeface="Montserrat"/>
                <a:ea typeface="Montserrat"/>
                <a:cs typeface="Montserrat"/>
                <a:sym typeface="Montserrat"/>
              </a:defRPr>
            </a:lvl4pPr>
            <a:lvl5pPr lvl="4" rtl="0">
              <a:buNone/>
              <a:defRPr>
                <a:solidFill>
                  <a:schemeClr val="dk1"/>
                </a:solidFill>
                <a:latin typeface="Montserrat"/>
                <a:ea typeface="Montserrat"/>
                <a:cs typeface="Montserrat"/>
                <a:sym typeface="Montserrat"/>
              </a:defRPr>
            </a:lvl5pPr>
            <a:lvl6pPr lvl="5" rtl="0">
              <a:buNone/>
              <a:defRPr>
                <a:solidFill>
                  <a:schemeClr val="dk1"/>
                </a:solidFill>
                <a:latin typeface="Montserrat"/>
                <a:ea typeface="Montserrat"/>
                <a:cs typeface="Montserrat"/>
                <a:sym typeface="Montserrat"/>
              </a:defRPr>
            </a:lvl6pPr>
            <a:lvl7pPr lvl="6" rtl="0">
              <a:buNone/>
              <a:defRPr>
                <a:solidFill>
                  <a:schemeClr val="dk1"/>
                </a:solidFill>
                <a:latin typeface="Montserrat"/>
                <a:ea typeface="Montserrat"/>
                <a:cs typeface="Montserrat"/>
                <a:sym typeface="Montserrat"/>
              </a:defRPr>
            </a:lvl7pPr>
            <a:lvl8pPr lvl="7" rtl="0">
              <a:buNone/>
              <a:defRPr>
                <a:solidFill>
                  <a:schemeClr val="dk1"/>
                </a:solidFill>
                <a:latin typeface="Montserrat"/>
                <a:ea typeface="Montserrat"/>
                <a:cs typeface="Montserrat"/>
                <a:sym typeface="Montserrat"/>
              </a:defRPr>
            </a:lvl8pPr>
            <a:lvl9pPr lvl="8" rtl="0">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710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Line Hed &amp; 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9BAF-7D99-A249-AFC7-E47DCB504B21}"/>
              </a:ext>
            </a:extLst>
          </p:cNvPr>
          <p:cNvSpPr>
            <a:spLocks noGrp="1"/>
          </p:cNvSpPr>
          <p:nvPr>
            <p:ph type="title" hasCustomPrompt="1"/>
          </p:nvPr>
        </p:nvSpPr>
        <p:spPr>
          <a:xfrm>
            <a:off x="777240" y="1021080"/>
            <a:ext cx="7543800" cy="793138"/>
          </a:xfrm>
          <a:prstGeom prst="rect">
            <a:avLst/>
          </a:prstGeom>
        </p:spPr>
        <p:txBody>
          <a:bodyPr lIns="0" tIns="0" rIns="0" bIns="0" anchor="t" anchorCtr="0"/>
          <a:lstStyle>
            <a:lvl1pPr>
              <a:lnSpc>
                <a:spcPct val="70000"/>
              </a:lnSpc>
              <a:defRPr sz="3000" b="1" i="0">
                <a:latin typeface="Verdana Bold"/>
              </a:defRPr>
            </a:lvl1pPr>
          </a:lstStyle>
          <a:p>
            <a:r>
              <a:rPr lang="en-US"/>
              <a:t>1-Line Headline Here</a:t>
            </a:r>
          </a:p>
        </p:txBody>
      </p:sp>
      <p:sp>
        <p:nvSpPr>
          <p:cNvPr id="3" name="Text Placeholder 2">
            <a:extLst>
              <a:ext uri="{FF2B5EF4-FFF2-40B4-BE49-F238E27FC236}">
                <a16:creationId xmlns:a16="http://schemas.microsoft.com/office/drawing/2014/main" id="{EBCB719A-F0E0-FD49-8262-6EEBC0D59516}"/>
              </a:ext>
            </a:extLst>
          </p:cNvPr>
          <p:cNvSpPr>
            <a:spLocks noGrp="1"/>
          </p:cNvSpPr>
          <p:nvPr>
            <p:ph type="body" idx="1" hasCustomPrompt="1"/>
          </p:nvPr>
        </p:nvSpPr>
        <p:spPr>
          <a:xfrm>
            <a:off x="800100" y="1642596"/>
            <a:ext cx="7543800" cy="1964144"/>
          </a:xfrm>
          <a:prstGeom prst="rect">
            <a:avLst/>
          </a:prstGeom>
        </p:spPr>
        <p:txBody>
          <a:bodyPr lIns="0" tIns="0" rIns="0" bIns="0"/>
          <a:lstStyle>
            <a:lvl1pPr marL="0" indent="0">
              <a:lnSpc>
                <a:spcPct val="100000"/>
              </a:lnSpc>
              <a:buNone/>
              <a:defRPr sz="1500" b="0" i="0">
                <a:solidFill>
                  <a:schemeClr val="tx1"/>
                </a:solidFill>
                <a:latin typeface="Georgia Regular"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a:t>Type copy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a:t>
            </a:r>
            <a:r>
              <a:rPr lang="en-US" err="1"/>
              <a:t>vehicula</a:t>
            </a:r>
            <a:r>
              <a:rPr lang="en-US"/>
              <a:t> dui in </a:t>
            </a:r>
            <a:r>
              <a:rPr lang="en-US" err="1"/>
              <a:t>neque</a:t>
            </a:r>
            <a:r>
              <a:rPr lang="en-US"/>
              <a:t> </a:t>
            </a:r>
            <a:r>
              <a:rPr lang="en-US" err="1"/>
              <a:t>dignissim</a:t>
            </a:r>
            <a:r>
              <a:rPr lang="en-US"/>
              <a:t>, in </a:t>
            </a:r>
            <a:r>
              <a:rPr lang="en-US" err="1"/>
              <a:t>aliquet</a:t>
            </a:r>
            <a:r>
              <a:rPr lang="en-US"/>
              <a:t> </a:t>
            </a:r>
            <a:r>
              <a:rPr lang="en-US" err="1"/>
              <a:t>nisl</a:t>
            </a:r>
            <a:r>
              <a:rPr lang="en-US"/>
              <a:t> </a:t>
            </a:r>
            <a:r>
              <a:rPr lang="en-US" err="1"/>
              <a:t>varius</a:t>
            </a:r>
            <a:r>
              <a:rPr lang="en-US"/>
              <a:t>. </a:t>
            </a:r>
            <a:r>
              <a:rPr lang="en-US" err="1"/>
              <a:t>Sed</a:t>
            </a:r>
            <a:r>
              <a:rPr lang="en-US"/>
              <a:t> a </a:t>
            </a:r>
            <a:r>
              <a:rPr lang="en-US" err="1"/>
              <a:t>erat</a:t>
            </a:r>
            <a:r>
              <a:rPr lang="en-US"/>
              <a:t> </a:t>
            </a:r>
            <a:r>
              <a:rPr lang="en-US" err="1"/>
              <a:t>ut</a:t>
            </a:r>
            <a:r>
              <a:rPr lang="en-US"/>
              <a:t> magna </a:t>
            </a:r>
            <a:r>
              <a:rPr lang="en-US" err="1"/>
              <a:t>vulputate</a:t>
            </a:r>
            <a:r>
              <a:rPr lang="en-US"/>
              <a:t> </a:t>
            </a:r>
            <a:r>
              <a:rPr lang="en-US" err="1"/>
              <a:t>feugiat</a:t>
            </a:r>
            <a:r>
              <a:rPr lang="en-US"/>
              <a:t>. </a:t>
            </a:r>
            <a:r>
              <a:rPr lang="en-US" err="1"/>
              <a:t>Quisque</a:t>
            </a:r>
            <a:r>
              <a:rPr lang="en-US"/>
              <a:t> </a:t>
            </a:r>
            <a:r>
              <a:rPr lang="en-US" err="1"/>
              <a:t>varius</a:t>
            </a:r>
            <a:r>
              <a:rPr lang="en-US"/>
              <a:t> libero </a:t>
            </a:r>
            <a:r>
              <a:rPr lang="en-US" err="1"/>
              <a:t>placerat</a:t>
            </a:r>
            <a:r>
              <a:rPr lang="en-US"/>
              <a:t> </a:t>
            </a:r>
            <a:r>
              <a:rPr lang="en-US" err="1"/>
              <a:t>erat</a:t>
            </a:r>
            <a:r>
              <a:rPr lang="en-US"/>
              <a:t> </a:t>
            </a:r>
            <a:r>
              <a:rPr lang="en-US" err="1"/>
              <a:t>lobortis</a:t>
            </a:r>
            <a:r>
              <a:rPr lang="en-US"/>
              <a:t> </a:t>
            </a:r>
            <a:r>
              <a:rPr lang="en-US" err="1"/>
              <a:t>congue</a:t>
            </a:r>
            <a:r>
              <a:rPr lang="en-US"/>
              <a:t>. Integer a </a:t>
            </a:r>
            <a:r>
              <a:rPr lang="en-US" err="1"/>
              <a:t>arcu</a:t>
            </a:r>
            <a:r>
              <a:rPr lang="en-US"/>
              <a:t> </a:t>
            </a:r>
            <a:r>
              <a:rPr lang="en-US" err="1"/>
              <a:t>vel</a:t>
            </a:r>
            <a:r>
              <a:rPr lang="en-US"/>
              <a:t> ante </a:t>
            </a:r>
            <a:r>
              <a:rPr lang="en-US" err="1"/>
              <a:t>bibendum</a:t>
            </a:r>
            <a:r>
              <a:rPr lang="en-US"/>
              <a:t> </a:t>
            </a:r>
            <a:r>
              <a:rPr lang="en-US" err="1"/>
              <a:t>scelerisque</a:t>
            </a:r>
            <a:r>
              <a:rPr lang="en-US"/>
              <a:t>. </a:t>
            </a:r>
          </a:p>
          <a:p>
            <a:r>
              <a:rPr lang="en-US"/>
              <a:t>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Integer ante </a:t>
            </a:r>
            <a:r>
              <a:rPr lang="en-US" err="1"/>
              <a:t>eros</a:t>
            </a:r>
            <a:r>
              <a:rPr lang="en-US"/>
              <a:t>, </a:t>
            </a:r>
            <a:r>
              <a:rPr lang="en-US" err="1"/>
              <a:t>lobortis</a:t>
            </a:r>
            <a:r>
              <a:rPr lang="en-US"/>
              <a:t> </a:t>
            </a:r>
            <a:r>
              <a:rPr lang="en-US" err="1"/>
              <a:t>ultrices</a:t>
            </a:r>
            <a:r>
              <a:rPr lang="en-US"/>
              <a:t> libero id, </a:t>
            </a:r>
            <a:r>
              <a:rPr lang="en-US" err="1"/>
              <a:t>fringilla</a:t>
            </a:r>
            <a:r>
              <a:rPr lang="en-US"/>
              <a:t> </a:t>
            </a:r>
            <a:r>
              <a:rPr lang="en-US" err="1"/>
              <a:t>congue</a:t>
            </a:r>
            <a:r>
              <a:rPr lang="en-US"/>
              <a:t> dolor. </a:t>
            </a:r>
            <a:r>
              <a:rPr lang="en-US" err="1"/>
              <a:t>Sed</a:t>
            </a:r>
            <a:r>
              <a:rPr lang="en-US"/>
              <a:t> </a:t>
            </a:r>
            <a:r>
              <a:rPr lang="en-US" err="1"/>
              <a:t>nec</a:t>
            </a:r>
            <a:r>
              <a:rPr lang="en-US"/>
              <a:t> </a:t>
            </a:r>
            <a:r>
              <a:rPr lang="en-US" err="1"/>
              <a:t>lectus</a:t>
            </a:r>
            <a:r>
              <a:rPr lang="en-US"/>
              <a:t> </a:t>
            </a:r>
            <a:r>
              <a:rPr lang="en-US" err="1"/>
              <a:t>tellus</a:t>
            </a:r>
            <a:r>
              <a:rPr lang="en-US"/>
              <a:t>. </a:t>
            </a:r>
            <a:r>
              <a:rPr lang="en-US" err="1"/>
              <a:t>Curabitur</a:t>
            </a:r>
            <a:r>
              <a:rPr lang="en-US"/>
              <a:t> </a:t>
            </a:r>
            <a:r>
              <a:rPr lang="en-US" err="1"/>
              <a:t>eu</a:t>
            </a:r>
            <a:r>
              <a:rPr lang="en-US"/>
              <a:t> </a:t>
            </a:r>
            <a:r>
              <a:rPr lang="en-US" err="1"/>
              <a:t>lectus</a:t>
            </a:r>
            <a:r>
              <a:rPr lang="en-US"/>
              <a:t> </a:t>
            </a:r>
            <a:r>
              <a:rPr lang="en-US" err="1"/>
              <a:t>vel</a:t>
            </a:r>
            <a:r>
              <a:rPr lang="en-US"/>
              <a:t> ante </a:t>
            </a:r>
            <a:r>
              <a:rPr lang="en-US" err="1"/>
              <a:t>luctus</a:t>
            </a:r>
            <a:r>
              <a:rPr lang="en-US"/>
              <a:t> </a:t>
            </a:r>
            <a:r>
              <a:rPr lang="en-US" err="1"/>
              <a:t>condimentum</a:t>
            </a:r>
            <a:r>
              <a:rPr lang="en-US"/>
              <a:t>. </a:t>
            </a:r>
          </a:p>
        </p:txBody>
      </p:sp>
      <p:sp>
        <p:nvSpPr>
          <p:cNvPr id="4" name="Slide Number Placeholder 3">
            <a:extLst>
              <a:ext uri="{FF2B5EF4-FFF2-40B4-BE49-F238E27FC236}">
                <a16:creationId xmlns:a16="http://schemas.microsoft.com/office/drawing/2014/main" id="{7BEAAA66-D45D-F344-B196-AC141CC3F799}"/>
              </a:ext>
            </a:extLst>
          </p:cNvPr>
          <p:cNvSpPr>
            <a:spLocks noGrp="1"/>
          </p:cNvSpPr>
          <p:nvPr>
            <p:ph type="sldNum" sz="quarter" idx="10"/>
          </p:nvPr>
        </p:nvSpPr>
        <p:spPr/>
        <p:txBody>
          <a:bodyPr/>
          <a:lstStyle/>
          <a:p>
            <a:fld id="{88AEDF26-E5C1-7243-A0E0-6304CF8365AC}" type="slidenum">
              <a:rPr lang="en-US" smtClean="0"/>
              <a:pPr/>
              <a:t>‹#›</a:t>
            </a:fld>
            <a:endParaRPr lang="en-US"/>
          </a:p>
        </p:txBody>
      </p:sp>
    </p:spTree>
    <p:extLst>
      <p:ext uri="{BB962C8B-B14F-4D97-AF65-F5344CB8AC3E}">
        <p14:creationId xmlns:p14="http://schemas.microsoft.com/office/powerpoint/2010/main" val="136251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C5A328-7F6A-F4A2-21B4-FC4EEE01D3F7}"/>
              </a:ext>
            </a:extLst>
          </p:cNvPr>
          <p:cNvSpPr/>
          <p:nvPr/>
        </p:nvSpPr>
        <p:spPr>
          <a:xfrm>
            <a:off x="0" y="1"/>
            <a:ext cx="9144000" cy="734291"/>
          </a:xfrm>
          <a:prstGeom prst="rect">
            <a:avLst/>
          </a:prstGeom>
          <a:solidFill>
            <a:srgbClr val="204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 Placeholder 6">
            <a:extLst>
              <a:ext uri="{FF2B5EF4-FFF2-40B4-BE49-F238E27FC236}">
                <a16:creationId xmlns:a16="http://schemas.microsoft.com/office/drawing/2014/main" id="{030BE226-9380-3D3B-D35E-7B654F162744}"/>
              </a:ext>
            </a:extLst>
          </p:cNvPr>
          <p:cNvSpPr>
            <a:spLocks noGrp="1"/>
          </p:cNvSpPr>
          <p:nvPr>
            <p:ph type="body" sz="quarter" idx="10"/>
          </p:nvPr>
        </p:nvSpPr>
        <p:spPr>
          <a:xfrm>
            <a:off x="342901" y="171450"/>
            <a:ext cx="8041481" cy="457200"/>
          </a:xfrm>
        </p:spPr>
        <p:txBody>
          <a:bodyPr>
            <a:noAutofit/>
          </a:bodyPr>
          <a:lstStyle>
            <a:lvl1pPr marL="0" indent="0">
              <a:buNone/>
              <a:defRPr sz="2700">
                <a:solidFill>
                  <a:schemeClr val="bg1"/>
                </a:solidFill>
                <a:latin typeface="+mj-lt"/>
              </a:defRPr>
            </a:lvl1pPr>
            <a:lvl2pPr>
              <a:defRPr sz="1500">
                <a:solidFill>
                  <a:schemeClr val="bg1"/>
                </a:solidFill>
                <a:latin typeface="+mj-lt"/>
              </a:defRPr>
            </a:lvl2pPr>
            <a:lvl3pPr>
              <a:defRPr sz="1500">
                <a:solidFill>
                  <a:schemeClr val="bg1"/>
                </a:solidFill>
                <a:latin typeface="+mj-lt"/>
              </a:defRPr>
            </a:lvl3pPr>
            <a:lvl4pPr>
              <a:defRPr sz="1500">
                <a:solidFill>
                  <a:schemeClr val="bg1"/>
                </a:solidFill>
                <a:latin typeface="+mj-lt"/>
              </a:defRPr>
            </a:lvl4pPr>
            <a:lvl5pPr>
              <a:defRPr sz="1500">
                <a:solidFill>
                  <a:schemeClr val="bg1"/>
                </a:solidFill>
                <a:latin typeface="+mj-lt"/>
              </a:defRPr>
            </a:lvl5pPr>
          </a:lstStyle>
          <a:p>
            <a:pPr lvl="0"/>
            <a:r>
              <a:rPr lang="en-US"/>
              <a:t>Click to edit Master text styles</a:t>
            </a:r>
          </a:p>
        </p:txBody>
      </p:sp>
      <p:pic>
        <p:nvPicPr>
          <p:cNvPr id="3" name="Picture 2" descr="A close-up of a logo&#10;&#10;Description automatically generated">
            <a:extLst>
              <a:ext uri="{FF2B5EF4-FFF2-40B4-BE49-F238E27FC236}">
                <a16:creationId xmlns:a16="http://schemas.microsoft.com/office/drawing/2014/main" id="{5BD60BF8-A7C0-C4F6-1AAC-ECDCD7C81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6" y="4471842"/>
            <a:ext cx="1295915" cy="597190"/>
          </a:xfrm>
          <a:prstGeom prst="rect">
            <a:avLst/>
          </a:prstGeom>
        </p:spPr>
      </p:pic>
      <p:sp>
        <p:nvSpPr>
          <p:cNvPr id="5" name="Content Placeholder 4">
            <a:extLst>
              <a:ext uri="{FF2B5EF4-FFF2-40B4-BE49-F238E27FC236}">
                <a16:creationId xmlns:a16="http://schemas.microsoft.com/office/drawing/2014/main" id="{053C4CEF-B016-A1D9-7F21-C55D09DDB67C}"/>
              </a:ext>
            </a:extLst>
          </p:cNvPr>
          <p:cNvSpPr>
            <a:spLocks noGrp="1"/>
          </p:cNvSpPr>
          <p:nvPr>
            <p:ph sz="quarter" idx="11"/>
          </p:nvPr>
        </p:nvSpPr>
        <p:spPr>
          <a:xfrm>
            <a:off x="457201" y="1039416"/>
            <a:ext cx="7927181" cy="3432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03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103"/>
        <p:cNvGrpSpPr/>
        <p:nvPr/>
      </p:nvGrpSpPr>
      <p:grpSpPr>
        <a:xfrm>
          <a:off x="0" y="0"/>
          <a:ext cx="0" cy="0"/>
          <a:chOff x="0" y="0"/>
          <a:chExt cx="0" cy="0"/>
        </a:xfrm>
      </p:grpSpPr>
      <p:pic>
        <p:nvPicPr>
          <p:cNvPr id="104" name="Google Shape;104;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5" name="Google Shape;105;p22"/>
          <p:cNvPicPr preferRelativeResize="0"/>
          <p:nvPr/>
        </p:nvPicPr>
        <p:blipFill rotWithShape="1">
          <a:blip r:embed="rId3">
            <a:alphaModFix/>
          </a:blip>
          <a:srcRect/>
          <a:stretch/>
        </p:blipFill>
        <p:spPr>
          <a:xfrm>
            <a:off x="464900" y="4552725"/>
            <a:ext cx="1908875" cy="326400"/>
          </a:xfrm>
          <a:prstGeom prst="rect">
            <a:avLst/>
          </a:prstGeom>
          <a:noFill/>
          <a:ln>
            <a:noFill/>
          </a:ln>
        </p:spPr>
      </p:pic>
      <p:sp>
        <p:nvSpPr>
          <p:cNvPr id="106" name="Google Shape;106;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111"/>
        <p:cNvGrpSpPr/>
        <p:nvPr/>
      </p:nvGrpSpPr>
      <p:grpSpPr>
        <a:xfrm>
          <a:off x="0" y="0"/>
          <a:ext cx="0" cy="0"/>
          <a:chOff x="0" y="0"/>
          <a:chExt cx="0" cy="0"/>
        </a:xfrm>
      </p:grpSpPr>
      <p:sp>
        <p:nvSpPr>
          <p:cNvPr id="112" name="Google Shape;112;p24"/>
          <p:cNvSpPr txBox="1"/>
          <p:nvPr/>
        </p:nvSpPr>
        <p:spPr>
          <a:xfrm>
            <a:off x="213850" y="37844"/>
            <a:ext cx="3242100" cy="5048100"/>
          </a:xfrm>
          <a:prstGeom prst="rect">
            <a:avLst/>
          </a:prstGeom>
          <a:noFill/>
          <a:ln>
            <a:noFill/>
          </a:ln>
        </p:spPr>
        <p:txBody>
          <a:bodyPr spcFirstLastPara="1" wrap="square" lIns="91425" tIns="0" rIns="0" bIns="0" anchor="ctr" anchorCtr="0">
            <a:normAutofit/>
          </a:bodyPr>
          <a:lstStyle/>
          <a:p>
            <a:pPr marL="0" marR="0" lvl="0" indent="0" algn="ctr" rtl="0">
              <a:lnSpc>
                <a:spcPct val="80000"/>
              </a:lnSpc>
              <a:spcBef>
                <a:spcPts val="0"/>
              </a:spcBef>
              <a:spcAft>
                <a:spcPts val="0"/>
              </a:spcAft>
              <a:buClr>
                <a:srgbClr val="000000"/>
              </a:buClr>
              <a:buSzPts val="2900"/>
              <a:buFont typeface="Arial"/>
              <a:buNone/>
            </a:pPr>
            <a:r>
              <a:rPr lang="en" sz="2900" b="0" i="0" u="none" strike="noStrike" cap="none">
                <a:solidFill>
                  <a:srgbClr val="FFFFFF"/>
                </a:solidFill>
                <a:latin typeface="Montserrat ExtraBold"/>
                <a:ea typeface="Montserrat ExtraBold"/>
                <a:cs typeface="Montserrat ExtraBold"/>
                <a:sym typeface="Montserrat ExtraBold"/>
              </a:rPr>
              <a:t>WHAT’S THIS ALL ABOUT, THEN?</a:t>
            </a:r>
            <a:endParaRPr sz="2900" b="0" i="0" u="none" strike="noStrike" cap="none">
              <a:solidFill>
                <a:srgbClr val="FFFFFF"/>
              </a:solidFill>
              <a:latin typeface="Montserrat ExtraBold"/>
              <a:ea typeface="Montserrat ExtraBold"/>
              <a:cs typeface="Montserrat ExtraBold"/>
              <a:sym typeface="Montserrat ExtraBold"/>
            </a:endParaRPr>
          </a:p>
        </p:txBody>
      </p:sp>
      <p:sp>
        <p:nvSpPr>
          <p:cNvPr id="113" name="Google Shape;113;p24"/>
          <p:cNvSpPr txBox="1">
            <a:spLocks noGrp="1"/>
          </p:cNvSpPr>
          <p:nvPr>
            <p:ph type="title"/>
          </p:nvPr>
        </p:nvSpPr>
        <p:spPr>
          <a:xfrm>
            <a:off x="137650" y="0"/>
            <a:ext cx="3312600" cy="5143500"/>
          </a:xfrm>
          <a:prstGeom prst="rect">
            <a:avLst/>
          </a:prstGeom>
          <a:solidFill>
            <a:schemeClr val="dk2"/>
          </a:solidFill>
          <a:ln>
            <a:noFill/>
          </a:ln>
        </p:spPr>
        <p:txBody>
          <a:bodyPr spcFirstLastPara="1" wrap="square" lIns="201150" tIns="91425" rIns="201150" bIns="91425" anchor="ctr" anchorCtr="0">
            <a:noAutofit/>
          </a:bodyPr>
          <a:lstStyle>
            <a:lvl1pPr marR="0" lvl="0" algn="ctr" rtl="0">
              <a:lnSpc>
                <a:spcPct val="80000"/>
              </a:lnSpc>
              <a:spcBef>
                <a:spcPts val="0"/>
              </a:spcBef>
              <a:spcAft>
                <a:spcPts val="0"/>
              </a:spcAft>
              <a:buClr>
                <a:schemeClr val="lt1"/>
              </a:buClr>
              <a:buSzPts val="3000"/>
              <a:buFont typeface="Montserrat ExtraBold"/>
              <a:buNone/>
              <a:defRPr sz="30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24"/>
          <p:cNvSpPr txBox="1">
            <a:spLocks noGrp="1"/>
          </p:cNvSpPr>
          <p:nvPr>
            <p:ph type="subTitle" idx="1"/>
          </p:nvPr>
        </p:nvSpPr>
        <p:spPr>
          <a:xfrm>
            <a:off x="3816350" y="609425"/>
            <a:ext cx="4732200" cy="42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900"/>
              <a:buFont typeface="Montserrat ExtraBold"/>
              <a:buNone/>
              <a:defRPr sz="1900" b="0" i="0" u="none" strike="noStrike" cap="none">
                <a:solidFill>
                  <a:srgbClr val="000000"/>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24"/>
          <p:cNvSpPr txBox="1">
            <a:spLocks noGrp="1"/>
          </p:cNvSpPr>
          <p:nvPr>
            <p:ph type="body" idx="2"/>
          </p:nvPr>
        </p:nvSpPr>
        <p:spPr>
          <a:xfrm>
            <a:off x="3938475" y="1120789"/>
            <a:ext cx="4495500" cy="3649800"/>
          </a:xfrm>
          <a:prstGeom prst="rect">
            <a:avLst/>
          </a:prstGeom>
          <a:noFill/>
          <a:ln>
            <a:noFill/>
          </a:ln>
        </p:spPr>
        <p:txBody>
          <a:bodyPr spcFirstLastPara="1" wrap="square" lIns="91425" tIns="91425" rIns="91425" bIns="91425" anchor="t" anchorCtr="0">
            <a:normAutofit/>
          </a:bodyPr>
          <a:lstStyle>
            <a:lvl1pPr marL="457200" marR="0" lvl="0" indent="-349250" algn="l" rtl="0">
              <a:lnSpc>
                <a:spcPct val="100000"/>
              </a:lnSpc>
              <a:spcBef>
                <a:spcPts val="0"/>
              </a:spcBef>
              <a:spcAft>
                <a:spcPts val="0"/>
              </a:spcAft>
              <a:buClr>
                <a:srgbClr val="000000"/>
              </a:buClr>
              <a:buSzPts val="1900"/>
              <a:buFont typeface="Zilla Slab Medium"/>
              <a:buChar char="●"/>
              <a:defRPr sz="1900" b="0" i="0" u="none" strike="noStrike" cap="none">
                <a:solidFill>
                  <a:srgbClr val="000000"/>
                </a:solidFill>
                <a:latin typeface="Zilla Slab Medium"/>
                <a:ea typeface="Zilla Slab Medium"/>
                <a:cs typeface="Zilla Slab Medium"/>
                <a:sym typeface="Zilla Slab Medium"/>
              </a:defRPr>
            </a:lvl1pPr>
            <a:lvl2pPr marL="914400" marR="0" lvl="1" indent="-349250" algn="l" rtl="0">
              <a:lnSpc>
                <a:spcPct val="100000"/>
              </a:lnSpc>
              <a:spcBef>
                <a:spcPts val="0"/>
              </a:spcBef>
              <a:spcAft>
                <a:spcPts val="0"/>
              </a:spcAft>
              <a:buClr>
                <a:srgbClr val="000000"/>
              </a:buClr>
              <a:buSzPts val="1900"/>
              <a:buFont typeface="Zilla Slab Medium"/>
              <a:buChar char="○"/>
              <a:defRPr sz="1900" b="0" i="0" u="none" strike="noStrike" cap="none">
                <a:solidFill>
                  <a:srgbClr val="000000"/>
                </a:solidFill>
                <a:latin typeface="Zilla Slab Medium"/>
                <a:ea typeface="Zilla Slab Medium"/>
                <a:cs typeface="Zilla Slab Medium"/>
                <a:sym typeface="Zilla Slab Medium"/>
              </a:defRPr>
            </a:lvl2pPr>
            <a:lvl3pPr marL="1371600" marR="0" lvl="2" indent="-330200" algn="l" rtl="0">
              <a:lnSpc>
                <a:spcPct val="100000"/>
              </a:lnSpc>
              <a:spcBef>
                <a:spcPts val="0"/>
              </a:spcBef>
              <a:spcAft>
                <a:spcPts val="0"/>
              </a:spcAft>
              <a:buClr>
                <a:srgbClr val="000000"/>
              </a:buClr>
              <a:buSzPts val="1600"/>
              <a:buFont typeface="Zilla Slab Medium"/>
              <a:buChar char="■"/>
              <a:defRPr sz="1600" b="0" i="0" u="none" strike="noStrike" cap="none">
                <a:solidFill>
                  <a:srgbClr val="000000"/>
                </a:solidFill>
                <a:latin typeface="Zilla Slab Medium"/>
                <a:ea typeface="Zilla Slab Medium"/>
                <a:cs typeface="Zilla Slab Medium"/>
                <a:sym typeface="Zilla Slab Medium"/>
              </a:defRPr>
            </a:lvl3pPr>
            <a:lvl4pPr marL="1828800" marR="0" lvl="3"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4pPr>
            <a:lvl5pPr marL="2286000" marR="0" lvl="4"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5pPr>
            <a:lvl6pPr marL="2743200" marR="0" lvl="5"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6pPr>
            <a:lvl7pPr marL="3200400" marR="0" lvl="6"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7pPr>
            <a:lvl8pPr marL="3657600" marR="0" lvl="7"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8pPr>
            <a:lvl9pPr marL="4114800" marR="0" lvl="8" indent="-317500" algn="l" rtl="0">
              <a:lnSpc>
                <a:spcPct val="100000"/>
              </a:lnSpc>
              <a:spcBef>
                <a:spcPts val="0"/>
              </a:spcBef>
              <a:spcAft>
                <a:spcPts val="0"/>
              </a:spcAft>
              <a:buClr>
                <a:srgbClr val="000000"/>
              </a:buClr>
              <a:buSzPts val="1400"/>
              <a:buFont typeface="Zilla Slab Medium"/>
              <a:buChar char="■"/>
              <a:defRPr sz="1400" b="0" i="0" u="none" strike="noStrike" cap="none">
                <a:solidFill>
                  <a:srgbClr val="000000"/>
                </a:solidFill>
                <a:latin typeface="Zilla Slab Medium"/>
                <a:ea typeface="Zilla Slab Medium"/>
                <a:cs typeface="Zilla Slab Medium"/>
                <a:sym typeface="Zilla Slab Medium"/>
              </a:defRPr>
            </a:lvl9pPr>
          </a:lstStyle>
          <a:p>
            <a:endParaRPr/>
          </a:p>
        </p:txBody>
      </p:sp>
      <p:sp>
        <p:nvSpPr>
          <p:cNvPr id="116" name="Google Shape;116;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000000"/>
                </a:solidFill>
                <a:latin typeface="Zilla Slab Medium"/>
                <a:ea typeface="Zilla Slab Medium"/>
                <a:cs typeface="Zilla Slab Medium"/>
                <a:sym typeface="Zilla Slab Medium"/>
              </a:defRPr>
            </a:lvl1pPr>
            <a:lvl2pPr lvl="1" rtl="0">
              <a:buNone/>
              <a:defRPr>
                <a:solidFill>
                  <a:srgbClr val="000000"/>
                </a:solidFill>
                <a:latin typeface="Zilla Slab Medium"/>
                <a:ea typeface="Zilla Slab Medium"/>
                <a:cs typeface="Zilla Slab Medium"/>
                <a:sym typeface="Zilla Slab Medium"/>
              </a:defRPr>
            </a:lvl2pPr>
            <a:lvl3pPr lvl="2" rtl="0">
              <a:buNone/>
              <a:defRPr>
                <a:solidFill>
                  <a:srgbClr val="000000"/>
                </a:solidFill>
                <a:latin typeface="Zilla Slab Medium"/>
                <a:ea typeface="Zilla Slab Medium"/>
                <a:cs typeface="Zilla Slab Medium"/>
                <a:sym typeface="Zilla Slab Medium"/>
              </a:defRPr>
            </a:lvl3pPr>
            <a:lvl4pPr lvl="3" rtl="0">
              <a:buNone/>
              <a:defRPr>
                <a:solidFill>
                  <a:srgbClr val="000000"/>
                </a:solidFill>
                <a:latin typeface="Zilla Slab Medium"/>
                <a:ea typeface="Zilla Slab Medium"/>
                <a:cs typeface="Zilla Slab Medium"/>
                <a:sym typeface="Zilla Slab Medium"/>
              </a:defRPr>
            </a:lvl4pPr>
            <a:lvl5pPr lvl="4" rtl="0">
              <a:buNone/>
              <a:defRPr>
                <a:solidFill>
                  <a:srgbClr val="000000"/>
                </a:solidFill>
                <a:latin typeface="Zilla Slab Medium"/>
                <a:ea typeface="Zilla Slab Medium"/>
                <a:cs typeface="Zilla Slab Medium"/>
                <a:sym typeface="Zilla Slab Medium"/>
              </a:defRPr>
            </a:lvl5pPr>
            <a:lvl6pPr lvl="5" rtl="0">
              <a:buNone/>
              <a:defRPr>
                <a:solidFill>
                  <a:srgbClr val="000000"/>
                </a:solidFill>
                <a:latin typeface="Zilla Slab Medium"/>
                <a:ea typeface="Zilla Slab Medium"/>
                <a:cs typeface="Zilla Slab Medium"/>
                <a:sym typeface="Zilla Slab Medium"/>
              </a:defRPr>
            </a:lvl6pPr>
            <a:lvl7pPr lvl="6" rtl="0">
              <a:buNone/>
              <a:defRPr>
                <a:solidFill>
                  <a:srgbClr val="000000"/>
                </a:solidFill>
                <a:latin typeface="Zilla Slab Medium"/>
                <a:ea typeface="Zilla Slab Medium"/>
                <a:cs typeface="Zilla Slab Medium"/>
                <a:sym typeface="Zilla Slab Medium"/>
              </a:defRPr>
            </a:lvl7pPr>
            <a:lvl8pPr lvl="7" rtl="0">
              <a:buNone/>
              <a:defRPr>
                <a:solidFill>
                  <a:srgbClr val="000000"/>
                </a:solidFill>
                <a:latin typeface="Zilla Slab Medium"/>
                <a:ea typeface="Zilla Slab Medium"/>
                <a:cs typeface="Zilla Slab Medium"/>
                <a:sym typeface="Zilla Slab Medium"/>
              </a:defRPr>
            </a:lvl8pPr>
            <a:lvl9pPr lvl="8" rtl="0">
              <a:buNone/>
              <a:defRPr>
                <a:solidFill>
                  <a:srgbClr val="000000"/>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117"/>
        <p:cNvGrpSpPr/>
        <p:nvPr/>
      </p:nvGrpSpPr>
      <p:grpSpPr>
        <a:xfrm>
          <a:off x="0" y="0"/>
          <a:ext cx="0" cy="0"/>
          <a:chOff x="0" y="0"/>
          <a:chExt cx="0" cy="0"/>
        </a:xfrm>
      </p:grpSpPr>
      <p:sp>
        <p:nvSpPr>
          <p:cNvPr id="118" name="Google Shape;118;p25"/>
          <p:cNvSpPr>
            <a:spLocks noGrp="1"/>
          </p:cNvSpPr>
          <p:nvPr>
            <p:ph type="pic" idx="2"/>
          </p:nvPr>
        </p:nvSpPr>
        <p:spPr>
          <a:xfrm>
            <a:off x="4579625" y="0"/>
            <a:ext cx="4381200" cy="5143500"/>
          </a:xfrm>
          <a:prstGeom prst="rect">
            <a:avLst/>
          </a:prstGeom>
          <a:noFill/>
          <a:ln>
            <a:noFill/>
          </a:ln>
        </p:spPr>
      </p:sp>
      <p:sp>
        <p:nvSpPr>
          <p:cNvPr id="119" name="Google Shape;119;p25"/>
          <p:cNvSpPr txBox="1">
            <a:spLocks noGrp="1"/>
          </p:cNvSpPr>
          <p:nvPr>
            <p:ph type="title"/>
          </p:nvPr>
        </p:nvSpPr>
        <p:spPr>
          <a:xfrm>
            <a:off x="641150" y="768096"/>
            <a:ext cx="3488100" cy="1045800"/>
          </a:xfrm>
          <a:prstGeom prst="rect">
            <a:avLst/>
          </a:prstGeom>
          <a:noFill/>
          <a:ln>
            <a:noFill/>
          </a:ln>
        </p:spPr>
        <p:txBody>
          <a:bodyPr spcFirstLastPara="1" wrap="square" lIns="91425" tIns="91425" rIns="91425" bIns="91425" anchor="t" anchorCtr="0">
            <a:noAutofit/>
          </a:bodyPr>
          <a:lstStyle>
            <a:lvl1pPr marR="0" lvl="0" algn="l" rtl="0">
              <a:lnSpc>
                <a:spcPct val="80000"/>
              </a:lnSpc>
              <a:spcBef>
                <a:spcPts val="0"/>
              </a:spcBef>
              <a:spcAft>
                <a:spcPts val="0"/>
              </a:spcAft>
              <a:buClr>
                <a:schemeClr val="dk2"/>
              </a:buClr>
              <a:buSzPts val="3300"/>
              <a:buFont typeface="Montserrat ExtraBold"/>
              <a:buNone/>
              <a:defRPr sz="33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p25"/>
          <p:cNvSpPr txBox="1"/>
          <p:nvPr/>
        </p:nvSpPr>
        <p:spPr>
          <a:xfrm>
            <a:off x="740375" y="2129525"/>
            <a:ext cx="3182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1900"/>
              <a:buFont typeface="Arial"/>
              <a:buNone/>
            </a:pPr>
            <a:endParaRPr sz="1900" b="0" i="0" u="none" strike="noStrike" cap="none">
              <a:solidFill>
                <a:srgbClr val="000000"/>
              </a:solidFill>
              <a:latin typeface="Zilla Slab Medium"/>
              <a:ea typeface="Zilla Slab Medium"/>
              <a:cs typeface="Zilla Slab Medium"/>
              <a:sym typeface="Zilla Slab Medium"/>
            </a:endParaRPr>
          </a:p>
        </p:txBody>
      </p:sp>
      <p:sp>
        <p:nvSpPr>
          <p:cNvPr id="121" name="Google Shape;12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2"/>
                </a:solidFill>
                <a:latin typeface="Montserrat ExtraBold"/>
                <a:ea typeface="Montserrat ExtraBold"/>
                <a:cs typeface="Montserrat ExtraBold"/>
                <a:sym typeface="Montserrat ExtraBold"/>
              </a:defRPr>
            </a:lvl1pPr>
            <a:lvl2pPr lvl="1" rtl="0">
              <a:buNone/>
              <a:defRPr>
                <a:solidFill>
                  <a:schemeClr val="dk2"/>
                </a:solidFill>
                <a:latin typeface="Montserrat ExtraBold"/>
                <a:ea typeface="Montserrat ExtraBold"/>
                <a:cs typeface="Montserrat ExtraBold"/>
                <a:sym typeface="Montserrat ExtraBold"/>
              </a:defRPr>
            </a:lvl2pPr>
            <a:lvl3pPr lvl="2" rtl="0">
              <a:buNone/>
              <a:defRPr>
                <a:solidFill>
                  <a:schemeClr val="dk2"/>
                </a:solidFill>
                <a:latin typeface="Montserrat ExtraBold"/>
                <a:ea typeface="Montserrat ExtraBold"/>
                <a:cs typeface="Montserrat ExtraBold"/>
                <a:sym typeface="Montserrat ExtraBold"/>
              </a:defRPr>
            </a:lvl3pPr>
            <a:lvl4pPr lvl="3" rtl="0">
              <a:buNone/>
              <a:defRPr>
                <a:solidFill>
                  <a:schemeClr val="dk2"/>
                </a:solidFill>
                <a:latin typeface="Montserrat ExtraBold"/>
                <a:ea typeface="Montserrat ExtraBold"/>
                <a:cs typeface="Montserrat ExtraBold"/>
                <a:sym typeface="Montserrat ExtraBold"/>
              </a:defRPr>
            </a:lvl4pPr>
            <a:lvl5pPr lvl="4" rtl="0">
              <a:buNone/>
              <a:defRPr>
                <a:solidFill>
                  <a:schemeClr val="dk2"/>
                </a:solidFill>
                <a:latin typeface="Montserrat ExtraBold"/>
                <a:ea typeface="Montserrat ExtraBold"/>
                <a:cs typeface="Montserrat ExtraBold"/>
                <a:sym typeface="Montserrat ExtraBold"/>
              </a:defRPr>
            </a:lvl5pPr>
            <a:lvl6pPr lvl="5" rtl="0">
              <a:buNone/>
              <a:defRPr>
                <a:solidFill>
                  <a:schemeClr val="dk2"/>
                </a:solidFill>
                <a:latin typeface="Montserrat ExtraBold"/>
                <a:ea typeface="Montserrat ExtraBold"/>
                <a:cs typeface="Montserrat ExtraBold"/>
                <a:sym typeface="Montserrat ExtraBold"/>
              </a:defRPr>
            </a:lvl6pPr>
            <a:lvl7pPr lvl="6" rtl="0">
              <a:buNone/>
              <a:defRPr>
                <a:solidFill>
                  <a:schemeClr val="dk2"/>
                </a:solidFill>
                <a:latin typeface="Montserrat ExtraBold"/>
                <a:ea typeface="Montserrat ExtraBold"/>
                <a:cs typeface="Montserrat ExtraBold"/>
                <a:sym typeface="Montserrat ExtraBold"/>
              </a:defRPr>
            </a:lvl7pPr>
            <a:lvl8pPr lvl="7" rtl="0">
              <a:buNone/>
              <a:defRPr>
                <a:solidFill>
                  <a:schemeClr val="dk2"/>
                </a:solidFill>
                <a:latin typeface="Montserrat ExtraBold"/>
                <a:ea typeface="Montserrat ExtraBold"/>
                <a:cs typeface="Montserrat ExtraBold"/>
                <a:sym typeface="Montserrat ExtraBold"/>
              </a:defRPr>
            </a:lvl8pPr>
            <a:lvl9pPr lvl="8" rtl="0">
              <a:buNone/>
              <a:defRPr>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Text 1 Photo">
  <p:cSld name="SBU Text 1 Photo">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8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26"/>
          <p:cNvSpPr>
            <a:spLocks noGrp="1"/>
          </p:cNvSpPr>
          <p:nvPr>
            <p:ph type="pic" idx="2"/>
          </p:nvPr>
        </p:nvSpPr>
        <p:spPr>
          <a:xfrm>
            <a:off x="3725949" y="825652"/>
            <a:ext cx="4791300" cy="3329100"/>
          </a:xfrm>
          <a:prstGeom prst="rect">
            <a:avLst/>
          </a:prstGeom>
          <a:solidFill>
            <a:srgbClr val="F2F2F2"/>
          </a:solidFill>
          <a:ln>
            <a:noFill/>
          </a:ln>
        </p:spPr>
      </p:sp>
      <p:sp>
        <p:nvSpPr>
          <p:cNvPr id="125" name="Google Shape;125;p26"/>
          <p:cNvSpPr txBox="1">
            <a:spLocks noGrp="1"/>
          </p:cNvSpPr>
          <p:nvPr>
            <p:ph type="body" idx="1"/>
          </p:nvPr>
        </p:nvSpPr>
        <p:spPr>
          <a:xfrm>
            <a:off x="527843" y="1895061"/>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26" name="Google Shape;126;p26"/>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27" name="Google Shape;127;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27"/>
          <p:cNvSpPr txBox="1">
            <a:spLocks noGrp="1"/>
          </p:cNvSpPr>
          <p:nvPr>
            <p:ph type="body" idx="1"/>
          </p:nvPr>
        </p:nvSpPr>
        <p:spPr>
          <a:xfrm>
            <a:off x="527843" y="1709469"/>
            <a:ext cx="3134700" cy="234240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chemeClr val="dk1"/>
              </a:buClr>
              <a:buSzPts val="1200"/>
              <a:buFont typeface="Zilla Slab Medium"/>
              <a:buChar char="•"/>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31" name="Google Shape;131;p27"/>
          <p:cNvSpPr>
            <a:spLocks noGrp="1"/>
          </p:cNvSpPr>
          <p:nvPr>
            <p:ph type="pic" idx="2"/>
          </p:nvPr>
        </p:nvSpPr>
        <p:spPr>
          <a:xfrm>
            <a:off x="3725949" y="825652"/>
            <a:ext cx="4791300" cy="3329100"/>
          </a:xfrm>
          <a:prstGeom prst="rect">
            <a:avLst/>
          </a:prstGeom>
          <a:solidFill>
            <a:srgbClr val="F2F2F2"/>
          </a:solidFill>
          <a:ln>
            <a:noFill/>
          </a:ln>
        </p:spPr>
      </p:sp>
      <p:sp>
        <p:nvSpPr>
          <p:cNvPr id="132" name="Google Shape;132;p27"/>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33" name="Google Shape;133;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Text-3 Photos">
  <p:cSld name="SBU Text-3 Photos">
    <p:spTree>
      <p:nvGrpSpPr>
        <p:cNvPr id="1" name="Shape 142"/>
        <p:cNvGrpSpPr/>
        <p:nvPr/>
      </p:nvGrpSpPr>
      <p:grpSpPr>
        <a:xfrm>
          <a:off x="0" y="0"/>
          <a:ext cx="0" cy="0"/>
          <a:chOff x="0" y="0"/>
          <a:chExt cx="0" cy="0"/>
        </a:xfrm>
      </p:grpSpPr>
      <p:sp>
        <p:nvSpPr>
          <p:cNvPr id="143" name="Google Shape;143;p29"/>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44" name="Google Shape;144;p29"/>
          <p:cNvSpPr>
            <a:spLocks noGrp="1"/>
          </p:cNvSpPr>
          <p:nvPr>
            <p:ph type="pic" idx="2"/>
          </p:nvPr>
        </p:nvSpPr>
        <p:spPr>
          <a:xfrm>
            <a:off x="3723085" y="834083"/>
            <a:ext cx="2323800" cy="3318600"/>
          </a:xfrm>
          <a:prstGeom prst="rect">
            <a:avLst/>
          </a:prstGeom>
          <a:solidFill>
            <a:srgbClr val="F2F2F2"/>
          </a:solidFill>
          <a:ln>
            <a:noFill/>
          </a:ln>
        </p:spPr>
      </p:sp>
      <p:sp>
        <p:nvSpPr>
          <p:cNvPr id="145" name="Google Shape;145;p29"/>
          <p:cNvSpPr>
            <a:spLocks noGrp="1"/>
          </p:cNvSpPr>
          <p:nvPr>
            <p:ph type="pic" idx="3"/>
          </p:nvPr>
        </p:nvSpPr>
        <p:spPr>
          <a:xfrm>
            <a:off x="6189636" y="834083"/>
            <a:ext cx="2334600" cy="1581000"/>
          </a:xfrm>
          <a:prstGeom prst="rect">
            <a:avLst/>
          </a:prstGeom>
          <a:solidFill>
            <a:srgbClr val="F2F2F2"/>
          </a:solidFill>
          <a:ln>
            <a:noFill/>
          </a:ln>
        </p:spPr>
      </p:sp>
      <p:sp>
        <p:nvSpPr>
          <p:cNvPr id="146" name="Google Shape;146;p29"/>
          <p:cNvSpPr>
            <a:spLocks noGrp="1"/>
          </p:cNvSpPr>
          <p:nvPr>
            <p:ph type="pic" idx="4"/>
          </p:nvPr>
        </p:nvSpPr>
        <p:spPr>
          <a:xfrm>
            <a:off x="6189636" y="2578715"/>
            <a:ext cx="2328600" cy="1574100"/>
          </a:xfrm>
          <a:prstGeom prst="rect">
            <a:avLst/>
          </a:prstGeom>
          <a:solidFill>
            <a:srgbClr val="F2F2F2"/>
          </a:solidFill>
          <a:ln>
            <a:noFill/>
          </a:ln>
        </p:spPr>
      </p:sp>
      <p:sp>
        <p:nvSpPr>
          <p:cNvPr id="147" name="Google Shape;147;p29"/>
          <p:cNvSpPr txBox="1">
            <a:spLocks noGrp="1"/>
          </p:cNvSpPr>
          <p:nvPr>
            <p:ph type="body" idx="5"/>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48" name="Google Shape;148;p29"/>
          <p:cNvSpPr txBox="1">
            <a:spLocks noGrp="1"/>
          </p:cNvSpPr>
          <p:nvPr>
            <p:ph type="title"/>
          </p:nvPr>
        </p:nvSpPr>
        <p:spPr>
          <a:xfrm>
            <a:off x="527844"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9" name="Google Shape;14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a:ea typeface="Zilla Slab"/>
                <a:cs typeface="Zilla Slab"/>
                <a:sym typeface="Zilla Slab"/>
              </a:defRPr>
            </a:lvl1pPr>
            <a:lvl2pPr lvl="1" rtl="0">
              <a:buNone/>
              <a:defRPr>
                <a:solidFill>
                  <a:schemeClr val="dk1"/>
                </a:solidFill>
                <a:latin typeface="Zilla Slab"/>
                <a:ea typeface="Zilla Slab"/>
                <a:cs typeface="Zilla Slab"/>
                <a:sym typeface="Zilla Slab"/>
              </a:defRPr>
            </a:lvl2pPr>
            <a:lvl3pPr lvl="2" rtl="0">
              <a:buNone/>
              <a:defRPr>
                <a:solidFill>
                  <a:schemeClr val="dk1"/>
                </a:solidFill>
                <a:latin typeface="Zilla Slab"/>
                <a:ea typeface="Zilla Slab"/>
                <a:cs typeface="Zilla Slab"/>
                <a:sym typeface="Zilla Slab"/>
              </a:defRPr>
            </a:lvl3pPr>
            <a:lvl4pPr lvl="3" rtl="0">
              <a:buNone/>
              <a:defRPr>
                <a:solidFill>
                  <a:schemeClr val="dk1"/>
                </a:solidFill>
                <a:latin typeface="Zilla Slab"/>
                <a:ea typeface="Zilla Slab"/>
                <a:cs typeface="Zilla Slab"/>
                <a:sym typeface="Zilla Slab"/>
              </a:defRPr>
            </a:lvl4pPr>
            <a:lvl5pPr lvl="4" rtl="0">
              <a:buNone/>
              <a:defRPr>
                <a:solidFill>
                  <a:schemeClr val="dk1"/>
                </a:solidFill>
                <a:latin typeface="Zilla Slab"/>
                <a:ea typeface="Zilla Slab"/>
                <a:cs typeface="Zilla Slab"/>
                <a:sym typeface="Zilla Slab"/>
              </a:defRPr>
            </a:lvl5pPr>
            <a:lvl6pPr lvl="5" rtl="0">
              <a:buNone/>
              <a:defRPr>
                <a:solidFill>
                  <a:schemeClr val="dk1"/>
                </a:solidFill>
                <a:latin typeface="Zilla Slab"/>
                <a:ea typeface="Zilla Slab"/>
                <a:cs typeface="Zilla Slab"/>
                <a:sym typeface="Zilla Slab"/>
              </a:defRPr>
            </a:lvl6pPr>
            <a:lvl7pPr lvl="6" rtl="0">
              <a:buNone/>
              <a:defRPr>
                <a:solidFill>
                  <a:schemeClr val="dk1"/>
                </a:solidFill>
                <a:latin typeface="Zilla Slab"/>
                <a:ea typeface="Zilla Slab"/>
                <a:cs typeface="Zilla Slab"/>
                <a:sym typeface="Zilla Slab"/>
              </a:defRPr>
            </a:lvl7pPr>
            <a:lvl8pPr lvl="7" rtl="0">
              <a:buNone/>
              <a:defRPr>
                <a:solidFill>
                  <a:schemeClr val="dk1"/>
                </a:solidFill>
                <a:latin typeface="Zilla Slab"/>
                <a:ea typeface="Zilla Slab"/>
                <a:cs typeface="Zilla Slab"/>
                <a:sym typeface="Zilla Slab"/>
              </a:defRPr>
            </a:lvl8pPr>
            <a:lvl9pPr lvl="8" rtl="0">
              <a:buNone/>
              <a:defRPr>
                <a:solidFill>
                  <a:schemeClr val="dk1"/>
                </a:solidFill>
                <a:latin typeface="Zilla Slab"/>
                <a:ea typeface="Zilla Slab"/>
                <a:cs typeface="Zilla Slab"/>
                <a:sym typeface="Zilla Slab"/>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3 Photos">
  <p:cSld name="SBU 3 Photos">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1546525" y="712677"/>
            <a:ext cx="6418200" cy="629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30"/>
          <p:cNvSpPr>
            <a:spLocks noGrp="1"/>
          </p:cNvSpPr>
          <p:nvPr>
            <p:ph type="pic" idx="2"/>
          </p:nvPr>
        </p:nvSpPr>
        <p:spPr>
          <a:xfrm>
            <a:off x="1639147" y="1415679"/>
            <a:ext cx="1827600" cy="2616600"/>
          </a:xfrm>
          <a:prstGeom prst="rect">
            <a:avLst/>
          </a:prstGeom>
          <a:solidFill>
            <a:srgbClr val="F2F2F2"/>
          </a:solidFill>
          <a:ln>
            <a:noFill/>
          </a:ln>
        </p:spPr>
      </p:sp>
      <p:sp>
        <p:nvSpPr>
          <p:cNvPr id="153" name="Google Shape;153;p30"/>
          <p:cNvSpPr>
            <a:spLocks noGrp="1"/>
          </p:cNvSpPr>
          <p:nvPr>
            <p:ph type="pic" idx="3"/>
          </p:nvPr>
        </p:nvSpPr>
        <p:spPr>
          <a:xfrm>
            <a:off x="5725471" y="1416158"/>
            <a:ext cx="1827600" cy="2616600"/>
          </a:xfrm>
          <a:prstGeom prst="rect">
            <a:avLst/>
          </a:prstGeom>
          <a:solidFill>
            <a:srgbClr val="F2F2F2"/>
          </a:solidFill>
          <a:ln>
            <a:noFill/>
          </a:ln>
        </p:spPr>
      </p:sp>
      <p:sp>
        <p:nvSpPr>
          <p:cNvPr id="154" name="Google Shape;154;p30"/>
          <p:cNvSpPr>
            <a:spLocks noGrp="1"/>
          </p:cNvSpPr>
          <p:nvPr>
            <p:ph type="pic" idx="4"/>
          </p:nvPr>
        </p:nvSpPr>
        <p:spPr>
          <a:xfrm>
            <a:off x="3672930" y="1415679"/>
            <a:ext cx="1827600" cy="2616600"/>
          </a:xfrm>
          <a:prstGeom prst="rect">
            <a:avLst/>
          </a:prstGeom>
          <a:solidFill>
            <a:srgbClr val="F2F2F2"/>
          </a:solidFill>
          <a:ln>
            <a:noFill/>
          </a:ln>
        </p:spPr>
      </p:sp>
      <p:sp>
        <p:nvSpPr>
          <p:cNvPr id="155" name="Google Shape;155;p30"/>
          <p:cNvSpPr txBox="1">
            <a:spLocks noGrp="1"/>
          </p:cNvSpPr>
          <p:nvPr>
            <p:ph type="body" idx="1"/>
          </p:nvPr>
        </p:nvSpPr>
        <p:spPr>
          <a:xfrm>
            <a:off x="1639147" y="4094029"/>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Medium"/>
              <a:buNone/>
              <a:defRPr sz="8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56" name="Google Shape;156;p30"/>
          <p:cNvSpPr txBox="1">
            <a:spLocks noGrp="1"/>
          </p:cNvSpPr>
          <p:nvPr>
            <p:ph type="body" idx="5"/>
          </p:nvPr>
        </p:nvSpPr>
        <p:spPr>
          <a:xfrm>
            <a:off x="3672930" y="4097144"/>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57" name="Google Shape;157;p30"/>
          <p:cNvSpPr txBox="1">
            <a:spLocks noGrp="1"/>
          </p:cNvSpPr>
          <p:nvPr>
            <p:ph type="body" idx="6"/>
          </p:nvPr>
        </p:nvSpPr>
        <p:spPr>
          <a:xfrm>
            <a:off x="5725471" y="4097144"/>
            <a:ext cx="1827600" cy="3558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sp>
        <p:nvSpPr>
          <p:cNvPr id="158" name="Google Shape;15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Text 1 Chart">
  <p:cSld name="SBU Text 1 Chart">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521802" y="767844"/>
            <a:ext cx="3134700" cy="745800"/>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2"/>
              </a:buClr>
              <a:buSzPts val="3000"/>
              <a:buFont typeface="Montserrat ExtraBold"/>
              <a:buNone/>
              <a:defRPr sz="30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1" name="Google Shape;161;p31"/>
          <p:cNvSpPr>
            <a:spLocks noGrp="1"/>
          </p:cNvSpPr>
          <p:nvPr>
            <p:ph type="chart" idx="2"/>
          </p:nvPr>
        </p:nvSpPr>
        <p:spPr>
          <a:xfrm>
            <a:off x="3713357" y="856255"/>
            <a:ext cx="4803900" cy="3258600"/>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2" name="Google Shape;162;p31"/>
          <p:cNvSpPr txBox="1">
            <a:spLocks noGrp="1"/>
          </p:cNvSpPr>
          <p:nvPr>
            <p:ph type="body" idx="1"/>
          </p:nvPr>
        </p:nvSpPr>
        <p:spPr>
          <a:xfrm>
            <a:off x="527843" y="1704236"/>
            <a:ext cx="3134700" cy="2655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1pPr>
            <a:lvl2pPr marL="914400" marR="0" lvl="1" indent="-228600" algn="l" rtl="0">
              <a:lnSpc>
                <a:spcPct val="90000"/>
              </a:lnSpc>
              <a:spcBef>
                <a:spcPts val="375"/>
              </a:spcBef>
              <a:spcAft>
                <a:spcPts val="0"/>
              </a:spcAft>
              <a:buClr>
                <a:schemeClr val="dk1"/>
              </a:buClr>
              <a:buSzPts val="1500"/>
              <a:buFont typeface="Zilla Slab Medium"/>
              <a:buNone/>
              <a:defRPr sz="1500" b="0" i="0" u="none" strike="noStrike" cap="none">
                <a:solidFill>
                  <a:schemeClr val="dk1"/>
                </a:solidFill>
                <a:latin typeface="Zilla Slab Medium"/>
                <a:ea typeface="Zilla Slab Medium"/>
                <a:cs typeface="Zilla Slab Medium"/>
                <a:sym typeface="Zilla Slab Medium"/>
              </a:defRPr>
            </a:lvl2pPr>
            <a:lvl3pPr marL="1371600" marR="0" lvl="2" indent="-228600" algn="l" rtl="0">
              <a:lnSpc>
                <a:spcPct val="90000"/>
              </a:lnSpc>
              <a:spcBef>
                <a:spcPts val="375"/>
              </a:spcBef>
              <a:spcAft>
                <a:spcPts val="0"/>
              </a:spcAft>
              <a:buClr>
                <a:schemeClr val="dk1"/>
              </a:buClr>
              <a:buSzPts val="1350"/>
              <a:buFont typeface="Zilla Slab Medium"/>
              <a:buNone/>
              <a:defRPr sz="1350" b="0" i="0" u="none" strike="noStrike" cap="none">
                <a:solidFill>
                  <a:schemeClr val="dk1"/>
                </a:solidFill>
                <a:latin typeface="Zilla Slab Medium"/>
                <a:ea typeface="Zilla Slab Medium"/>
                <a:cs typeface="Zilla Slab Medium"/>
                <a:sym typeface="Zilla Slab Medium"/>
              </a:defRPr>
            </a:lvl3pPr>
            <a:lvl4pPr marL="1828800" marR="0" lvl="3"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4pPr>
            <a:lvl5pPr marL="2286000" marR="0" lvl="4"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5pPr>
            <a:lvl6pPr marL="2743200" marR="0" lvl="5"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6pPr>
            <a:lvl7pPr marL="3200400" marR="0" lvl="6"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7pPr>
            <a:lvl8pPr marL="3657600" marR="0" lvl="7"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8pPr>
            <a:lvl9pPr marL="4114800" marR="0" lvl="8" indent="-228600" algn="l" rtl="0">
              <a:lnSpc>
                <a:spcPct val="90000"/>
              </a:lnSpc>
              <a:spcBef>
                <a:spcPts val="375"/>
              </a:spcBef>
              <a:spcAft>
                <a:spcPts val="0"/>
              </a:spcAft>
              <a:buClr>
                <a:schemeClr val="dk1"/>
              </a:buClr>
              <a:buSzPts val="1200"/>
              <a:buFont typeface="Zilla Slab Medium"/>
              <a:buNone/>
              <a:defRPr sz="1200" b="0" i="0" u="none" strike="noStrike" cap="none">
                <a:solidFill>
                  <a:schemeClr val="dk1"/>
                </a:solidFill>
                <a:latin typeface="Zilla Slab Medium"/>
                <a:ea typeface="Zilla Slab Medium"/>
                <a:cs typeface="Zilla Slab Medium"/>
                <a:sym typeface="Zilla Slab Medium"/>
              </a:defRPr>
            </a:lvl9pPr>
          </a:lstStyle>
          <a:p>
            <a:endParaRPr/>
          </a:p>
        </p:txBody>
      </p:sp>
      <p:sp>
        <p:nvSpPr>
          <p:cNvPr id="163" name="Google Shape;163;p31"/>
          <p:cNvSpPr txBox="1">
            <a:spLocks noGrp="1"/>
          </p:cNvSpPr>
          <p:nvPr>
            <p:ph type="body" idx="3"/>
          </p:nvPr>
        </p:nvSpPr>
        <p:spPr>
          <a:xfrm>
            <a:off x="3725949" y="4194951"/>
            <a:ext cx="4791300" cy="254700"/>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dk1"/>
              </a:buClr>
              <a:buSzPts val="800"/>
              <a:buFont typeface="Zilla Slab"/>
              <a:buNone/>
              <a:defRPr sz="800" b="0" i="0" u="none" strike="noStrike" cap="none">
                <a:solidFill>
                  <a:schemeClr val="dk1"/>
                </a:solidFill>
                <a:latin typeface="Zilla Slab"/>
                <a:ea typeface="Zilla Slab"/>
                <a:cs typeface="Zilla Slab"/>
                <a:sym typeface="Zilla Slab"/>
              </a:defRPr>
            </a:lvl1pPr>
            <a:lvl2pPr marL="914400" marR="0" lvl="1" indent="-228600" algn="l" rtl="0">
              <a:lnSpc>
                <a:spcPct val="90000"/>
              </a:lnSpc>
              <a:spcBef>
                <a:spcPts val="375"/>
              </a:spcBef>
              <a:spcAft>
                <a:spcPts val="0"/>
              </a:spcAft>
              <a:buClr>
                <a:schemeClr val="dk1"/>
              </a:buClr>
              <a:buSzPts val="1500"/>
              <a:buFont typeface="Zilla Slab"/>
              <a:buNone/>
              <a:defRPr sz="1500" b="0" i="0" u="none" strike="noStrike" cap="none">
                <a:solidFill>
                  <a:schemeClr val="dk1"/>
                </a:solidFill>
                <a:latin typeface="Zilla Slab"/>
                <a:ea typeface="Zilla Slab"/>
                <a:cs typeface="Zilla Slab"/>
                <a:sym typeface="Zilla Slab"/>
              </a:defRPr>
            </a:lvl2pPr>
            <a:lvl3pPr marL="1371600" marR="0" lvl="2" indent="-228600" algn="l" rtl="0">
              <a:lnSpc>
                <a:spcPct val="90000"/>
              </a:lnSpc>
              <a:spcBef>
                <a:spcPts val="375"/>
              </a:spcBef>
              <a:spcAft>
                <a:spcPts val="0"/>
              </a:spcAft>
              <a:buClr>
                <a:schemeClr val="dk1"/>
              </a:buClr>
              <a:buSzPts val="1350"/>
              <a:buFont typeface="Zilla Slab"/>
              <a:buNone/>
              <a:defRPr sz="1350" b="0" i="0" u="none" strike="noStrike" cap="none">
                <a:solidFill>
                  <a:schemeClr val="dk1"/>
                </a:solidFill>
                <a:latin typeface="Zilla Slab"/>
                <a:ea typeface="Zilla Slab"/>
                <a:cs typeface="Zilla Slab"/>
                <a:sym typeface="Zilla Slab"/>
              </a:defRPr>
            </a:lvl3pPr>
            <a:lvl4pPr marL="1828800" marR="0" lvl="3"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4pPr>
            <a:lvl5pPr marL="2286000" marR="0" lvl="4"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5pPr>
            <a:lvl6pPr marL="2743200" marR="0" lvl="5"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6pPr>
            <a:lvl7pPr marL="3200400" marR="0" lvl="6"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7pPr>
            <a:lvl8pPr marL="3657600" marR="0" lvl="7"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8pPr>
            <a:lvl9pPr marL="4114800" marR="0" lvl="8" indent="-228600" algn="l" rtl="0">
              <a:lnSpc>
                <a:spcPct val="90000"/>
              </a:lnSpc>
              <a:spcBef>
                <a:spcPts val="375"/>
              </a:spcBef>
              <a:spcAft>
                <a:spcPts val="0"/>
              </a:spcAft>
              <a:buClr>
                <a:schemeClr val="dk1"/>
              </a:buClr>
              <a:buSzPts val="1200"/>
              <a:buFont typeface="Zilla Slab"/>
              <a:buNone/>
              <a:defRPr sz="1200" b="0" i="0" u="none" strike="noStrike" cap="none">
                <a:solidFill>
                  <a:schemeClr val="dk1"/>
                </a:solidFill>
                <a:latin typeface="Zilla Slab"/>
                <a:ea typeface="Zilla Slab"/>
                <a:cs typeface="Zilla Slab"/>
                <a:sym typeface="Zilla Slab"/>
              </a:defRPr>
            </a:lvl9pPr>
          </a:lstStyle>
          <a:p>
            <a:endParaRPr/>
          </a:p>
        </p:txBody>
      </p:sp>
      <p:pic>
        <p:nvPicPr>
          <p:cNvPr id="164" name="Google Shape;164;p31"/>
          <p:cNvPicPr preferRelativeResize="0"/>
          <p:nvPr/>
        </p:nvPicPr>
        <p:blipFill rotWithShape="1">
          <a:blip r:embed="rId2">
            <a:alphaModFix/>
          </a:blip>
          <a:srcRect/>
          <a:stretch/>
        </p:blipFill>
        <p:spPr>
          <a:xfrm>
            <a:off x="628650" y="4677660"/>
            <a:ext cx="780725" cy="288806"/>
          </a:xfrm>
          <a:prstGeom prst="rect">
            <a:avLst/>
          </a:prstGeom>
          <a:noFill/>
          <a:ln>
            <a:noFill/>
          </a:ln>
        </p:spPr>
      </p:pic>
      <p:sp>
        <p:nvSpPr>
          <p:cNvPr id="165" name="Google Shape;165;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Zilla Slab Medium"/>
                <a:ea typeface="Zilla Slab Medium"/>
                <a:cs typeface="Zilla Slab Medium"/>
                <a:sym typeface="Zilla Slab Medium"/>
              </a:defRPr>
            </a:lvl1pPr>
            <a:lvl2pPr lvl="1" rtl="0">
              <a:buNone/>
              <a:defRPr>
                <a:solidFill>
                  <a:schemeClr val="dk1"/>
                </a:solidFill>
                <a:latin typeface="Zilla Slab Medium"/>
                <a:ea typeface="Zilla Slab Medium"/>
                <a:cs typeface="Zilla Slab Medium"/>
                <a:sym typeface="Zilla Slab Medium"/>
              </a:defRPr>
            </a:lvl2pPr>
            <a:lvl3pPr lvl="2" rtl="0">
              <a:buNone/>
              <a:defRPr>
                <a:solidFill>
                  <a:schemeClr val="dk1"/>
                </a:solidFill>
                <a:latin typeface="Zilla Slab Medium"/>
                <a:ea typeface="Zilla Slab Medium"/>
                <a:cs typeface="Zilla Slab Medium"/>
                <a:sym typeface="Zilla Slab Medium"/>
              </a:defRPr>
            </a:lvl3pPr>
            <a:lvl4pPr lvl="3" rtl="0">
              <a:buNone/>
              <a:defRPr>
                <a:solidFill>
                  <a:schemeClr val="dk1"/>
                </a:solidFill>
                <a:latin typeface="Zilla Slab Medium"/>
                <a:ea typeface="Zilla Slab Medium"/>
                <a:cs typeface="Zilla Slab Medium"/>
                <a:sym typeface="Zilla Slab Medium"/>
              </a:defRPr>
            </a:lvl4pPr>
            <a:lvl5pPr lvl="4" rtl="0">
              <a:buNone/>
              <a:defRPr>
                <a:solidFill>
                  <a:schemeClr val="dk1"/>
                </a:solidFill>
                <a:latin typeface="Zilla Slab Medium"/>
                <a:ea typeface="Zilla Slab Medium"/>
                <a:cs typeface="Zilla Slab Medium"/>
                <a:sym typeface="Zilla Slab Medium"/>
              </a:defRPr>
            </a:lvl5pPr>
            <a:lvl6pPr lvl="5" rtl="0">
              <a:buNone/>
              <a:defRPr>
                <a:solidFill>
                  <a:schemeClr val="dk1"/>
                </a:solidFill>
                <a:latin typeface="Zilla Slab Medium"/>
                <a:ea typeface="Zilla Slab Medium"/>
                <a:cs typeface="Zilla Slab Medium"/>
                <a:sym typeface="Zilla Slab Medium"/>
              </a:defRPr>
            </a:lvl6pPr>
            <a:lvl7pPr lvl="6" rtl="0">
              <a:buNone/>
              <a:defRPr>
                <a:solidFill>
                  <a:schemeClr val="dk1"/>
                </a:solidFill>
                <a:latin typeface="Zilla Slab Medium"/>
                <a:ea typeface="Zilla Slab Medium"/>
                <a:cs typeface="Zilla Slab Medium"/>
                <a:sym typeface="Zilla Slab Medium"/>
              </a:defRPr>
            </a:lvl7pPr>
            <a:lvl8pPr lvl="7" rtl="0">
              <a:buNone/>
              <a:defRPr>
                <a:solidFill>
                  <a:schemeClr val="dk1"/>
                </a:solidFill>
                <a:latin typeface="Zilla Slab Medium"/>
                <a:ea typeface="Zilla Slab Medium"/>
                <a:cs typeface="Zilla Slab Medium"/>
                <a:sym typeface="Zilla Slab Medium"/>
              </a:defRPr>
            </a:lvl8pPr>
            <a:lvl9pPr lvl="8" rtl="0">
              <a:buNone/>
              <a:defRPr>
                <a:solidFill>
                  <a:schemeClr val="dk1"/>
                </a:solidFill>
                <a:latin typeface="Zilla Slab Medium"/>
                <a:ea typeface="Zilla Slab Medium"/>
                <a:cs typeface="Zilla Slab Medium"/>
                <a:sym typeface="Zilla Slab Medium"/>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18">
            <a:alphaModFix/>
          </a:blip>
          <a:srcRect/>
          <a:stretch/>
        </p:blipFill>
        <p:spPr>
          <a:xfrm>
            <a:off x="0" y="0"/>
            <a:ext cx="9144000" cy="5143500"/>
          </a:xfrm>
          <a:prstGeom prst="rect">
            <a:avLst/>
          </a:prstGeom>
          <a:noFill/>
          <a:ln>
            <a:noFill/>
          </a:ln>
        </p:spPr>
      </p:pic>
      <p:sp>
        <p:nvSpPr>
          <p:cNvPr id="74" name="Google Shape;74;p17"/>
          <p:cNvSpPr/>
          <p:nvPr/>
        </p:nvSpPr>
        <p:spPr>
          <a:xfrm>
            <a:off x="201478" y="0"/>
            <a:ext cx="8772000" cy="5143500"/>
          </a:xfrm>
          <a:prstGeom prst="rect">
            <a:avLst/>
          </a:prstGeom>
          <a:solidFill>
            <a:schemeClr val="lt1"/>
          </a:solidFill>
          <a:ln>
            <a:noFill/>
          </a:ln>
        </p:spPr>
        <p:txBody>
          <a:bodyPr spcFirstLastPara="1" wrap="square" lIns="91425" tIns="45700" rIns="91425" bIns="45700" anchor="ctr" anchorCtr="0">
            <a:noAutofit/>
          </a:bodyPr>
          <a:lstStyle/>
          <a:p>
            <a:pPr marL="2057400" marR="0" lvl="6" indent="0" algn="ctr" rtl="0">
              <a:lnSpc>
                <a:spcPct val="100000"/>
              </a:lnSpc>
              <a:spcBef>
                <a:spcPts val="0"/>
              </a:spcBef>
              <a:spcAft>
                <a:spcPts val="0"/>
              </a:spcAft>
              <a:buClr>
                <a:srgbClr val="000000"/>
              </a:buClr>
              <a:buSzPts val="1350"/>
              <a:buFont typeface="Arial"/>
              <a:buNone/>
            </a:pPr>
            <a:r>
              <a:rPr lang="en" sz="1350" b="0" i="0" u="none" strike="noStrike" cap="none">
                <a:solidFill>
                  <a:schemeClr val="lt1"/>
                </a:solidFill>
                <a:latin typeface="Calibri"/>
                <a:ea typeface="Calibri"/>
                <a:cs typeface="Calibri"/>
                <a:sym typeface="Calibri"/>
              </a:rPr>
              <a:t>‘</a:t>
            </a:r>
            <a:endParaRPr sz="1350" b="0" i="0" u="none" strike="noStrike" cap="none">
              <a:solidFill>
                <a:schemeClr val="lt1"/>
              </a:solidFill>
              <a:latin typeface="Calibri"/>
              <a:ea typeface="Calibri"/>
              <a:cs typeface="Calibri"/>
              <a:sym typeface="Calibri"/>
            </a:endParaRPr>
          </a:p>
        </p:txBody>
      </p:sp>
      <p:pic>
        <p:nvPicPr>
          <p:cNvPr id="75" name="Google Shape;75;p17"/>
          <p:cNvPicPr preferRelativeResize="0"/>
          <p:nvPr/>
        </p:nvPicPr>
        <p:blipFill rotWithShape="1">
          <a:blip r:embed="rId19">
            <a:alphaModFix/>
          </a:blip>
          <a:srcRect/>
          <a:stretch/>
        </p:blipFill>
        <p:spPr>
          <a:xfrm>
            <a:off x="628650" y="4774708"/>
            <a:ext cx="1494606" cy="252677"/>
          </a:xfrm>
          <a:prstGeom prst="rect">
            <a:avLst/>
          </a:prstGeom>
          <a:noFill/>
          <a:ln>
            <a:noFill/>
          </a:ln>
        </p:spPr>
      </p:pic>
      <p:sp>
        <p:nvSpPr>
          <p:cNvPr id="76" name="Google Shape;76;p17"/>
          <p:cNvSpPr txBox="1"/>
          <p:nvPr/>
        </p:nvSpPr>
        <p:spPr>
          <a:xfrm>
            <a:off x="1534333" y="767947"/>
            <a:ext cx="6418200" cy="1052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3600"/>
              <a:buFont typeface="Arial"/>
              <a:buNone/>
            </a:pPr>
            <a:endParaRPr sz="3600" b="0" i="0" u="none" strike="noStrike" cap="none">
              <a:solidFill>
                <a:schemeClr val="dk2"/>
              </a:solidFill>
              <a:latin typeface="Montserrat ExtraBold"/>
              <a:ea typeface="Montserrat ExtraBold"/>
              <a:cs typeface="Montserrat ExtraBold"/>
              <a:sym typeface="Montserrat ExtraBold"/>
            </a:endParaRPr>
          </a:p>
        </p:txBody>
      </p:sp>
      <p:sp>
        <p:nvSpPr>
          <p:cNvPr id="77" name="Google Shape;77;p17"/>
          <p:cNvSpPr txBox="1"/>
          <p:nvPr/>
        </p:nvSpPr>
        <p:spPr>
          <a:xfrm>
            <a:off x="1534333" y="1916916"/>
            <a:ext cx="6418200" cy="23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Arial"/>
              <a:ea typeface="Arial"/>
              <a:cs typeface="Arial"/>
              <a:sym typeface="Arial"/>
            </a:endParaRPr>
          </a:p>
        </p:txBody>
      </p:sp>
      <p:sp>
        <p:nvSpPr>
          <p:cNvPr id="78" name="Google Shape;78;p17"/>
          <p:cNvSpPr txBox="1"/>
          <p:nvPr/>
        </p:nvSpPr>
        <p:spPr>
          <a:xfrm>
            <a:off x="6554163" y="4764109"/>
            <a:ext cx="2057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Montserrat Medium"/>
                <a:ea typeface="Montserrat Medium"/>
                <a:cs typeface="Montserrat Medium"/>
                <a:sym typeface="Montserrat Medium"/>
              </a:rPr>
              <a:t>‹#›</a:t>
            </a:fld>
            <a:endParaRPr sz="800" b="0" i="0" u="none" strike="noStrike" cap="none">
              <a:solidFill>
                <a:schemeClr val="dk1"/>
              </a:solidFill>
              <a:latin typeface="Montserrat Medium"/>
              <a:ea typeface="Montserrat Medium"/>
              <a:cs typeface="Montserrat Medium"/>
              <a:sym typeface="Montserrat Medium"/>
            </a:endParaRPr>
          </a:p>
        </p:txBody>
      </p:sp>
      <p:cxnSp>
        <p:nvCxnSpPr>
          <p:cNvPr id="79" name="Google Shape;79;p17"/>
          <p:cNvCxnSpPr/>
          <p:nvPr/>
        </p:nvCxnSpPr>
        <p:spPr>
          <a:xfrm>
            <a:off x="628650" y="4643240"/>
            <a:ext cx="7890600" cy="0"/>
          </a:xfrm>
          <a:prstGeom prst="straightConnector1">
            <a:avLst/>
          </a:prstGeom>
          <a:noFill/>
          <a:ln w="9525" cap="flat" cmpd="sng">
            <a:solidFill>
              <a:srgbClr val="C0C0C0"/>
            </a:solidFill>
            <a:prstDash val="dot"/>
            <a:miter lim="800000"/>
            <a:headEnd type="none" w="sm" len="sm"/>
            <a:tailEnd type="none" w="sm" len="sm"/>
          </a:ln>
        </p:spPr>
      </p:cxnSp>
      <p:sp>
        <p:nvSpPr>
          <p:cNvPr id="80" name="Google Shape;80;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67" r:id="rId2"/>
    <p:sldLayoutId id="2147483669" r:id="rId3"/>
    <p:sldLayoutId id="2147483670" r:id="rId4"/>
    <p:sldLayoutId id="2147483671" r:id="rId5"/>
    <p:sldLayoutId id="2147483672" r:id="rId6"/>
    <p:sldLayoutId id="2147483674" r:id="rId7"/>
    <p:sldLayoutId id="2147483675" r:id="rId8"/>
    <p:sldLayoutId id="2147483676" r:id="rId9"/>
    <p:sldLayoutId id="2147483700" r:id="rId10"/>
    <p:sldLayoutId id="2147483702" r:id="rId11"/>
    <p:sldLayoutId id="2147483703" r:id="rId12"/>
    <p:sldLayoutId id="2147483704" r:id="rId13"/>
    <p:sldLayoutId id="2147483706" r:id="rId14"/>
    <p:sldLayoutId id="2147483707" r:id="rId15"/>
    <p:sldLayoutId id="214748370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1.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18/10/relationships/comments" Target="../comments/modernComment_7FFFC81D_504BAEBD.xml"/><Relationship Id="rId7" Type="http://schemas.openxmlformats.org/officeDocument/2006/relationships/image" Target="../media/image53.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svg"/><Relationship Id="rId10" Type="http://schemas.openxmlformats.org/officeDocument/2006/relationships/hyperlink" Target="https://t.e2ma.net/webview/5oj70s/3415c094f9ef8a01b6754bbb8c2ad018" TargetMode="External"/><Relationship Id="rId4" Type="http://schemas.openxmlformats.org/officeDocument/2006/relationships/image" Target="../media/image50.png"/><Relationship Id="rId9" Type="http://schemas.openxmlformats.org/officeDocument/2006/relationships/image" Target="../media/image55.sv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mailto:Hina.Kausar@stonybrook.edu" TargetMode="External"/><Relationship Id="rId7" Type="http://schemas.openxmlformats.org/officeDocument/2006/relationships/hyperlink" Target="mailto:kevin.t.wong@stonybrook.edu"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mailto:kfamer@deloitte.com" TargetMode="External"/><Relationship Id="rId11" Type="http://schemas.openxmlformats.org/officeDocument/2006/relationships/image" Target="../media/image60.jpeg"/><Relationship Id="rId5" Type="http://schemas.openxmlformats.org/officeDocument/2006/relationships/hyperlink" Target="mailto:kariley.famer@stonybrook.edu" TargetMode="External"/><Relationship Id="rId10" Type="http://schemas.openxmlformats.org/officeDocument/2006/relationships/image" Target="../media/image59.jpeg"/><Relationship Id="rId4" Type="http://schemas.openxmlformats.org/officeDocument/2006/relationships/hyperlink" Target="mailto:Nichole.glady@stonybrook.edu" TargetMode="External"/><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7FFFF510_AB494080.xml"/><Relationship Id="rId7"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sv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body" idx="1"/>
          </p:nvPr>
        </p:nvSpPr>
        <p:spPr>
          <a:xfrm>
            <a:off x="628650" y="2097441"/>
            <a:ext cx="7886700" cy="244962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5000"/>
              <a:buNone/>
            </a:pPr>
            <a:r>
              <a:rPr lang="en" sz="5700">
                <a:solidFill>
                  <a:srgbClr val="FFFFFF"/>
                </a:solidFill>
              </a:rPr>
              <a:t>WolfieONE</a:t>
            </a:r>
            <a:endParaRPr sz="5700">
              <a:solidFill>
                <a:srgbClr val="FFFFFF"/>
              </a:solidFill>
            </a:endParaRPr>
          </a:p>
          <a:p>
            <a:pPr marL="0" lvl="0" indent="0" algn="l" rtl="0">
              <a:lnSpc>
                <a:spcPct val="80000"/>
              </a:lnSpc>
              <a:spcBef>
                <a:spcPts val="0"/>
              </a:spcBef>
              <a:spcAft>
                <a:spcPts val="0"/>
              </a:spcAft>
              <a:buClr>
                <a:schemeClr val="lt1"/>
              </a:buClr>
              <a:buSzPts val="5000"/>
              <a:buNone/>
            </a:pPr>
            <a:r>
              <a:rPr lang="en" sz="2100" i="1">
                <a:solidFill>
                  <a:srgbClr val="FFFFFF"/>
                </a:solidFill>
              </a:rPr>
              <a:t>Change Leader Network Kickoff</a:t>
            </a:r>
            <a:endParaRPr sz="2100" i="1">
              <a:solidFill>
                <a:srgbClr val="FFFFFF"/>
              </a:solidFill>
            </a:endParaRPr>
          </a:p>
          <a:p>
            <a:pPr marL="0" lvl="0" indent="0" algn="l" rtl="0">
              <a:lnSpc>
                <a:spcPct val="90000"/>
              </a:lnSpc>
              <a:spcBef>
                <a:spcPts val="1000"/>
              </a:spcBef>
              <a:spcAft>
                <a:spcPts val="0"/>
              </a:spcAft>
              <a:buClr>
                <a:schemeClr val="lt1"/>
              </a:buClr>
              <a:buSzPts val="5000"/>
              <a:buNone/>
            </a:pPr>
            <a:endParaRPr lang="en-US" sz="2000">
              <a:solidFill>
                <a:srgbClr val="FFFFFF"/>
              </a:solidFill>
              <a:latin typeface="Zilla Slab Medium"/>
              <a:ea typeface="Zilla Slab Medium"/>
              <a:cs typeface="Zilla Slab Medium"/>
              <a:sym typeface="Zilla Slab Medium"/>
            </a:endParaRPr>
          </a:p>
          <a:p>
            <a:pPr marL="0" lvl="0" indent="0" algn="l" rtl="0">
              <a:lnSpc>
                <a:spcPct val="90000"/>
              </a:lnSpc>
              <a:spcBef>
                <a:spcPts val="1000"/>
              </a:spcBef>
              <a:spcAft>
                <a:spcPts val="0"/>
              </a:spcAft>
              <a:buClr>
                <a:schemeClr val="lt1"/>
              </a:buClr>
              <a:buSzPts val="5000"/>
              <a:buNone/>
            </a:pPr>
            <a:r>
              <a:rPr lang="en-US" sz="2000">
                <a:solidFill>
                  <a:srgbClr val="FFFFFF"/>
                </a:solidFill>
                <a:latin typeface="Montserrat" panose="00000500000000000000" pitchFamily="2" charset="0"/>
                <a:ea typeface="Zilla Slab Medium"/>
                <a:cs typeface="Zilla Slab Medium"/>
                <a:sym typeface="Zilla Slab Medium"/>
              </a:rPr>
              <a:t>October 16, 2024</a:t>
            </a:r>
            <a:endParaRPr sz="2000">
              <a:solidFill>
                <a:srgbClr val="FFFFFF"/>
              </a:solidFill>
              <a:latin typeface="Montserrat" panose="00000500000000000000" pitchFamily="2" charset="0"/>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r>
              <a:rPr lang="en-US" sz="1400" b="1">
                <a:solidFill>
                  <a:srgbClr val="FFFFFF"/>
                </a:solidFill>
                <a:latin typeface="Zilla Slab"/>
                <a:ea typeface="Zilla Slab"/>
                <a:cs typeface="Zilla Slab"/>
                <a:sym typeface="Zilla Slab"/>
              </a:rPr>
              <a:t>Office of Change Management </a:t>
            </a:r>
            <a:endParaRPr sz="1400" b="1">
              <a:solidFill>
                <a:srgbClr val="FFFFFF"/>
              </a:solidFill>
              <a:latin typeface="Zilla Slab"/>
              <a:ea typeface="Zilla Slab"/>
              <a:cs typeface="Zilla Slab"/>
              <a:sym typeface="Zilla Slab"/>
            </a:endParaRPr>
          </a:p>
        </p:txBody>
      </p:sp>
      <p:pic>
        <p:nvPicPr>
          <p:cNvPr id="2" name="Picture 1">
            <a:extLst>
              <a:ext uri="{FF2B5EF4-FFF2-40B4-BE49-F238E27FC236}">
                <a16:creationId xmlns:a16="http://schemas.microsoft.com/office/drawing/2014/main" id="{BF97BF82-F2C0-C51E-36D5-0EEBB24CD80B}"/>
              </a:ext>
            </a:extLst>
          </p:cNvPr>
          <p:cNvPicPr>
            <a:picLocks noChangeAspect="1"/>
          </p:cNvPicPr>
          <p:nvPr/>
        </p:nvPicPr>
        <p:blipFill>
          <a:blip r:embed="rId3"/>
          <a:stretch>
            <a:fillRect/>
          </a:stretch>
        </p:blipFill>
        <p:spPr>
          <a:xfrm>
            <a:off x="3169410" y="199220"/>
            <a:ext cx="1714500" cy="247650"/>
          </a:xfrm>
          <a:prstGeom prst="rect">
            <a:avLst/>
          </a:prstGeom>
        </p:spPr>
      </p:pic>
      <p:pic>
        <p:nvPicPr>
          <p:cNvPr id="3" name="Picture 2" descr="A black and white sign with red text&#10;&#10;Description automatically generated">
            <a:extLst>
              <a:ext uri="{FF2B5EF4-FFF2-40B4-BE49-F238E27FC236}">
                <a16:creationId xmlns:a16="http://schemas.microsoft.com/office/drawing/2014/main" id="{BC7B34AD-07F0-FCA8-CEDF-E89D9B2FCD42}"/>
              </a:ext>
            </a:extLst>
          </p:cNvPr>
          <p:cNvPicPr>
            <a:picLocks noChangeAspect="1"/>
          </p:cNvPicPr>
          <p:nvPr/>
        </p:nvPicPr>
        <p:blipFill>
          <a:blip r:embed="rId4"/>
          <a:stretch>
            <a:fillRect/>
          </a:stretch>
        </p:blipFill>
        <p:spPr>
          <a:xfrm>
            <a:off x="5308510" y="116715"/>
            <a:ext cx="1200150" cy="3714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655A8AB8-4600-E423-E6C9-B5690F693B64}"/>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2A72BDA1-CA7B-13A9-4AA5-97097A049F18}"/>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65ACBB32-DB8F-4219-CD3E-A48B75B31A06}"/>
              </a:ext>
            </a:extLst>
          </p:cNvPr>
          <p:cNvSpPr txBox="1">
            <a:spLocks/>
          </p:cNvSpPr>
          <p:nvPr/>
        </p:nvSpPr>
        <p:spPr>
          <a:xfrm>
            <a:off x="259116" y="61821"/>
            <a:ext cx="6362022"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kern="1200">
                <a:solidFill>
                  <a:schemeClr val="bg2"/>
                </a:solidFill>
                <a:latin typeface="Montserrat" panose="00000500000000000000" pitchFamily="2" charset="0"/>
                <a:ea typeface="Roboto Condensed" panose="02000000000000000000" pitchFamily="2" charset="0"/>
              </a:rPr>
              <a:t>Change Champions</a:t>
            </a:r>
            <a:endParaRPr lang="en-US" sz="2400" b="1">
              <a:solidFill>
                <a:schemeClr val="bg2"/>
              </a:solidFill>
              <a:latin typeface="Montserrat" panose="00000500000000000000" pitchFamily="2" charset="0"/>
            </a:endParaRPr>
          </a:p>
        </p:txBody>
      </p:sp>
      <p:sp>
        <p:nvSpPr>
          <p:cNvPr id="2" name="Rectangle 1">
            <a:extLst>
              <a:ext uri="{FF2B5EF4-FFF2-40B4-BE49-F238E27FC236}">
                <a16:creationId xmlns:a16="http://schemas.microsoft.com/office/drawing/2014/main" id="{EE2DA9DA-439B-05E7-AAA5-82C423C43210}"/>
              </a:ext>
            </a:extLst>
          </p:cNvPr>
          <p:cNvSpPr/>
          <p:nvPr/>
        </p:nvSpPr>
        <p:spPr>
          <a:xfrm>
            <a:off x="497304" y="659856"/>
            <a:ext cx="8296839" cy="239408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 name="Rectangle 3">
            <a:extLst>
              <a:ext uri="{FF2B5EF4-FFF2-40B4-BE49-F238E27FC236}">
                <a16:creationId xmlns:a16="http://schemas.microsoft.com/office/drawing/2014/main" id="{5028C70D-8546-B409-A7A6-9F1304BDF989}"/>
              </a:ext>
            </a:extLst>
          </p:cNvPr>
          <p:cNvSpPr/>
          <p:nvPr/>
        </p:nvSpPr>
        <p:spPr>
          <a:xfrm>
            <a:off x="510172" y="3055193"/>
            <a:ext cx="3265381" cy="300082"/>
          </a:xfrm>
          <a:prstGeom prst="rect">
            <a:avLst/>
          </a:prstGeom>
        </p:spPr>
        <p:txBody>
          <a:bodyPr wrap="none">
            <a:spAutoFit/>
          </a:bodyPr>
          <a:lstStyle/>
          <a:p>
            <a:pPr defTabSz="685800">
              <a:buClrTx/>
              <a:defRPr/>
            </a:pPr>
            <a:r>
              <a:rPr lang="en-US" sz="1350"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High-Level Responsibilities include: </a:t>
            </a:r>
          </a:p>
        </p:txBody>
      </p:sp>
      <p:sp>
        <p:nvSpPr>
          <p:cNvPr id="5" name="Rectangle 4">
            <a:extLst>
              <a:ext uri="{FF2B5EF4-FFF2-40B4-BE49-F238E27FC236}">
                <a16:creationId xmlns:a16="http://schemas.microsoft.com/office/drawing/2014/main" id="{0CA492D2-7743-9F37-EB97-650049503D56}"/>
              </a:ext>
            </a:extLst>
          </p:cNvPr>
          <p:cNvSpPr/>
          <p:nvPr/>
        </p:nvSpPr>
        <p:spPr>
          <a:xfrm>
            <a:off x="832757" y="772567"/>
            <a:ext cx="7364186" cy="892552"/>
          </a:xfrm>
          <a:prstGeom prst="rect">
            <a:avLst/>
          </a:prstGeom>
        </p:spPr>
        <p:txBody>
          <a:bodyPr wrap="square">
            <a:spAutoFit/>
          </a:bodyPr>
          <a:lstStyle/>
          <a:p>
            <a:pPr algn="ctr" defTabSz="685800">
              <a:buClrTx/>
              <a:defRPr/>
            </a:pPr>
            <a:r>
              <a:rPr lang="en-US" sz="1600" b="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SBU’S Change Champions</a:t>
            </a:r>
            <a:r>
              <a:rPr lang="en-US" sz="1600" b="1">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 </a:t>
            </a:r>
            <a:r>
              <a:rPr lang="en-US" sz="1600" b="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enable the success of our WolfieONE implementation by driving adoption.</a:t>
            </a:r>
          </a:p>
          <a:p>
            <a:pPr algn="ctr" defTabSz="685800">
              <a:buClrTx/>
              <a:defRPr/>
            </a:pPr>
            <a:endParaRPr lang="en-US" sz="800" b="1" i="1"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ctr" defTabSz="685800">
              <a:buClrTx/>
              <a:defRPr/>
            </a:pPr>
            <a:r>
              <a:rPr lang="en-US" sz="1200" b="1" i="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What do Change Champions do?</a:t>
            </a:r>
          </a:p>
        </p:txBody>
      </p:sp>
      <p:sp>
        <p:nvSpPr>
          <p:cNvPr id="6" name="TextBox 5">
            <a:extLst>
              <a:ext uri="{FF2B5EF4-FFF2-40B4-BE49-F238E27FC236}">
                <a16:creationId xmlns:a16="http://schemas.microsoft.com/office/drawing/2014/main" id="{A4ABFC00-B0A4-3FFB-30B6-161E66C4A50C}"/>
              </a:ext>
            </a:extLst>
          </p:cNvPr>
          <p:cNvSpPr txBox="1"/>
          <p:nvPr/>
        </p:nvSpPr>
        <p:spPr>
          <a:xfrm>
            <a:off x="1291962" y="2122749"/>
            <a:ext cx="2144611" cy="900246"/>
          </a:xfrm>
          <a:prstGeom prst="rect">
            <a:avLst/>
          </a:prstGeom>
          <a:noFill/>
        </p:spPr>
        <p:txBody>
          <a:bodyPr wrap="square" lIns="91440" tIns="45720" rIns="91440" bIns="45720" rtlCol="0" anchor="t">
            <a:spAutoFit/>
          </a:bodyPr>
          <a:lstStyle/>
          <a:p>
            <a:pPr algn="ctr" defTabSz="685800">
              <a:buClrTx/>
              <a:defRPr/>
            </a:pPr>
            <a:r>
              <a:rPr lang="en-US" sz="1050" kern="1200" dirty="0">
                <a:solidFill>
                  <a:schemeClr val="bg1"/>
                </a:solidFill>
                <a:latin typeface="Montserrat"/>
                <a:ea typeface="Open Sans"/>
                <a:cs typeface="Open Sans"/>
                <a:sym typeface="Open Sans"/>
              </a:rPr>
              <a:t>Serve as </a:t>
            </a:r>
            <a:r>
              <a:rPr lang="en-US" sz="1050" b="1" kern="1200" dirty="0">
                <a:solidFill>
                  <a:schemeClr val="bg1"/>
                </a:solidFill>
                <a:latin typeface="Montserrat"/>
                <a:ea typeface="Open Sans"/>
                <a:cs typeface="Open Sans"/>
                <a:sym typeface="Open Sans"/>
              </a:rPr>
              <a:t>project advocates </a:t>
            </a:r>
            <a:r>
              <a:rPr lang="en-US" sz="1050" kern="1200" dirty="0">
                <a:solidFill>
                  <a:schemeClr val="bg1"/>
                </a:solidFill>
                <a:latin typeface="Montserrat"/>
                <a:ea typeface="Open Sans"/>
                <a:cs typeface="Open Sans"/>
                <a:sym typeface="Open Sans"/>
              </a:rPr>
              <a:t>that play a role in shaping the future of Stony Brook</a:t>
            </a:r>
          </a:p>
          <a:p>
            <a:pPr algn="ctr" defTabSz="685800">
              <a:buClrTx/>
              <a:defRPr/>
            </a:pPr>
            <a:r>
              <a:rPr lang="en-US" sz="1050" kern="1200" dirty="0">
                <a:solidFill>
                  <a:schemeClr val="bg1"/>
                </a:solidFill>
                <a:latin typeface="Montserrat"/>
                <a:ea typeface="Open Sans"/>
                <a:cs typeface="Open Sans"/>
                <a:sym typeface="Open Sans"/>
              </a:rPr>
              <a:t>Disseminate &amp; Amplify the OCM materials/message.</a:t>
            </a:r>
            <a:endParaRPr lang="en-US" sz="1050" kern="120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18B9BFE-79FD-F531-3CF1-FFB08A7774A8}"/>
              </a:ext>
            </a:extLst>
          </p:cNvPr>
          <p:cNvSpPr txBox="1"/>
          <p:nvPr/>
        </p:nvSpPr>
        <p:spPr>
          <a:xfrm>
            <a:off x="3590923" y="2122750"/>
            <a:ext cx="2144611" cy="900246"/>
          </a:xfrm>
          <a:prstGeom prst="rect">
            <a:avLst/>
          </a:prstGeom>
          <a:noFill/>
        </p:spPr>
        <p:txBody>
          <a:bodyPr wrap="square" lIns="91440" tIns="45720" rIns="91440" bIns="45720" rtlCol="0" anchor="t">
            <a:spAutoFit/>
          </a:bodyPr>
          <a:lstStyle/>
          <a:p>
            <a:pPr algn="ctr" defTabSz="685800">
              <a:buClrTx/>
              <a:defRPr/>
            </a:pPr>
            <a:r>
              <a:rPr lang="en-US" sz="1050" kern="1200" dirty="0">
                <a:solidFill>
                  <a:schemeClr val="bg1"/>
                </a:solidFill>
                <a:latin typeface="Montserrat"/>
                <a:ea typeface="Open Sans"/>
                <a:cs typeface="Open Sans"/>
                <a:sym typeface="Open Sans"/>
              </a:rPr>
              <a:t>Enable a </a:t>
            </a:r>
            <a:r>
              <a:rPr lang="en-US" sz="1050" b="1" kern="1200" dirty="0">
                <a:solidFill>
                  <a:schemeClr val="bg1"/>
                </a:solidFill>
                <a:latin typeface="Montserrat"/>
                <a:ea typeface="Open Sans"/>
                <a:cs typeface="Open Sans"/>
                <a:sym typeface="Open Sans"/>
              </a:rPr>
              <a:t>cross-functional network </a:t>
            </a:r>
            <a:r>
              <a:rPr lang="en-US" sz="1050" kern="1200" dirty="0">
                <a:solidFill>
                  <a:schemeClr val="bg1"/>
                </a:solidFill>
                <a:latin typeface="Montserrat"/>
                <a:ea typeface="Open Sans"/>
                <a:cs typeface="Open Sans"/>
                <a:sym typeface="Open Sans"/>
              </a:rPr>
              <a:t>to execute change campaigns and </a:t>
            </a:r>
            <a:r>
              <a:rPr lang="en-US" sz="1050" b="1" kern="1200" dirty="0">
                <a:solidFill>
                  <a:schemeClr val="bg1"/>
                </a:solidFill>
                <a:latin typeface="Montserrat"/>
                <a:ea typeface="Open Sans"/>
                <a:cs typeface="Open Sans"/>
                <a:sym typeface="Open Sans"/>
              </a:rPr>
              <a:t>enable delivery of standardized messaging.</a:t>
            </a:r>
            <a:endParaRPr lang="en-US" sz="1050" b="1" kern="1200" dirty="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endParaRPr>
          </a:p>
        </p:txBody>
      </p:sp>
      <p:sp>
        <p:nvSpPr>
          <p:cNvPr id="8" name="TextBox 7">
            <a:extLst>
              <a:ext uri="{FF2B5EF4-FFF2-40B4-BE49-F238E27FC236}">
                <a16:creationId xmlns:a16="http://schemas.microsoft.com/office/drawing/2014/main" id="{6FE3A6DF-6E3F-E514-F8E6-3A956E3D1F5E}"/>
              </a:ext>
            </a:extLst>
          </p:cNvPr>
          <p:cNvSpPr txBox="1"/>
          <p:nvPr/>
        </p:nvSpPr>
        <p:spPr>
          <a:xfrm>
            <a:off x="5806937" y="1968957"/>
            <a:ext cx="2577737" cy="1061829"/>
          </a:xfrm>
          <a:prstGeom prst="rect">
            <a:avLst/>
          </a:prstGeom>
          <a:noFill/>
        </p:spPr>
        <p:txBody>
          <a:bodyPr wrap="square" lIns="91440" tIns="45720" rIns="91440" bIns="45720" rtlCol="0" anchor="t">
            <a:spAutoFit/>
          </a:bodyPr>
          <a:lstStyle/>
          <a:p>
            <a:pPr algn="ctr" defTabSz="685800">
              <a:buClrTx/>
              <a:defRPr/>
            </a:pPr>
            <a:r>
              <a:rPr lang="en-US" sz="1050" b="1" kern="1200" dirty="0">
                <a:solidFill>
                  <a:schemeClr val="bg1"/>
                </a:solidFill>
                <a:latin typeface="Montserrat"/>
                <a:ea typeface="Open Sans"/>
                <a:cs typeface="Open Sans"/>
                <a:sym typeface="Open Sans"/>
              </a:rPr>
              <a:t>Participate in Champion meetings &amp; assist with rapid change campaigns. </a:t>
            </a:r>
          </a:p>
          <a:p>
            <a:pPr algn="ctr" defTabSz="685800">
              <a:buClrTx/>
              <a:defRPr/>
            </a:pPr>
            <a:r>
              <a:rPr lang="en-US" sz="1050" b="1" kern="1200" dirty="0">
                <a:solidFill>
                  <a:schemeClr val="bg1"/>
                </a:solidFill>
                <a:latin typeface="Montserrat"/>
                <a:ea typeface="Open Sans"/>
                <a:cs typeface="Open Sans"/>
                <a:sym typeface="Open Sans"/>
              </a:rPr>
              <a:t>Be</a:t>
            </a:r>
            <a:r>
              <a:rPr lang="en-US" sz="1050" kern="1200" dirty="0">
                <a:solidFill>
                  <a:schemeClr val="bg1"/>
                </a:solidFill>
                <a:latin typeface="Montserrat"/>
                <a:ea typeface="Open Sans"/>
                <a:cs typeface="Open Sans"/>
                <a:sym typeface="Open Sans"/>
              </a:rPr>
              <a:t> </a:t>
            </a:r>
            <a:r>
              <a:rPr lang="en-US" sz="1050" b="1" kern="1200" dirty="0">
                <a:solidFill>
                  <a:schemeClr val="bg1"/>
                </a:solidFill>
                <a:latin typeface="Montserrat"/>
                <a:ea typeface="Open Sans"/>
                <a:cs typeface="Open Sans"/>
                <a:sym typeface="Open Sans"/>
              </a:rPr>
              <a:t>a conduit </a:t>
            </a:r>
            <a:r>
              <a:rPr lang="en-US" sz="1050" kern="1200" dirty="0">
                <a:solidFill>
                  <a:schemeClr val="bg1"/>
                </a:solidFill>
                <a:latin typeface="Montserrat"/>
                <a:ea typeface="Open Sans"/>
                <a:cs typeface="Open Sans"/>
                <a:sym typeface="Open Sans"/>
              </a:rPr>
              <a:t>for change, tailored to groups via a two-way communication channel.</a:t>
            </a:r>
            <a:endParaRPr lang="en-US" sz="1050" kern="120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9" name="Graphic 8" descr="Transfer with solid fill">
            <a:extLst>
              <a:ext uri="{FF2B5EF4-FFF2-40B4-BE49-F238E27FC236}">
                <a16:creationId xmlns:a16="http://schemas.microsoft.com/office/drawing/2014/main" id="{8728C729-BEBC-AC24-3EDB-A123078729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94514" y="1606898"/>
            <a:ext cx="388961" cy="388961"/>
          </a:xfrm>
          <a:prstGeom prst="rect">
            <a:avLst/>
          </a:prstGeom>
        </p:spPr>
      </p:pic>
      <p:pic>
        <p:nvPicPr>
          <p:cNvPr id="10" name="Graphic 9" descr="Connections with solid fill">
            <a:extLst>
              <a:ext uri="{FF2B5EF4-FFF2-40B4-BE49-F238E27FC236}">
                <a16:creationId xmlns:a16="http://schemas.microsoft.com/office/drawing/2014/main" id="{BD62D3B9-F6DD-6ECF-C24E-A0A0122145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8410" y="1600456"/>
            <a:ext cx="401846" cy="401846"/>
          </a:xfrm>
          <a:prstGeom prst="rect">
            <a:avLst/>
          </a:prstGeom>
        </p:spPr>
      </p:pic>
      <p:pic>
        <p:nvPicPr>
          <p:cNvPr id="11" name="Graphic 10" descr="Radio microphone with solid fill">
            <a:extLst>
              <a:ext uri="{FF2B5EF4-FFF2-40B4-BE49-F238E27FC236}">
                <a16:creationId xmlns:a16="http://schemas.microsoft.com/office/drawing/2014/main" id="{33DF91AB-74A6-6BA4-05DA-BF3D7B649F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60034" y="1619319"/>
            <a:ext cx="364118" cy="364118"/>
          </a:xfrm>
          <a:prstGeom prst="rect">
            <a:avLst/>
          </a:prstGeom>
        </p:spPr>
      </p:pic>
      <p:sp>
        <p:nvSpPr>
          <p:cNvPr id="12" name="Rectangle 11">
            <a:extLst>
              <a:ext uri="{FF2B5EF4-FFF2-40B4-BE49-F238E27FC236}">
                <a16:creationId xmlns:a16="http://schemas.microsoft.com/office/drawing/2014/main" id="{0EA45193-5D8E-5AA0-B65C-BDF8CD031EC7}"/>
              </a:ext>
            </a:extLst>
          </p:cNvPr>
          <p:cNvSpPr/>
          <p:nvPr/>
        </p:nvSpPr>
        <p:spPr>
          <a:xfrm>
            <a:off x="497304" y="3373096"/>
            <a:ext cx="2002853" cy="119545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3" name="Rectangle 12">
            <a:extLst>
              <a:ext uri="{FF2B5EF4-FFF2-40B4-BE49-F238E27FC236}">
                <a16:creationId xmlns:a16="http://schemas.microsoft.com/office/drawing/2014/main" id="{C598E53B-9700-287A-C047-3103F13D3F85}"/>
              </a:ext>
            </a:extLst>
          </p:cNvPr>
          <p:cNvSpPr/>
          <p:nvPr/>
        </p:nvSpPr>
        <p:spPr>
          <a:xfrm>
            <a:off x="2563974" y="3373096"/>
            <a:ext cx="2002853" cy="119545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 name="Rectangle 13">
            <a:extLst>
              <a:ext uri="{FF2B5EF4-FFF2-40B4-BE49-F238E27FC236}">
                <a16:creationId xmlns:a16="http://schemas.microsoft.com/office/drawing/2014/main" id="{228A0010-50FA-26A3-9A8E-85AFAC2EA0FF}"/>
              </a:ext>
            </a:extLst>
          </p:cNvPr>
          <p:cNvSpPr/>
          <p:nvPr/>
        </p:nvSpPr>
        <p:spPr>
          <a:xfrm>
            <a:off x="4630644" y="3373096"/>
            <a:ext cx="2002853" cy="119545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5" name="TextBox 14">
            <a:extLst>
              <a:ext uri="{FF2B5EF4-FFF2-40B4-BE49-F238E27FC236}">
                <a16:creationId xmlns:a16="http://schemas.microsoft.com/office/drawing/2014/main" id="{0FB141E3-0F3F-C13A-521A-476C4975018B}"/>
              </a:ext>
            </a:extLst>
          </p:cNvPr>
          <p:cNvSpPr txBox="1"/>
          <p:nvPr/>
        </p:nvSpPr>
        <p:spPr>
          <a:xfrm>
            <a:off x="2559065" y="3441051"/>
            <a:ext cx="2002853" cy="1042593"/>
          </a:xfrm>
          <a:prstGeom prst="rect">
            <a:avLst/>
          </a:prstGeom>
          <a:noFill/>
          <a:ln>
            <a:solidFill>
              <a:srgbClr val="C00000"/>
            </a:solidFill>
          </a:ln>
        </p:spPr>
        <p:txBody>
          <a:bodyPr wrap="square" rtlCol="0">
            <a:spAutoFit/>
          </a:bodyPr>
          <a:lstStyle/>
          <a:p>
            <a:pPr algn="ctr" defTabSz="685800">
              <a:buClrTx/>
              <a:defRPr/>
            </a:pP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Inform SBU’s </a:t>
            </a:r>
            <a:r>
              <a:rPr lang="en-US" sz="975" b="1">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WolfieONE</a:t>
            </a: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 Team</a:t>
            </a:r>
          </a:p>
          <a:p>
            <a:pPr algn="ctr" defTabSz="685800">
              <a:buClrTx/>
              <a:defRPr/>
            </a:pPr>
            <a:r>
              <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Provide feedback to the project team as the </a:t>
            </a:r>
            <a:r>
              <a:rPr lang="en-US" sz="850" b="1"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eyes and ears</a:t>
            </a:r>
            <a:r>
              <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 within SBU to prioritize the needs of the business.</a:t>
            </a:r>
          </a:p>
          <a:p>
            <a:pPr algn="ctr" defTabSz="685800">
              <a:buClrTx/>
              <a:defRPr/>
            </a:pPr>
            <a:endParaRPr lang="en-US" sz="825"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6" name="TextBox 15">
            <a:extLst>
              <a:ext uri="{FF2B5EF4-FFF2-40B4-BE49-F238E27FC236}">
                <a16:creationId xmlns:a16="http://schemas.microsoft.com/office/drawing/2014/main" id="{1697FC9D-8037-6723-520A-80E55E9D355D}"/>
              </a:ext>
            </a:extLst>
          </p:cNvPr>
          <p:cNvSpPr txBox="1"/>
          <p:nvPr/>
        </p:nvSpPr>
        <p:spPr>
          <a:xfrm>
            <a:off x="4625736" y="3441051"/>
            <a:ext cx="2002853" cy="896399"/>
          </a:xfrm>
          <a:prstGeom prst="rect">
            <a:avLst/>
          </a:prstGeom>
          <a:noFill/>
          <a:ln>
            <a:solidFill>
              <a:srgbClr val="C00000"/>
            </a:solidFill>
          </a:ln>
        </p:spPr>
        <p:txBody>
          <a:bodyPr wrap="square" rtlCol="0">
            <a:spAutoFit/>
          </a:bodyPr>
          <a:lstStyle/>
          <a:p>
            <a:pPr algn="ctr" defTabSz="685800">
              <a:buClrTx/>
              <a:defRPr/>
            </a:pP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Position the message</a:t>
            </a:r>
          </a:p>
          <a:p>
            <a:pPr algn="ctr" defTabSz="685800">
              <a:buClrTx/>
              <a:defRPr/>
            </a:pPr>
            <a:r>
              <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Help develop and craft messaging and </a:t>
            </a:r>
            <a:r>
              <a:rPr lang="en-US" sz="850" b="1"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mitigation plans</a:t>
            </a:r>
            <a:r>
              <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 to proactively drive an authentic and relevant change experience for operating units.</a:t>
            </a:r>
          </a:p>
        </p:txBody>
      </p:sp>
      <p:sp>
        <p:nvSpPr>
          <p:cNvPr id="17" name="Rectangle 16">
            <a:extLst>
              <a:ext uri="{FF2B5EF4-FFF2-40B4-BE49-F238E27FC236}">
                <a16:creationId xmlns:a16="http://schemas.microsoft.com/office/drawing/2014/main" id="{7080D26C-1347-0690-6B88-ED133C0DECDB}"/>
              </a:ext>
            </a:extLst>
          </p:cNvPr>
          <p:cNvSpPr/>
          <p:nvPr/>
        </p:nvSpPr>
        <p:spPr>
          <a:xfrm>
            <a:off x="6697314" y="3373096"/>
            <a:ext cx="2096829" cy="119545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8" name="TextBox 17">
            <a:extLst>
              <a:ext uri="{FF2B5EF4-FFF2-40B4-BE49-F238E27FC236}">
                <a16:creationId xmlns:a16="http://schemas.microsoft.com/office/drawing/2014/main" id="{333DEF02-B67F-C58F-7733-18950286951E}"/>
              </a:ext>
            </a:extLst>
          </p:cNvPr>
          <p:cNvSpPr txBox="1"/>
          <p:nvPr/>
        </p:nvSpPr>
        <p:spPr>
          <a:xfrm>
            <a:off x="6692406" y="3441051"/>
            <a:ext cx="2101737" cy="896399"/>
          </a:xfrm>
          <a:prstGeom prst="rect">
            <a:avLst/>
          </a:prstGeom>
          <a:noFill/>
          <a:ln>
            <a:solidFill>
              <a:srgbClr val="C00000"/>
            </a:solidFill>
          </a:ln>
        </p:spPr>
        <p:txBody>
          <a:bodyPr wrap="square" rtlCol="0">
            <a:spAutoFit/>
          </a:bodyPr>
          <a:lstStyle/>
          <a:p>
            <a:pPr algn="ctr" defTabSz="685800">
              <a:buClrTx/>
              <a:defRPr/>
            </a:pP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Evaluate operational readiness</a:t>
            </a:r>
          </a:p>
          <a:p>
            <a:pPr algn="ctr" defTabSz="685800">
              <a:buClrTx/>
              <a:defRPr/>
            </a:pPr>
            <a:r>
              <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Participate in </a:t>
            </a:r>
            <a:r>
              <a:rPr lang="en-US" sz="850" b="1"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change readiness </a:t>
            </a:r>
            <a:r>
              <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rPr>
              <a:t>activities to provide a pulse on the organization, supporting he opportunity to pivot the engagement program and involve leaders.</a:t>
            </a:r>
          </a:p>
        </p:txBody>
      </p:sp>
      <p:sp>
        <p:nvSpPr>
          <p:cNvPr id="19" name="TextBox 18">
            <a:extLst>
              <a:ext uri="{FF2B5EF4-FFF2-40B4-BE49-F238E27FC236}">
                <a16:creationId xmlns:a16="http://schemas.microsoft.com/office/drawing/2014/main" id="{8CD0AFFC-D3B9-5BB0-4812-206D2758470F}"/>
              </a:ext>
            </a:extLst>
          </p:cNvPr>
          <p:cNvSpPr txBox="1"/>
          <p:nvPr/>
        </p:nvSpPr>
        <p:spPr>
          <a:xfrm>
            <a:off x="499758" y="3455350"/>
            <a:ext cx="2002853" cy="954107"/>
          </a:xfrm>
          <a:prstGeom prst="rect">
            <a:avLst/>
          </a:prstGeom>
          <a:noFill/>
          <a:ln>
            <a:solidFill>
              <a:srgbClr val="C00000"/>
            </a:solidFill>
          </a:ln>
        </p:spPr>
        <p:txBody>
          <a:bodyPr wrap="square" lIns="91440" tIns="45720" rIns="91440" bIns="45720" rtlCol="0" anchor="t">
            <a:spAutoFit/>
          </a:bodyPr>
          <a:lstStyle/>
          <a:p>
            <a:pPr algn="ctr" defTabSz="685800">
              <a:buClrTx/>
              <a:defRPr/>
            </a:pPr>
            <a:r>
              <a:rPr lang="en-US" sz="1000" b="1" kern="1200" dirty="0">
                <a:solidFill>
                  <a:srgbClr val="C00000"/>
                </a:solidFill>
                <a:latin typeface="Open Sans"/>
                <a:ea typeface="Open Sans"/>
                <a:cs typeface="Open Sans"/>
                <a:sym typeface="Open Sans"/>
              </a:rPr>
              <a:t>Promote Stony Brook’s </a:t>
            </a:r>
            <a:r>
              <a:rPr lang="en-US" sz="1000" b="1" kern="1200" dirty="0" err="1">
                <a:solidFill>
                  <a:srgbClr val="C00000"/>
                </a:solidFill>
                <a:latin typeface="Open Sans"/>
                <a:ea typeface="Open Sans"/>
                <a:cs typeface="Open Sans"/>
                <a:sym typeface="Open Sans"/>
              </a:rPr>
              <a:t>WolfieONE</a:t>
            </a:r>
            <a:r>
              <a:rPr lang="en-US" sz="1000" b="1" kern="1200" dirty="0">
                <a:solidFill>
                  <a:srgbClr val="C00000"/>
                </a:solidFill>
                <a:latin typeface="Open Sans"/>
                <a:ea typeface="Open Sans"/>
                <a:cs typeface="Open Sans"/>
                <a:sym typeface="Open Sans"/>
              </a:rPr>
              <a:t> Transformation</a:t>
            </a:r>
          </a:p>
          <a:p>
            <a:pPr algn="ctr" defTabSz="685800">
              <a:buClrTx/>
              <a:defRPr/>
            </a:pPr>
            <a:r>
              <a:rPr lang="en-US" sz="850" kern="1200" dirty="0">
                <a:solidFill>
                  <a:prstClr val="black"/>
                </a:solidFill>
                <a:latin typeface="Open Sans"/>
                <a:ea typeface="Open Sans"/>
                <a:cs typeface="Open Sans"/>
                <a:sym typeface="Open Sans"/>
              </a:rPr>
              <a:t>Learn about </a:t>
            </a:r>
            <a:r>
              <a:rPr lang="en-US" sz="850" b="1" kern="1200" dirty="0">
                <a:solidFill>
                  <a:prstClr val="black"/>
                </a:solidFill>
                <a:latin typeface="Open Sans"/>
                <a:ea typeface="Open Sans"/>
                <a:cs typeface="Open Sans"/>
                <a:sym typeface="Open Sans"/>
              </a:rPr>
              <a:t>new functionality and processes</a:t>
            </a:r>
            <a:r>
              <a:rPr lang="en-US" sz="850" kern="1200" dirty="0">
                <a:solidFill>
                  <a:prstClr val="black"/>
                </a:solidFill>
                <a:latin typeface="Open Sans"/>
                <a:ea typeface="Open Sans"/>
                <a:cs typeface="Open Sans"/>
                <a:sym typeface="Open Sans"/>
              </a:rPr>
              <a:t>. Share the benefits using OCM materials to increase awareness and adoption.</a:t>
            </a:r>
            <a:endParaRPr lang="en-US" sz="85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0966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130D1E95-8DE9-21CD-EE24-9EB0CE54E353}"/>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35C51E50-8300-B731-C9FC-3D6292444556}"/>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7E5CC754-9CB4-3DFB-9405-42D512EB5DC0}"/>
              </a:ext>
            </a:extLst>
          </p:cNvPr>
          <p:cNvSpPr txBox="1">
            <a:spLocks/>
          </p:cNvSpPr>
          <p:nvPr/>
        </p:nvSpPr>
        <p:spPr>
          <a:xfrm>
            <a:off x="259116" y="61821"/>
            <a:ext cx="6362022"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kern="1200">
                <a:solidFill>
                  <a:schemeClr val="bg2"/>
                </a:solidFill>
                <a:latin typeface="Montserrat" panose="00000500000000000000" pitchFamily="2" charset="0"/>
                <a:ea typeface="Roboto Condensed" panose="02000000000000000000" pitchFamily="2" charset="0"/>
              </a:rPr>
              <a:t>Benefits of Being a Change Champion</a:t>
            </a:r>
          </a:p>
        </p:txBody>
      </p:sp>
      <p:sp>
        <p:nvSpPr>
          <p:cNvPr id="2" name="Rectangle 1">
            <a:extLst>
              <a:ext uri="{FF2B5EF4-FFF2-40B4-BE49-F238E27FC236}">
                <a16:creationId xmlns:a16="http://schemas.microsoft.com/office/drawing/2014/main" id="{9B51334B-9547-869F-7C85-E7E6CCD91F29}"/>
              </a:ext>
            </a:extLst>
          </p:cNvPr>
          <p:cNvSpPr/>
          <p:nvPr/>
        </p:nvSpPr>
        <p:spPr bwMode="gray">
          <a:xfrm>
            <a:off x="2069892" y="2245251"/>
            <a:ext cx="579978" cy="50223"/>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0" scaled="1"/>
            <a:tileRect/>
          </a:gra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4" name="Rectangle 5">
            <a:extLst>
              <a:ext uri="{FF2B5EF4-FFF2-40B4-BE49-F238E27FC236}">
                <a16:creationId xmlns:a16="http://schemas.microsoft.com/office/drawing/2014/main" id="{790940D7-EFB4-7DBB-2E34-28FC757302E4}"/>
              </a:ext>
            </a:extLst>
          </p:cNvPr>
          <p:cNvSpPr/>
          <p:nvPr/>
        </p:nvSpPr>
        <p:spPr bwMode="gray">
          <a:xfrm>
            <a:off x="6775054" y="2910119"/>
            <a:ext cx="1388723" cy="348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defRPr/>
            </a:pPr>
            <a:endParaRPr lang="en-US" sz="1050">
              <a:solidFill>
                <a:prstClr val="white"/>
              </a:solidFill>
            </a:endParaRPr>
          </a:p>
        </p:txBody>
      </p:sp>
      <p:sp>
        <p:nvSpPr>
          <p:cNvPr id="5" name="Rectangle 3">
            <a:extLst>
              <a:ext uri="{FF2B5EF4-FFF2-40B4-BE49-F238E27FC236}">
                <a16:creationId xmlns:a16="http://schemas.microsoft.com/office/drawing/2014/main" id="{9F773AB6-9210-1777-62B3-12AFE85D4CCA}"/>
              </a:ext>
            </a:extLst>
          </p:cNvPr>
          <p:cNvSpPr/>
          <p:nvPr/>
        </p:nvSpPr>
        <p:spPr bwMode="gray">
          <a:xfrm>
            <a:off x="2344936" y="2910119"/>
            <a:ext cx="1388723" cy="348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defRPr/>
            </a:pPr>
            <a:endParaRPr lang="en-US" sz="1050">
              <a:solidFill>
                <a:prstClr val="white"/>
              </a:solidFill>
            </a:endParaRPr>
          </a:p>
        </p:txBody>
      </p:sp>
      <p:sp>
        <p:nvSpPr>
          <p:cNvPr id="6" name="Rectangle 3">
            <a:extLst>
              <a:ext uri="{FF2B5EF4-FFF2-40B4-BE49-F238E27FC236}">
                <a16:creationId xmlns:a16="http://schemas.microsoft.com/office/drawing/2014/main" id="{B82013E9-FC4A-909D-C5CA-DF292520CD38}"/>
              </a:ext>
            </a:extLst>
          </p:cNvPr>
          <p:cNvSpPr/>
          <p:nvPr/>
        </p:nvSpPr>
        <p:spPr bwMode="gray">
          <a:xfrm>
            <a:off x="3852244" y="2910119"/>
            <a:ext cx="1388723" cy="348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defRPr/>
            </a:pPr>
            <a:endParaRPr lang="en-US" sz="1050">
              <a:solidFill>
                <a:prstClr val="white"/>
              </a:solidFill>
            </a:endParaRPr>
          </a:p>
        </p:txBody>
      </p:sp>
      <p:sp>
        <p:nvSpPr>
          <p:cNvPr id="7" name="Rectangle 5">
            <a:extLst>
              <a:ext uri="{FF2B5EF4-FFF2-40B4-BE49-F238E27FC236}">
                <a16:creationId xmlns:a16="http://schemas.microsoft.com/office/drawing/2014/main" id="{23355E74-D2F2-91C6-3554-1403D2662175}"/>
              </a:ext>
            </a:extLst>
          </p:cNvPr>
          <p:cNvSpPr/>
          <p:nvPr/>
        </p:nvSpPr>
        <p:spPr bwMode="gray">
          <a:xfrm>
            <a:off x="5313649" y="2910119"/>
            <a:ext cx="1388723" cy="348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defRPr/>
            </a:pPr>
            <a:endParaRPr lang="en-US" sz="1050">
              <a:solidFill>
                <a:prstClr val="white"/>
              </a:solidFill>
            </a:endParaRPr>
          </a:p>
        </p:txBody>
      </p:sp>
      <p:sp>
        <p:nvSpPr>
          <p:cNvPr id="8" name="Text Placeholder 3">
            <a:extLst>
              <a:ext uri="{FF2B5EF4-FFF2-40B4-BE49-F238E27FC236}">
                <a16:creationId xmlns:a16="http://schemas.microsoft.com/office/drawing/2014/main" id="{07DD7531-67A4-154D-3C41-3734E7518244}"/>
              </a:ext>
            </a:extLst>
          </p:cNvPr>
          <p:cNvSpPr txBox="1">
            <a:spLocks/>
          </p:cNvSpPr>
          <p:nvPr/>
        </p:nvSpPr>
        <p:spPr bwMode="gray">
          <a:xfrm>
            <a:off x="6942561" y="2438831"/>
            <a:ext cx="1206671" cy="1262399"/>
          </a:xfrm>
          <a:prstGeom prst="rect">
            <a:avLst/>
          </a:prstGeom>
          <a:ln>
            <a:noFill/>
          </a:ln>
        </p:spPr>
        <p:txBody>
          <a:bodyPr vert="horz" wrap="square" lIns="0" tIns="587250" rIns="0" bIns="0" rtlCol="0" anchor="t">
            <a:spAutoFit/>
          </a:bodyPr>
          <a:lstStyle>
            <a:defPPr>
              <a:defRPr lang="en-US"/>
            </a:defPPr>
            <a:lvl2pPr marL="0" lvl="1">
              <a:spcBef>
                <a:spcPts val="1200"/>
              </a:spcBef>
              <a:buSzPct val="100000"/>
              <a:defRPr sz="1200" b="1">
                <a:solidFill>
                  <a:schemeClr val="accent1"/>
                </a:solidFill>
              </a:defRPr>
            </a:lvl2pPr>
          </a:lstStyle>
          <a:p>
            <a:pPr algn="ctr"/>
            <a:r>
              <a:rPr lang="en-US" sz="1100" dirty="0">
                <a:latin typeface="Montserrat"/>
              </a:rPr>
              <a:t>Be valued by the organization / senior leadership </a:t>
            </a:r>
          </a:p>
          <a:p>
            <a:pPr algn="ctr"/>
            <a:endParaRPr lang="en-US" sz="1050"/>
          </a:p>
        </p:txBody>
      </p:sp>
      <p:sp>
        <p:nvSpPr>
          <p:cNvPr id="9" name="Text Placeholder 3">
            <a:extLst>
              <a:ext uri="{FF2B5EF4-FFF2-40B4-BE49-F238E27FC236}">
                <a16:creationId xmlns:a16="http://schemas.microsoft.com/office/drawing/2014/main" id="{C7DE7C7B-BAB5-FF90-77B3-A173ED98DA6E}"/>
              </a:ext>
            </a:extLst>
          </p:cNvPr>
          <p:cNvSpPr txBox="1">
            <a:spLocks/>
          </p:cNvSpPr>
          <p:nvPr/>
        </p:nvSpPr>
        <p:spPr bwMode="gray">
          <a:xfrm>
            <a:off x="2356186" y="2438832"/>
            <a:ext cx="1388723" cy="1439370"/>
          </a:xfrm>
          <a:prstGeom prst="rect">
            <a:avLst/>
          </a:prstGeom>
          <a:ln>
            <a:noFill/>
          </a:ln>
        </p:spPr>
        <p:txBody>
          <a:bodyPr vert="horz" lIns="0" tIns="587250" rIns="0" bIns="0" rtlCol="0" anchor="t">
            <a:spAutoFit/>
          </a:bodyPr>
          <a:lstStyle>
            <a:defPPr>
              <a:defRPr lang="en-US"/>
            </a:defPPr>
            <a:lvl2pPr marL="0" lvl="1">
              <a:spcBef>
                <a:spcPts val="1200"/>
              </a:spcBef>
              <a:buSzPct val="100000"/>
              <a:defRPr sz="1200" b="1">
                <a:solidFill>
                  <a:schemeClr val="accent6">
                    <a:lumMod val="40000"/>
                    <a:lumOff val="60000"/>
                  </a:schemeClr>
                </a:solidFill>
              </a:defRPr>
            </a:lvl2pPr>
          </a:lstStyle>
          <a:p>
            <a:pPr algn="ctr"/>
            <a:r>
              <a:rPr lang="en-US" sz="1100" dirty="0">
                <a:latin typeface="Montserrat"/>
              </a:rPr>
              <a:t>Be among the first to see, learn and use new technology and processes</a:t>
            </a:r>
          </a:p>
        </p:txBody>
      </p:sp>
      <p:sp>
        <p:nvSpPr>
          <p:cNvPr id="10" name="Text Placeholder 3">
            <a:extLst>
              <a:ext uri="{FF2B5EF4-FFF2-40B4-BE49-F238E27FC236}">
                <a16:creationId xmlns:a16="http://schemas.microsoft.com/office/drawing/2014/main" id="{D4CB24BD-3698-3F7A-DA19-DD51CB523C74}"/>
              </a:ext>
            </a:extLst>
          </p:cNvPr>
          <p:cNvSpPr txBox="1">
            <a:spLocks/>
          </p:cNvSpPr>
          <p:nvPr/>
        </p:nvSpPr>
        <p:spPr bwMode="gray">
          <a:xfrm>
            <a:off x="735909" y="2438832"/>
            <a:ext cx="1388723" cy="1270093"/>
          </a:xfrm>
          <a:prstGeom prst="rect">
            <a:avLst/>
          </a:prstGeom>
          <a:ln>
            <a:noFill/>
          </a:ln>
        </p:spPr>
        <p:txBody>
          <a:bodyPr vert="horz" lIns="0" tIns="587250" rIns="0" bIns="0" rtlCol="0" anchor="t">
            <a:spAutoFit/>
          </a:bodyPr>
          <a:lstStyle/>
          <a:p>
            <a:pPr algn="ctr"/>
            <a:r>
              <a:rPr lang="en-US" sz="1100" dirty="0">
                <a:latin typeface="Montserrat"/>
              </a:rPr>
              <a:t>Play a key role in shaping the future of Stony Brook as an institution</a:t>
            </a:r>
          </a:p>
        </p:txBody>
      </p:sp>
      <p:sp>
        <p:nvSpPr>
          <p:cNvPr id="11" name="Text Placeholder 3">
            <a:extLst>
              <a:ext uri="{FF2B5EF4-FFF2-40B4-BE49-F238E27FC236}">
                <a16:creationId xmlns:a16="http://schemas.microsoft.com/office/drawing/2014/main" id="{89395164-8AD9-F894-DCB0-EDCB7451D81A}"/>
              </a:ext>
            </a:extLst>
          </p:cNvPr>
          <p:cNvSpPr txBox="1">
            <a:spLocks/>
          </p:cNvSpPr>
          <p:nvPr/>
        </p:nvSpPr>
        <p:spPr bwMode="gray">
          <a:xfrm>
            <a:off x="3927152" y="2438832"/>
            <a:ext cx="1244960" cy="1439370"/>
          </a:xfrm>
          <a:prstGeom prst="rect">
            <a:avLst/>
          </a:prstGeom>
          <a:ln>
            <a:noFill/>
          </a:ln>
        </p:spPr>
        <p:txBody>
          <a:bodyPr vert="horz" wrap="square" lIns="0" tIns="587250" rIns="0" bIns="0" rtlCol="0" anchor="t">
            <a:spAutoFit/>
          </a:bodyPr>
          <a:lstStyle>
            <a:defPPr>
              <a:defRPr lang="en-US"/>
            </a:defPPr>
            <a:lvl2pPr marL="0" lvl="1">
              <a:spcBef>
                <a:spcPts val="1200"/>
              </a:spcBef>
              <a:buSzPct val="100000"/>
              <a:defRPr sz="1200" b="1">
                <a:solidFill>
                  <a:schemeClr val="accent1"/>
                </a:solidFill>
              </a:defRPr>
            </a:lvl2pPr>
          </a:lstStyle>
          <a:p>
            <a:pPr algn="ctr"/>
            <a:r>
              <a:rPr lang="en-US" sz="1100" dirty="0">
                <a:latin typeface="Montserrat"/>
              </a:rPr>
              <a:t>Be seen as the “go-to” person with key information to serve peers</a:t>
            </a:r>
          </a:p>
        </p:txBody>
      </p:sp>
      <p:sp>
        <p:nvSpPr>
          <p:cNvPr id="12" name="Text Placeholder 3">
            <a:extLst>
              <a:ext uri="{FF2B5EF4-FFF2-40B4-BE49-F238E27FC236}">
                <a16:creationId xmlns:a16="http://schemas.microsoft.com/office/drawing/2014/main" id="{13C0B0AC-2258-0064-A82C-D2A5F68B26A2}"/>
              </a:ext>
            </a:extLst>
          </p:cNvPr>
          <p:cNvSpPr txBox="1">
            <a:spLocks/>
          </p:cNvSpPr>
          <p:nvPr/>
        </p:nvSpPr>
        <p:spPr bwMode="gray">
          <a:xfrm>
            <a:off x="5429070" y="2438833"/>
            <a:ext cx="1187436" cy="1431676"/>
          </a:xfrm>
          <a:prstGeom prst="rect">
            <a:avLst/>
          </a:prstGeom>
          <a:ln>
            <a:noFill/>
          </a:ln>
        </p:spPr>
        <p:txBody>
          <a:bodyPr vert="horz" wrap="square" lIns="0" tIns="587250" rIns="0" bIns="0" rtlCol="0" anchor="t">
            <a:spAutoFit/>
          </a:bodyPr>
          <a:lstStyle>
            <a:defPPr>
              <a:defRPr lang="en-US"/>
            </a:defPPr>
            <a:lvl2pPr marL="0" lvl="1">
              <a:spcBef>
                <a:spcPts val="1200"/>
              </a:spcBef>
              <a:buSzPct val="100000"/>
              <a:defRPr sz="1200" b="1">
                <a:solidFill>
                  <a:schemeClr val="accent1"/>
                </a:solidFill>
              </a:defRPr>
            </a:lvl2pPr>
          </a:lstStyle>
          <a:p>
            <a:pPr algn="ctr"/>
            <a:r>
              <a:rPr lang="en-US" sz="1100" dirty="0">
                <a:latin typeface="Montserrat"/>
              </a:rPr>
              <a:t>Demonstrate leadership skills and opportunity to  upskill</a:t>
            </a:r>
          </a:p>
          <a:p>
            <a:pPr algn="ctr"/>
            <a:r>
              <a:rPr lang="en-US" sz="1050" dirty="0"/>
              <a:t> </a:t>
            </a:r>
          </a:p>
        </p:txBody>
      </p:sp>
      <p:sp>
        <p:nvSpPr>
          <p:cNvPr id="13" name="Rectangle 12">
            <a:extLst>
              <a:ext uri="{FF2B5EF4-FFF2-40B4-BE49-F238E27FC236}">
                <a16:creationId xmlns:a16="http://schemas.microsoft.com/office/drawing/2014/main" id="{4B882B39-2174-D5D7-6D91-844A4FC19F0A}"/>
              </a:ext>
            </a:extLst>
          </p:cNvPr>
          <p:cNvSpPr/>
          <p:nvPr/>
        </p:nvSpPr>
        <p:spPr bwMode="gray">
          <a:xfrm>
            <a:off x="6512335" y="2245251"/>
            <a:ext cx="499204" cy="50223"/>
          </a:xfrm>
          <a:prstGeom prst="rect">
            <a:avLst/>
          </a:prstGeom>
          <a:gradFill>
            <a:gsLst>
              <a:gs pos="16000">
                <a:schemeClr val="accent1"/>
              </a:gs>
              <a:gs pos="83000">
                <a:schemeClr val="bg2"/>
              </a:gs>
            </a:gsLst>
            <a:lin ang="0" scaled="0"/>
          </a:gra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14" name="Rectangle 13">
            <a:extLst>
              <a:ext uri="{FF2B5EF4-FFF2-40B4-BE49-F238E27FC236}">
                <a16:creationId xmlns:a16="http://schemas.microsoft.com/office/drawing/2014/main" id="{54482128-4553-2A82-FC1E-D93B36985CC1}"/>
              </a:ext>
            </a:extLst>
          </p:cNvPr>
          <p:cNvSpPr/>
          <p:nvPr/>
        </p:nvSpPr>
        <p:spPr bwMode="gray">
          <a:xfrm>
            <a:off x="3583697" y="2243974"/>
            <a:ext cx="474031" cy="45719"/>
          </a:xfrm>
          <a:prstGeom prst="rect">
            <a:avLst/>
          </a:prstGeom>
          <a:gradFill flip="none" rotWithShape="1">
            <a:gsLst>
              <a:gs pos="87000">
                <a:srgbClr val="8DBF6B"/>
              </a:gs>
              <a:gs pos="74000">
                <a:srgbClr val="70AD47"/>
              </a:gs>
              <a:gs pos="48000">
                <a:schemeClr val="accent6">
                  <a:lumMod val="97000"/>
                  <a:lumOff val="3000"/>
                </a:schemeClr>
              </a:gs>
              <a:gs pos="100000">
                <a:schemeClr val="accent6">
                  <a:lumMod val="60000"/>
                  <a:lumOff val="40000"/>
                </a:schemeClr>
              </a:gs>
            </a:gsLst>
            <a:lin ang="0" scaled="1"/>
            <a:tileRect/>
          </a:gra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grpSp>
        <p:nvGrpSpPr>
          <p:cNvPr id="15" name="Group 14">
            <a:extLst>
              <a:ext uri="{FF2B5EF4-FFF2-40B4-BE49-F238E27FC236}">
                <a16:creationId xmlns:a16="http://schemas.microsoft.com/office/drawing/2014/main" id="{127719C7-8407-0134-891C-AAFE07675AD3}"/>
              </a:ext>
            </a:extLst>
          </p:cNvPr>
          <p:cNvGrpSpPr/>
          <p:nvPr/>
        </p:nvGrpSpPr>
        <p:grpSpPr>
          <a:xfrm>
            <a:off x="1094131" y="1515033"/>
            <a:ext cx="1027733" cy="1293313"/>
            <a:chOff x="2055768" y="1602865"/>
            <a:chExt cx="1598523" cy="2005765"/>
          </a:xfrm>
          <a:solidFill>
            <a:schemeClr val="tx1"/>
          </a:solidFill>
        </p:grpSpPr>
        <p:sp>
          <p:nvSpPr>
            <p:cNvPr id="16" name="Teardrop 15">
              <a:extLst>
                <a:ext uri="{FF2B5EF4-FFF2-40B4-BE49-F238E27FC236}">
                  <a16:creationId xmlns:a16="http://schemas.microsoft.com/office/drawing/2014/main" id="{E27369B2-4203-0DDB-7836-7521421EBC08}"/>
                </a:ext>
              </a:extLst>
            </p:cNvPr>
            <p:cNvSpPr/>
            <p:nvPr/>
          </p:nvSpPr>
          <p:spPr bwMode="gray">
            <a:xfrm rot="8100000">
              <a:off x="2103109" y="1602865"/>
              <a:ext cx="1503841" cy="1503844"/>
            </a:xfrm>
            <a:prstGeom prst="teardrop">
              <a:avLst/>
            </a:prstGeom>
            <a:grpFill/>
            <a:ln w="19050" algn="ctr">
              <a:solidFill>
                <a:schemeClr val="bg1"/>
              </a:solid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17" name="Freeform 23">
              <a:extLst>
                <a:ext uri="{FF2B5EF4-FFF2-40B4-BE49-F238E27FC236}">
                  <a16:creationId xmlns:a16="http://schemas.microsoft.com/office/drawing/2014/main" id="{160A8BEB-6076-0B38-E171-8D631ED9DCFC}"/>
                </a:ext>
              </a:extLst>
            </p:cNvPr>
            <p:cNvSpPr/>
            <p:nvPr/>
          </p:nvSpPr>
          <p:spPr bwMode="gray">
            <a:xfrm>
              <a:off x="2055768" y="2736722"/>
              <a:ext cx="1598523" cy="871908"/>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grpFill/>
            <a:ln w="19050" algn="ctr">
              <a:solidFill>
                <a:schemeClr val="bg1"/>
              </a:solid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18" name="Oval 17">
              <a:extLst>
                <a:ext uri="{FF2B5EF4-FFF2-40B4-BE49-F238E27FC236}">
                  <a16:creationId xmlns:a16="http://schemas.microsoft.com/office/drawing/2014/main" id="{C18EF15B-7D19-13B6-E97D-3D2286F269AE}"/>
                </a:ext>
              </a:extLst>
            </p:cNvPr>
            <p:cNvSpPr/>
            <p:nvPr/>
          </p:nvSpPr>
          <p:spPr bwMode="gray">
            <a:xfrm>
              <a:off x="2303206" y="1758652"/>
              <a:ext cx="1119070" cy="1119071"/>
            </a:xfrm>
            <a:prstGeom prst="ellipse">
              <a:avLst/>
            </a:prstGeom>
            <a:grpFill/>
            <a:ln w="19050" algn="ctr">
              <a:solidFill>
                <a:schemeClr val="bg1"/>
              </a:solid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grpSp>
      <p:sp>
        <p:nvSpPr>
          <p:cNvPr id="19" name="Teardrop 18">
            <a:extLst>
              <a:ext uri="{FF2B5EF4-FFF2-40B4-BE49-F238E27FC236}">
                <a16:creationId xmlns:a16="http://schemas.microsoft.com/office/drawing/2014/main" id="{13C5F1D5-9CD0-2A3F-D0D6-A142F1DF4869}"/>
              </a:ext>
            </a:extLst>
          </p:cNvPr>
          <p:cNvSpPr/>
          <p:nvPr/>
        </p:nvSpPr>
        <p:spPr bwMode="gray">
          <a:xfrm rot="8100000">
            <a:off x="2627842" y="1515032"/>
            <a:ext cx="966860" cy="969675"/>
          </a:xfrm>
          <a:prstGeom prst="teardrop">
            <a:avLst/>
          </a:prstGeom>
          <a:solidFill>
            <a:schemeClr val="accent4"/>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046A38"/>
              </a:solidFill>
            </a:endParaRPr>
          </a:p>
        </p:txBody>
      </p:sp>
      <p:sp>
        <p:nvSpPr>
          <p:cNvPr id="20" name="Freeform 27">
            <a:extLst>
              <a:ext uri="{FF2B5EF4-FFF2-40B4-BE49-F238E27FC236}">
                <a16:creationId xmlns:a16="http://schemas.microsoft.com/office/drawing/2014/main" id="{1B1BAD31-8262-67FA-D4A2-691C3C831A12}"/>
              </a:ext>
            </a:extLst>
          </p:cNvPr>
          <p:cNvSpPr/>
          <p:nvPr/>
        </p:nvSpPr>
        <p:spPr bwMode="gray">
          <a:xfrm>
            <a:off x="2597407" y="2246140"/>
            <a:ext cx="1027733" cy="562205"/>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chemeClr val="accent4"/>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046A38"/>
              </a:solidFill>
            </a:endParaRPr>
          </a:p>
        </p:txBody>
      </p:sp>
      <p:sp>
        <p:nvSpPr>
          <p:cNvPr id="21" name="Oval 20">
            <a:extLst>
              <a:ext uri="{FF2B5EF4-FFF2-40B4-BE49-F238E27FC236}">
                <a16:creationId xmlns:a16="http://schemas.microsoft.com/office/drawing/2014/main" id="{0A0C29EA-AE5A-222F-714C-5CE30D780491}"/>
              </a:ext>
            </a:extLst>
          </p:cNvPr>
          <p:cNvSpPr/>
          <p:nvPr/>
        </p:nvSpPr>
        <p:spPr bwMode="gray">
          <a:xfrm>
            <a:off x="2751533" y="1615484"/>
            <a:ext cx="719480" cy="721574"/>
          </a:xfrm>
          <a:prstGeom prst="ellipse">
            <a:avLst/>
          </a:prstGeom>
          <a:solidFill>
            <a:schemeClr val="bg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046A38"/>
              </a:solidFill>
            </a:endParaRPr>
          </a:p>
        </p:txBody>
      </p:sp>
      <p:sp>
        <p:nvSpPr>
          <p:cNvPr id="22" name="Teardrop 21">
            <a:extLst>
              <a:ext uri="{FF2B5EF4-FFF2-40B4-BE49-F238E27FC236}">
                <a16:creationId xmlns:a16="http://schemas.microsoft.com/office/drawing/2014/main" id="{6A2DA71E-64E6-D240-9C3A-B11B7A4F355A}"/>
              </a:ext>
            </a:extLst>
          </p:cNvPr>
          <p:cNvSpPr/>
          <p:nvPr/>
        </p:nvSpPr>
        <p:spPr bwMode="gray">
          <a:xfrm rot="8100000">
            <a:off x="4047184" y="1515032"/>
            <a:ext cx="966860" cy="969675"/>
          </a:xfrm>
          <a:prstGeom prst="teardrop">
            <a:avLst/>
          </a:prstGeom>
          <a:solidFill>
            <a:schemeClr val="accent6"/>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3" name="Freeform 31">
            <a:extLst>
              <a:ext uri="{FF2B5EF4-FFF2-40B4-BE49-F238E27FC236}">
                <a16:creationId xmlns:a16="http://schemas.microsoft.com/office/drawing/2014/main" id="{60830339-31B3-9A03-99E1-85BBD1F815BC}"/>
              </a:ext>
            </a:extLst>
          </p:cNvPr>
          <p:cNvSpPr/>
          <p:nvPr/>
        </p:nvSpPr>
        <p:spPr bwMode="gray">
          <a:xfrm>
            <a:off x="4016749" y="2246141"/>
            <a:ext cx="1027733" cy="562204"/>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chemeClr val="accent6"/>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4" name="Oval 23">
            <a:extLst>
              <a:ext uri="{FF2B5EF4-FFF2-40B4-BE49-F238E27FC236}">
                <a16:creationId xmlns:a16="http://schemas.microsoft.com/office/drawing/2014/main" id="{4D7CDB4F-B350-FD6D-4AAA-FD4D536DB9E4}"/>
              </a:ext>
            </a:extLst>
          </p:cNvPr>
          <p:cNvSpPr/>
          <p:nvPr/>
        </p:nvSpPr>
        <p:spPr bwMode="gray">
          <a:xfrm>
            <a:off x="4170875" y="1615483"/>
            <a:ext cx="719480" cy="721574"/>
          </a:xfrm>
          <a:prstGeom prst="ellipse">
            <a:avLst/>
          </a:prstGeom>
          <a:solidFill>
            <a:schemeClr val="bg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5" name="Teardrop 24">
            <a:extLst>
              <a:ext uri="{FF2B5EF4-FFF2-40B4-BE49-F238E27FC236}">
                <a16:creationId xmlns:a16="http://schemas.microsoft.com/office/drawing/2014/main" id="{7F423515-06EA-5035-80B4-A8205F1E9A2D}"/>
              </a:ext>
            </a:extLst>
          </p:cNvPr>
          <p:cNvSpPr/>
          <p:nvPr/>
        </p:nvSpPr>
        <p:spPr bwMode="gray">
          <a:xfrm rot="8100000">
            <a:off x="5560507" y="1515032"/>
            <a:ext cx="966860" cy="969675"/>
          </a:xfrm>
          <a:prstGeom prst="teardrop">
            <a:avLst/>
          </a:prstGeom>
          <a:solidFill>
            <a:schemeClr val="accent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6" name="Freeform 35">
            <a:extLst>
              <a:ext uri="{FF2B5EF4-FFF2-40B4-BE49-F238E27FC236}">
                <a16:creationId xmlns:a16="http://schemas.microsoft.com/office/drawing/2014/main" id="{4F10EC0F-A689-8416-B216-6A83DBD74638}"/>
              </a:ext>
            </a:extLst>
          </p:cNvPr>
          <p:cNvSpPr/>
          <p:nvPr/>
        </p:nvSpPr>
        <p:spPr bwMode="gray">
          <a:xfrm>
            <a:off x="5530070" y="2246141"/>
            <a:ext cx="1027733" cy="562204"/>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chemeClr val="accent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7" name="Oval 26">
            <a:extLst>
              <a:ext uri="{FF2B5EF4-FFF2-40B4-BE49-F238E27FC236}">
                <a16:creationId xmlns:a16="http://schemas.microsoft.com/office/drawing/2014/main" id="{2AA33B86-973F-14B7-6A97-98F28FCFCAAF}"/>
              </a:ext>
            </a:extLst>
          </p:cNvPr>
          <p:cNvSpPr/>
          <p:nvPr/>
        </p:nvSpPr>
        <p:spPr bwMode="gray">
          <a:xfrm>
            <a:off x="5686993" y="1615483"/>
            <a:ext cx="719480" cy="721574"/>
          </a:xfrm>
          <a:prstGeom prst="ellipse">
            <a:avLst/>
          </a:prstGeom>
          <a:solidFill>
            <a:schemeClr val="bg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8" name="Teardrop 27">
            <a:extLst>
              <a:ext uri="{FF2B5EF4-FFF2-40B4-BE49-F238E27FC236}">
                <a16:creationId xmlns:a16="http://schemas.microsoft.com/office/drawing/2014/main" id="{E6319720-D4F7-459B-CAA5-FB6A921AD9E1}"/>
              </a:ext>
            </a:extLst>
          </p:cNvPr>
          <p:cNvSpPr/>
          <p:nvPr/>
        </p:nvSpPr>
        <p:spPr bwMode="gray">
          <a:xfrm rot="8100000">
            <a:off x="6995679" y="1515032"/>
            <a:ext cx="966860" cy="969675"/>
          </a:xfrm>
          <a:prstGeom prst="teardrop">
            <a:avLst/>
          </a:prstGeom>
          <a:solidFill>
            <a:schemeClr val="bg2"/>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29" name="Freeform 39">
            <a:extLst>
              <a:ext uri="{FF2B5EF4-FFF2-40B4-BE49-F238E27FC236}">
                <a16:creationId xmlns:a16="http://schemas.microsoft.com/office/drawing/2014/main" id="{4E050326-0352-EA6F-688E-CB3ABF866E50}"/>
              </a:ext>
            </a:extLst>
          </p:cNvPr>
          <p:cNvSpPr/>
          <p:nvPr/>
        </p:nvSpPr>
        <p:spPr bwMode="gray">
          <a:xfrm>
            <a:off x="6965242" y="2246141"/>
            <a:ext cx="1027733" cy="562204"/>
          </a:xfrm>
          <a:custGeom>
            <a:avLst/>
            <a:gdLst>
              <a:gd name="connsiteX0" fmla="*/ 0 w 2235812"/>
              <a:gd name="connsiteY0" fmla="*/ 0 h 1219515"/>
              <a:gd name="connsiteX1" fmla="*/ 135994 w 2235812"/>
              <a:gd name="connsiteY1" fmla="*/ 0 h 1219515"/>
              <a:gd name="connsiteX2" fmla="*/ 183908 w 2235812"/>
              <a:gd name="connsiteY2" fmla="*/ 81083 h 1219515"/>
              <a:gd name="connsiteX3" fmla="*/ 327199 w 2235812"/>
              <a:gd name="connsiteY3" fmla="*/ 256502 h 1219515"/>
              <a:gd name="connsiteX4" fmla="*/ 1117908 w 2235812"/>
              <a:gd name="connsiteY4" fmla="*/ 1047211 h 1219515"/>
              <a:gd name="connsiteX5" fmla="*/ 1908614 w 2235812"/>
              <a:gd name="connsiteY5" fmla="*/ 256504 h 1219515"/>
              <a:gd name="connsiteX6" fmla="*/ 2051905 w 2235812"/>
              <a:gd name="connsiteY6" fmla="*/ 81085 h 1219515"/>
              <a:gd name="connsiteX7" fmla="*/ 2099821 w 2235812"/>
              <a:gd name="connsiteY7" fmla="*/ 0 h 1219515"/>
              <a:gd name="connsiteX8" fmla="*/ 2235812 w 2235812"/>
              <a:gd name="connsiteY8" fmla="*/ 0 h 1219515"/>
              <a:gd name="connsiteX9" fmla="*/ 2216094 w 2235812"/>
              <a:gd name="connsiteY9" fmla="*/ 42485 h 1219515"/>
              <a:gd name="connsiteX10" fmla="*/ 1994765 w 2235812"/>
              <a:gd name="connsiteY10" fmla="*/ 342657 h 1219515"/>
              <a:gd name="connsiteX11" fmla="*/ 1117907 w 2235812"/>
              <a:gd name="connsiteY11" fmla="*/ 1219515 h 1219515"/>
              <a:gd name="connsiteX12" fmla="*/ 241048 w 2235812"/>
              <a:gd name="connsiteY12" fmla="*/ 342656 h 1219515"/>
              <a:gd name="connsiteX13" fmla="*/ 19718 w 2235812"/>
              <a:gd name="connsiteY13" fmla="*/ 42483 h 121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812" h="1219515">
                <a:moveTo>
                  <a:pt x="0" y="0"/>
                </a:moveTo>
                <a:lnTo>
                  <a:pt x="135994" y="0"/>
                </a:lnTo>
                <a:lnTo>
                  <a:pt x="183908" y="81083"/>
                </a:lnTo>
                <a:cubicBezTo>
                  <a:pt x="224849" y="143089"/>
                  <a:pt x="272612" y="201915"/>
                  <a:pt x="327199" y="256502"/>
                </a:cubicBezTo>
                <a:lnTo>
                  <a:pt x="1117908" y="1047211"/>
                </a:lnTo>
                <a:lnTo>
                  <a:pt x="1908614" y="256504"/>
                </a:lnTo>
                <a:cubicBezTo>
                  <a:pt x="1963201" y="201918"/>
                  <a:pt x="2010965" y="143091"/>
                  <a:pt x="2051905" y="81085"/>
                </a:cubicBezTo>
                <a:lnTo>
                  <a:pt x="2099821" y="0"/>
                </a:lnTo>
                <a:lnTo>
                  <a:pt x="2235812" y="0"/>
                </a:lnTo>
                <a:lnTo>
                  <a:pt x="2216094" y="42485"/>
                </a:lnTo>
                <a:cubicBezTo>
                  <a:pt x="2159343" y="150476"/>
                  <a:pt x="2085567" y="251855"/>
                  <a:pt x="1994765" y="342657"/>
                </a:cubicBezTo>
                <a:lnTo>
                  <a:pt x="1117907" y="1219515"/>
                </a:lnTo>
                <a:lnTo>
                  <a:pt x="241048" y="342656"/>
                </a:lnTo>
                <a:cubicBezTo>
                  <a:pt x="150246" y="251854"/>
                  <a:pt x="76469" y="150475"/>
                  <a:pt x="19718" y="42483"/>
                </a:cubicBezTo>
                <a:close/>
              </a:path>
            </a:pathLst>
          </a:custGeom>
          <a:solidFill>
            <a:schemeClr val="bg2"/>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grpSp>
        <p:nvGrpSpPr>
          <p:cNvPr id="30" name="Group 925">
            <a:extLst>
              <a:ext uri="{FF2B5EF4-FFF2-40B4-BE49-F238E27FC236}">
                <a16:creationId xmlns:a16="http://schemas.microsoft.com/office/drawing/2014/main" id="{5F6601BB-9C26-C25C-CA98-06B38CD9D369}"/>
              </a:ext>
            </a:extLst>
          </p:cNvPr>
          <p:cNvGrpSpPr>
            <a:grpSpLocks noChangeAspect="1"/>
          </p:cNvGrpSpPr>
          <p:nvPr/>
        </p:nvGrpSpPr>
        <p:grpSpPr bwMode="auto">
          <a:xfrm>
            <a:off x="7249468" y="1756117"/>
            <a:ext cx="441338" cy="440317"/>
            <a:chOff x="1224" y="3504"/>
            <a:chExt cx="192" cy="191"/>
          </a:xfrm>
          <a:solidFill>
            <a:schemeClr val="accent1"/>
          </a:solidFill>
        </p:grpSpPr>
        <p:sp>
          <p:nvSpPr>
            <p:cNvPr id="31" name="Freeform 926">
              <a:extLst>
                <a:ext uri="{FF2B5EF4-FFF2-40B4-BE49-F238E27FC236}">
                  <a16:creationId xmlns:a16="http://schemas.microsoft.com/office/drawing/2014/main" id="{0D1EB045-A099-DDF8-18DF-7F6EE40F4282}"/>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784">
                <a:defRPr/>
              </a:pPr>
              <a:endParaRPr lang="en-GB" sz="1050"/>
            </a:p>
          </p:txBody>
        </p:sp>
        <p:sp>
          <p:nvSpPr>
            <p:cNvPr id="32" name="Freeform 927">
              <a:extLst>
                <a:ext uri="{FF2B5EF4-FFF2-40B4-BE49-F238E27FC236}">
                  <a16:creationId xmlns:a16="http://schemas.microsoft.com/office/drawing/2014/main" id="{71B2355D-8EAF-8FD1-FE49-425AF0B4B39D}"/>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784">
                <a:defRPr/>
              </a:pPr>
              <a:endParaRPr lang="en-GB" sz="1050"/>
            </a:p>
          </p:txBody>
        </p:sp>
      </p:grpSp>
      <p:sp>
        <p:nvSpPr>
          <p:cNvPr id="33" name="Oval 32">
            <a:extLst>
              <a:ext uri="{FF2B5EF4-FFF2-40B4-BE49-F238E27FC236}">
                <a16:creationId xmlns:a16="http://schemas.microsoft.com/office/drawing/2014/main" id="{A0E25A02-BED3-64FA-1C7E-DF46F68225D6}"/>
              </a:ext>
            </a:extLst>
          </p:cNvPr>
          <p:cNvSpPr/>
          <p:nvPr/>
        </p:nvSpPr>
        <p:spPr bwMode="gray">
          <a:xfrm>
            <a:off x="7117045" y="1588949"/>
            <a:ext cx="719480" cy="721574"/>
          </a:xfrm>
          <a:prstGeom prst="ellipse">
            <a:avLst/>
          </a:prstGeom>
          <a:solidFill>
            <a:schemeClr val="bg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34" name="Rectangle 33">
            <a:extLst>
              <a:ext uri="{FF2B5EF4-FFF2-40B4-BE49-F238E27FC236}">
                <a16:creationId xmlns:a16="http://schemas.microsoft.com/office/drawing/2014/main" id="{EA9E0C0F-132A-B71A-09FE-87C9035CF306}"/>
              </a:ext>
            </a:extLst>
          </p:cNvPr>
          <p:cNvSpPr/>
          <p:nvPr/>
        </p:nvSpPr>
        <p:spPr bwMode="gray">
          <a:xfrm>
            <a:off x="638573" y="2245251"/>
            <a:ext cx="504032" cy="50223"/>
          </a:xfrm>
          <a:prstGeom prst="rect">
            <a:avLst/>
          </a:prstGeom>
          <a:solidFill>
            <a:schemeClr val="tx1"/>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35" name="Rectangle 34">
            <a:extLst>
              <a:ext uri="{FF2B5EF4-FFF2-40B4-BE49-F238E27FC236}">
                <a16:creationId xmlns:a16="http://schemas.microsoft.com/office/drawing/2014/main" id="{5462D48A-4D13-3647-31D4-34746A4B79C4}"/>
              </a:ext>
            </a:extLst>
          </p:cNvPr>
          <p:cNvSpPr/>
          <p:nvPr/>
        </p:nvSpPr>
        <p:spPr bwMode="gray">
          <a:xfrm>
            <a:off x="7942032" y="2245252"/>
            <a:ext cx="542362" cy="50223"/>
          </a:xfrm>
          <a:prstGeom prst="rect">
            <a:avLst/>
          </a:prstGeom>
          <a:solidFill>
            <a:schemeClr val="bg2"/>
          </a:soli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36" name="Rectangle 35">
            <a:extLst>
              <a:ext uri="{FF2B5EF4-FFF2-40B4-BE49-F238E27FC236}">
                <a16:creationId xmlns:a16="http://schemas.microsoft.com/office/drawing/2014/main" id="{DFFBCDA8-A883-CC8F-8A3A-2F960A3A155B}"/>
              </a:ext>
            </a:extLst>
          </p:cNvPr>
          <p:cNvSpPr/>
          <p:nvPr/>
        </p:nvSpPr>
        <p:spPr bwMode="gray">
          <a:xfrm>
            <a:off x="4992018" y="2245251"/>
            <a:ext cx="576976" cy="50223"/>
          </a:xfrm>
          <a:prstGeom prst="rect">
            <a:avLst/>
          </a:prstGeom>
          <a:gradFill>
            <a:gsLst>
              <a:gs pos="17000">
                <a:schemeClr val="accent6"/>
              </a:gs>
              <a:gs pos="83000">
                <a:schemeClr val="accent1"/>
              </a:gs>
            </a:gsLst>
            <a:lin ang="0" scaled="0"/>
          </a:gradFill>
          <a:ln w="19050" algn="ctr">
            <a:noFill/>
            <a:miter lim="800000"/>
            <a:headEnd/>
            <a:tailEnd/>
          </a:ln>
        </p:spPr>
        <p:txBody>
          <a:bodyPr wrap="square" lIns="50006" tIns="50006" rIns="50006" bIns="50006" rtlCol="0" anchor="ctr"/>
          <a:lstStyle/>
          <a:p>
            <a:pPr algn="ctr" defTabSz="685784">
              <a:lnSpc>
                <a:spcPct val="106000"/>
              </a:lnSpc>
              <a:defRPr/>
            </a:pPr>
            <a:endParaRPr lang="en-US" sz="1050" b="1">
              <a:solidFill>
                <a:srgbClr val="FFFFFF"/>
              </a:solidFill>
            </a:endParaRPr>
          </a:p>
        </p:txBody>
      </p:sp>
      <p:sp>
        <p:nvSpPr>
          <p:cNvPr id="37" name="Freeform 81">
            <a:extLst>
              <a:ext uri="{FF2B5EF4-FFF2-40B4-BE49-F238E27FC236}">
                <a16:creationId xmlns:a16="http://schemas.microsoft.com/office/drawing/2014/main" id="{04D7B275-C8FE-0093-8C10-7D880F5F340A}"/>
              </a:ext>
            </a:extLst>
          </p:cNvPr>
          <p:cNvSpPr>
            <a:spLocks noChangeAspect="1" noEditPoints="1"/>
          </p:cNvSpPr>
          <p:nvPr/>
        </p:nvSpPr>
        <p:spPr bwMode="auto">
          <a:xfrm>
            <a:off x="7312980" y="1779705"/>
            <a:ext cx="356977" cy="360348"/>
          </a:xfrm>
          <a:custGeom>
            <a:avLst/>
            <a:gdLst>
              <a:gd name="T0" fmla="*/ 329 w 494"/>
              <a:gd name="T1" fmla="*/ 167 h 505"/>
              <a:gd name="T2" fmla="*/ 329 w 494"/>
              <a:gd name="T3" fmla="*/ 167 h 505"/>
              <a:gd name="T4" fmla="*/ 329 w 494"/>
              <a:gd name="T5" fmla="*/ 107 h 505"/>
              <a:gd name="T6" fmla="*/ 388 w 494"/>
              <a:gd name="T7" fmla="*/ 107 h 505"/>
              <a:gd name="T8" fmla="*/ 388 w 494"/>
              <a:gd name="T9" fmla="*/ 167 h 505"/>
              <a:gd name="T10" fmla="*/ 329 w 494"/>
              <a:gd name="T11" fmla="*/ 167 h 505"/>
              <a:gd name="T12" fmla="*/ 302 w 494"/>
              <a:gd name="T13" fmla="*/ 328 h 505"/>
              <a:gd name="T14" fmla="*/ 302 w 494"/>
              <a:gd name="T15" fmla="*/ 328 h 505"/>
              <a:gd name="T16" fmla="*/ 473 w 494"/>
              <a:gd name="T17" fmla="*/ 31 h 505"/>
              <a:gd name="T18" fmla="*/ 469 w 494"/>
              <a:gd name="T19" fmla="*/ 25 h 505"/>
              <a:gd name="T20" fmla="*/ 462 w 494"/>
              <a:gd name="T21" fmla="*/ 22 h 505"/>
              <a:gd name="T22" fmla="*/ 172 w 494"/>
              <a:gd name="T23" fmla="*/ 195 h 505"/>
              <a:gd name="T24" fmla="*/ 10 w 494"/>
              <a:gd name="T25" fmla="*/ 333 h 505"/>
              <a:gd name="T26" fmla="*/ 34 w 494"/>
              <a:gd name="T27" fmla="*/ 359 h 505"/>
              <a:gd name="T28" fmla="*/ 93 w 494"/>
              <a:gd name="T29" fmla="*/ 337 h 505"/>
              <a:gd name="T30" fmla="*/ 163 w 494"/>
              <a:gd name="T31" fmla="*/ 409 h 505"/>
              <a:gd name="T32" fmla="*/ 141 w 494"/>
              <a:gd name="T33" fmla="*/ 469 h 505"/>
              <a:gd name="T34" fmla="*/ 167 w 494"/>
              <a:gd name="T35" fmla="*/ 494 h 505"/>
              <a:gd name="T36" fmla="*/ 302 w 494"/>
              <a:gd name="T37" fmla="*/ 328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4" h="505">
                <a:moveTo>
                  <a:pt x="329" y="167"/>
                </a:moveTo>
                <a:lnTo>
                  <a:pt x="329" y="167"/>
                </a:lnTo>
                <a:cubicBezTo>
                  <a:pt x="313" y="151"/>
                  <a:pt x="313" y="124"/>
                  <a:pt x="329" y="107"/>
                </a:cubicBezTo>
                <a:cubicBezTo>
                  <a:pt x="346" y="90"/>
                  <a:pt x="372" y="90"/>
                  <a:pt x="388" y="107"/>
                </a:cubicBezTo>
                <a:cubicBezTo>
                  <a:pt x="404" y="124"/>
                  <a:pt x="404" y="151"/>
                  <a:pt x="388" y="167"/>
                </a:cubicBezTo>
                <a:cubicBezTo>
                  <a:pt x="372" y="184"/>
                  <a:pt x="346" y="184"/>
                  <a:pt x="329" y="167"/>
                </a:cubicBezTo>
                <a:close/>
                <a:moveTo>
                  <a:pt x="302" y="328"/>
                </a:moveTo>
                <a:lnTo>
                  <a:pt x="302" y="328"/>
                </a:lnTo>
                <a:cubicBezTo>
                  <a:pt x="302" y="328"/>
                  <a:pt x="494" y="190"/>
                  <a:pt x="473" y="31"/>
                </a:cubicBezTo>
                <a:cubicBezTo>
                  <a:pt x="472" y="28"/>
                  <a:pt x="471" y="26"/>
                  <a:pt x="469" y="25"/>
                </a:cubicBezTo>
                <a:cubicBezTo>
                  <a:pt x="468" y="23"/>
                  <a:pt x="466" y="22"/>
                  <a:pt x="462" y="22"/>
                </a:cubicBezTo>
                <a:cubicBezTo>
                  <a:pt x="307" y="0"/>
                  <a:pt x="172" y="195"/>
                  <a:pt x="172" y="195"/>
                </a:cubicBezTo>
                <a:cubicBezTo>
                  <a:pt x="55" y="181"/>
                  <a:pt x="63" y="205"/>
                  <a:pt x="10" y="333"/>
                </a:cubicBezTo>
                <a:cubicBezTo>
                  <a:pt x="0" y="358"/>
                  <a:pt x="16" y="366"/>
                  <a:pt x="34" y="359"/>
                </a:cubicBezTo>
                <a:cubicBezTo>
                  <a:pt x="52" y="352"/>
                  <a:pt x="93" y="337"/>
                  <a:pt x="93" y="337"/>
                </a:cubicBezTo>
                <a:lnTo>
                  <a:pt x="163" y="409"/>
                </a:lnTo>
                <a:cubicBezTo>
                  <a:pt x="163" y="409"/>
                  <a:pt x="148" y="450"/>
                  <a:pt x="141" y="469"/>
                </a:cubicBezTo>
                <a:cubicBezTo>
                  <a:pt x="135" y="488"/>
                  <a:pt x="143" y="505"/>
                  <a:pt x="167" y="494"/>
                </a:cubicBezTo>
                <a:cubicBezTo>
                  <a:pt x="293" y="439"/>
                  <a:pt x="316" y="448"/>
                  <a:pt x="302" y="328"/>
                </a:cubicBezTo>
                <a:close/>
              </a:path>
            </a:pathLst>
          </a:custGeom>
          <a:solidFill>
            <a:srgbClr val="990000"/>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38" name="Freeform 43">
            <a:extLst>
              <a:ext uri="{FF2B5EF4-FFF2-40B4-BE49-F238E27FC236}">
                <a16:creationId xmlns:a16="http://schemas.microsoft.com/office/drawing/2014/main" id="{0DCE15D6-105A-70AC-EED6-DC61BCDD2048}"/>
              </a:ext>
            </a:extLst>
          </p:cNvPr>
          <p:cNvSpPr>
            <a:spLocks noChangeAspect="1" noEditPoints="1"/>
          </p:cNvSpPr>
          <p:nvPr/>
        </p:nvSpPr>
        <p:spPr bwMode="auto">
          <a:xfrm>
            <a:off x="5880017" y="1780734"/>
            <a:ext cx="327837" cy="345468"/>
          </a:xfrm>
          <a:custGeom>
            <a:avLst/>
            <a:gdLst>
              <a:gd name="T0" fmla="*/ 118 w 131"/>
              <a:gd name="T1" fmla="*/ 47 h 137"/>
              <a:gd name="T2" fmla="*/ 78 w 131"/>
              <a:gd name="T3" fmla="*/ 3 h 137"/>
              <a:gd name="T4" fmla="*/ 8 w 131"/>
              <a:gd name="T5" fmla="*/ 74 h 137"/>
              <a:gd name="T6" fmla="*/ 2 w 131"/>
              <a:gd name="T7" fmla="*/ 94 h 137"/>
              <a:gd name="T8" fmla="*/ 22 w 131"/>
              <a:gd name="T9" fmla="*/ 105 h 137"/>
              <a:gd name="T10" fmla="*/ 27 w 131"/>
              <a:gd name="T11" fmla="*/ 103 h 137"/>
              <a:gd name="T12" fmla="*/ 39 w 131"/>
              <a:gd name="T13" fmla="*/ 110 h 137"/>
              <a:gd name="T14" fmla="*/ 47 w 131"/>
              <a:gd name="T15" fmla="*/ 129 h 137"/>
              <a:gd name="T16" fmla="*/ 55 w 131"/>
              <a:gd name="T17" fmla="*/ 136 h 137"/>
              <a:gd name="T18" fmla="*/ 71 w 131"/>
              <a:gd name="T19" fmla="*/ 130 h 137"/>
              <a:gd name="T20" fmla="*/ 74 w 131"/>
              <a:gd name="T21" fmla="*/ 123 h 137"/>
              <a:gd name="T22" fmla="*/ 67 w 131"/>
              <a:gd name="T23" fmla="*/ 117 h 137"/>
              <a:gd name="T24" fmla="*/ 60 w 131"/>
              <a:gd name="T25" fmla="*/ 101 h 137"/>
              <a:gd name="T26" fmla="*/ 67 w 131"/>
              <a:gd name="T27" fmla="*/ 93 h 137"/>
              <a:gd name="T28" fmla="*/ 122 w 131"/>
              <a:gd name="T29" fmla="*/ 106 h 137"/>
              <a:gd name="T30" fmla="*/ 118 w 131"/>
              <a:gd name="T31" fmla="*/ 47 h 137"/>
              <a:gd name="T32" fmla="*/ 114 w 131"/>
              <a:gd name="T33" fmla="*/ 92 h 137"/>
              <a:gd name="T34" fmla="*/ 88 w 131"/>
              <a:gd name="T35" fmla="*/ 60 h 137"/>
              <a:gd name="T36" fmla="*/ 83 w 131"/>
              <a:gd name="T37" fmla="*/ 19 h 137"/>
              <a:gd name="T38" fmla="*/ 108 w 131"/>
              <a:gd name="T39" fmla="*/ 53 h 137"/>
              <a:gd name="T40" fmla="*/ 114 w 131"/>
              <a:gd name="T41" fmla="*/ 9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37">
                <a:moveTo>
                  <a:pt x="118" y="47"/>
                </a:moveTo>
                <a:cubicBezTo>
                  <a:pt x="106" y="20"/>
                  <a:pt x="87" y="0"/>
                  <a:pt x="78" y="3"/>
                </a:cubicBezTo>
                <a:cubicBezTo>
                  <a:pt x="62" y="10"/>
                  <a:pt x="87" y="42"/>
                  <a:pt x="8" y="74"/>
                </a:cubicBezTo>
                <a:cubicBezTo>
                  <a:pt x="1" y="77"/>
                  <a:pt x="0" y="88"/>
                  <a:pt x="2" y="94"/>
                </a:cubicBezTo>
                <a:cubicBezTo>
                  <a:pt x="5" y="101"/>
                  <a:pt x="15" y="108"/>
                  <a:pt x="22" y="105"/>
                </a:cubicBezTo>
                <a:cubicBezTo>
                  <a:pt x="23" y="104"/>
                  <a:pt x="27" y="103"/>
                  <a:pt x="27" y="103"/>
                </a:cubicBezTo>
                <a:cubicBezTo>
                  <a:pt x="32" y="110"/>
                  <a:pt x="37" y="106"/>
                  <a:pt x="39" y="110"/>
                </a:cubicBezTo>
                <a:cubicBezTo>
                  <a:pt x="41" y="115"/>
                  <a:pt x="46" y="126"/>
                  <a:pt x="47" y="129"/>
                </a:cubicBezTo>
                <a:cubicBezTo>
                  <a:pt x="49" y="133"/>
                  <a:pt x="53" y="137"/>
                  <a:pt x="55" y="136"/>
                </a:cubicBezTo>
                <a:cubicBezTo>
                  <a:pt x="58" y="135"/>
                  <a:pt x="67" y="131"/>
                  <a:pt x="71" y="130"/>
                </a:cubicBezTo>
                <a:cubicBezTo>
                  <a:pt x="74" y="129"/>
                  <a:pt x="75" y="125"/>
                  <a:pt x="74" y="123"/>
                </a:cubicBezTo>
                <a:cubicBezTo>
                  <a:pt x="73" y="120"/>
                  <a:pt x="68" y="120"/>
                  <a:pt x="67" y="117"/>
                </a:cubicBezTo>
                <a:cubicBezTo>
                  <a:pt x="65" y="114"/>
                  <a:pt x="61" y="104"/>
                  <a:pt x="60" y="101"/>
                </a:cubicBezTo>
                <a:cubicBezTo>
                  <a:pt x="58" y="96"/>
                  <a:pt x="62" y="93"/>
                  <a:pt x="67" y="93"/>
                </a:cubicBezTo>
                <a:cubicBezTo>
                  <a:pt x="103" y="89"/>
                  <a:pt x="110" y="111"/>
                  <a:pt x="122" y="106"/>
                </a:cubicBezTo>
                <a:cubicBezTo>
                  <a:pt x="131" y="102"/>
                  <a:pt x="130" y="75"/>
                  <a:pt x="118" y="47"/>
                </a:cubicBezTo>
                <a:close/>
                <a:moveTo>
                  <a:pt x="114" y="92"/>
                </a:moveTo>
                <a:cubicBezTo>
                  <a:pt x="112" y="92"/>
                  <a:pt x="97" y="81"/>
                  <a:pt x="88" y="60"/>
                </a:cubicBezTo>
                <a:cubicBezTo>
                  <a:pt x="79" y="39"/>
                  <a:pt x="80" y="20"/>
                  <a:pt x="83" y="19"/>
                </a:cubicBezTo>
                <a:cubicBezTo>
                  <a:pt x="85" y="18"/>
                  <a:pt x="99" y="31"/>
                  <a:pt x="108" y="53"/>
                </a:cubicBezTo>
                <a:cubicBezTo>
                  <a:pt x="117" y="74"/>
                  <a:pt x="116" y="91"/>
                  <a:pt x="114" y="92"/>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39" name="Freeform 35">
            <a:extLst>
              <a:ext uri="{FF2B5EF4-FFF2-40B4-BE49-F238E27FC236}">
                <a16:creationId xmlns:a16="http://schemas.microsoft.com/office/drawing/2014/main" id="{D83F7391-559B-881D-45DA-7F7ABC8CEDFC}"/>
              </a:ext>
            </a:extLst>
          </p:cNvPr>
          <p:cNvSpPr>
            <a:spLocks noChangeAspect="1" noEditPoints="1"/>
          </p:cNvSpPr>
          <p:nvPr/>
        </p:nvSpPr>
        <p:spPr bwMode="auto">
          <a:xfrm>
            <a:off x="4402865" y="1784544"/>
            <a:ext cx="309980" cy="383452"/>
          </a:xfrm>
          <a:custGeom>
            <a:avLst/>
            <a:gdLst>
              <a:gd name="T0" fmla="*/ 124 w 156"/>
              <a:gd name="T1" fmla="*/ 0 h 213"/>
              <a:gd name="T2" fmla="*/ 68 w 156"/>
              <a:gd name="T3" fmla="*/ 33 h 213"/>
              <a:gd name="T4" fmla="*/ 27 w 156"/>
              <a:gd name="T5" fmla="*/ 1 h 213"/>
              <a:gd name="T6" fmla="*/ 0 w 156"/>
              <a:gd name="T7" fmla="*/ 3 h 213"/>
              <a:gd name="T8" fmla="*/ 60 w 156"/>
              <a:gd name="T9" fmla="*/ 57 h 213"/>
              <a:gd name="T10" fmla="*/ 60 w 156"/>
              <a:gd name="T11" fmla="*/ 213 h 213"/>
              <a:gd name="T12" fmla="*/ 75 w 156"/>
              <a:gd name="T13" fmla="*/ 213 h 213"/>
              <a:gd name="T14" fmla="*/ 75 w 156"/>
              <a:gd name="T15" fmla="*/ 65 h 213"/>
              <a:gd name="T16" fmla="*/ 156 w 156"/>
              <a:gd name="T17" fmla="*/ 6 h 213"/>
              <a:gd name="T18" fmla="*/ 124 w 156"/>
              <a:gd name="T19" fmla="*/ 0 h 213"/>
              <a:gd name="T20" fmla="*/ 19 w 156"/>
              <a:gd name="T21" fmla="*/ 13 h 213"/>
              <a:gd name="T22" fmla="*/ 68 w 156"/>
              <a:gd name="T23" fmla="*/ 43 h 213"/>
              <a:gd name="T24" fmla="*/ 128 w 156"/>
              <a:gd name="T25" fmla="*/ 19 h 213"/>
              <a:gd name="T26" fmla="*/ 68 w 156"/>
              <a:gd name="T27" fmla="*/ 57 h 213"/>
              <a:gd name="T28" fmla="*/ 19 w 156"/>
              <a:gd name="T29" fmla="*/ 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213">
                <a:moveTo>
                  <a:pt x="124" y="0"/>
                </a:moveTo>
                <a:cubicBezTo>
                  <a:pt x="88" y="1"/>
                  <a:pt x="73" y="13"/>
                  <a:pt x="68" y="33"/>
                </a:cubicBezTo>
                <a:cubicBezTo>
                  <a:pt x="68" y="33"/>
                  <a:pt x="57" y="4"/>
                  <a:pt x="27" y="1"/>
                </a:cubicBezTo>
                <a:cubicBezTo>
                  <a:pt x="18" y="0"/>
                  <a:pt x="8" y="1"/>
                  <a:pt x="0" y="3"/>
                </a:cubicBezTo>
                <a:cubicBezTo>
                  <a:pt x="14" y="70"/>
                  <a:pt x="46" y="64"/>
                  <a:pt x="60" y="57"/>
                </a:cubicBezTo>
                <a:cubicBezTo>
                  <a:pt x="60" y="213"/>
                  <a:pt x="60" y="213"/>
                  <a:pt x="60" y="213"/>
                </a:cubicBezTo>
                <a:cubicBezTo>
                  <a:pt x="75" y="213"/>
                  <a:pt x="75" y="213"/>
                  <a:pt x="75" y="213"/>
                </a:cubicBezTo>
                <a:cubicBezTo>
                  <a:pt x="75" y="65"/>
                  <a:pt x="75" y="65"/>
                  <a:pt x="75" y="65"/>
                </a:cubicBezTo>
                <a:cubicBezTo>
                  <a:pt x="90" y="75"/>
                  <a:pt x="132" y="91"/>
                  <a:pt x="156" y="6"/>
                </a:cubicBezTo>
                <a:cubicBezTo>
                  <a:pt x="147" y="3"/>
                  <a:pt x="135" y="0"/>
                  <a:pt x="124" y="0"/>
                </a:cubicBezTo>
                <a:close/>
                <a:moveTo>
                  <a:pt x="19" y="13"/>
                </a:moveTo>
                <a:cubicBezTo>
                  <a:pt x="51" y="20"/>
                  <a:pt x="68" y="43"/>
                  <a:pt x="68" y="43"/>
                </a:cubicBezTo>
                <a:cubicBezTo>
                  <a:pt x="68" y="43"/>
                  <a:pt x="84" y="17"/>
                  <a:pt x="128" y="19"/>
                </a:cubicBezTo>
                <a:cubicBezTo>
                  <a:pt x="128" y="19"/>
                  <a:pt x="78" y="35"/>
                  <a:pt x="68" y="57"/>
                </a:cubicBezTo>
                <a:cubicBezTo>
                  <a:pt x="64" y="44"/>
                  <a:pt x="46" y="34"/>
                  <a:pt x="19" y="13"/>
                </a:cubicBezTo>
                <a:close/>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40" name="Freeform 33">
            <a:extLst>
              <a:ext uri="{FF2B5EF4-FFF2-40B4-BE49-F238E27FC236}">
                <a16:creationId xmlns:a16="http://schemas.microsoft.com/office/drawing/2014/main" id="{3917CDEB-07A8-BF5B-6E24-53C4CB149B9C}"/>
              </a:ext>
            </a:extLst>
          </p:cNvPr>
          <p:cNvSpPr>
            <a:spLocks noChangeAspect="1" noEditPoints="1"/>
          </p:cNvSpPr>
          <p:nvPr/>
        </p:nvSpPr>
        <p:spPr bwMode="auto">
          <a:xfrm>
            <a:off x="2932423" y="1778330"/>
            <a:ext cx="357698" cy="406410"/>
          </a:xfrm>
          <a:custGeom>
            <a:avLst/>
            <a:gdLst>
              <a:gd name="T0" fmla="*/ 2836 w 5674"/>
              <a:gd name="T1" fmla="*/ 3332 h 6428"/>
              <a:gd name="T2" fmla="*/ 4284 w 5674"/>
              <a:gd name="T3" fmla="*/ 6428 h 6428"/>
              <a:gd name="T4" fmla="*/ 2497 w 5674"/>
              <a:gd name="T5" fmla="*/ 2739 h 6428"/>
              <a:gd name="T6" fmla="*/ 3208 w 5674"/>
              <a:gd name="T7" fmla="*/ 1460 h 6428"/>
              <a:gd name="T8" fmla="*/ 3403 w 5674"/>
              <a:gd name="T9" fmla="*/ 1887 h 6428"/>
              <a:gd name="T10" fmla="*/ 3208 w 5674"/>
              <a:gd name="T11" fmla="*/ 2316 h 6428"/>
              <a:gd name="T12" fmla="*/ 2752 w 5674"/>
              <a:gd name="T13" fmla="*/ 2449 h 6428"/>
              <a:gd name="T14" fmla="*/ 2360 w 5674"/>
              <a:gd name="T15" fmla="*/ 2197 h 6428"/>
              <a:gd name="T16" fmla="*/ 2294 w 5674"/>
              <a:gd name="T17" fmla="*/ 1723 h 6428"/>
              <a:gd name="T18" fmla="*/ 2598 w 5674"/>
              <a:gd name="T19" fmla="*/ 1372 h 6428"/>
              <a:gd name="T20" fmla="*/ 4093 w 5674"/>
              <a:gd name="T21" fmla="*/ 821 h 6428"/>
              <a:gd name="T22" fmla="*/ 4370 w 5674"/>
              <a:gd name="T23" fmla="*/ 1148 h 6428"/>
              <a:gd name="T24" fmla="*/ 4540 w 5674"/>
              <a:gd name="T25" fmla="*/ 1887 h 6428"/>
              <a:gd name="T26" fmla="*/ 4370 w 5674"/>
              <a:gd name="T27" fmla="*/ 2628 h 6428"/>
              <a:gd name="T28" fmla="*/ 4105 w 5674"/>
              <a:gd name="T29" fmla="*/ 2952 h 6428"/>
              <a:gd name="T30" fmla="*/ 3834 w 5674"/>
              <a:gd name="T31" fmla="*/ 2889 h 6428"/>
              <a:gd name="T32" fmla="*/ 3764 w 5674"/>
              <a:gd name="T33" fmla="*/ 2636 h 6428"/>
              <a:gd name="T34" fmla="*/ 3969 w 5674"/>
              <a:gd name="T35" fmla="*/ 2187 h 6428"/>
              <a:gd name="T36" fmla="*/ 3969 w 5674"/>
              <a:gd name="T37" fmla="*/ 1589 h 6428"/>
              <a:gd name="T38" fmla="*/ 3764 w 5674"/>
              <a:gd name="T39" fmla="*/ 1140 h 6428"/>
              <a:gd name="T40" fmla="*/ 3836 w 5674"/>
              <a:gd name="T41" fmla="*/ 887 h 6428"/>
              <a:gd name="T42" fmla="*/ 1715 w 5674"/>
              <a:gd name="T43" fmla="*/ 819 h 6428"/>
              <a:gd name="T44" fmla="*/ 1908 w 5674"/>
              <a:gd name="T45" fmla="*/ 1006 h 6428"/>
              <a:gd name="T46" fmla="*/ 1817 w 5674"/>
              <a:gd name="T47" fmla="*/ 1312 h 6428"/>
              <a:gd name="T48" fmla="*/ 1667 w 5674"/>
              <a:gd name="T49" fmla="*/ 1887 h 6428"/>
              <a:gd name="T50" fmla="*/ 1817 w 5674"/>
              <a:gd name="T51" fmla="*/ 2464 h 6428"/>
              <a:gd name="T52" fmla="*/ 1908 w 5674"/>
              <a:gd name="T53" fmla="*/ 2770 h 6428"/>
              <a:gd name="T54" fmla="*/ 1704 w 5674"/>
              <a:gd name="T55" fmla="*/ 2961 h 6428"/>
              <a:gd name="T56" fmla="*/ 1460 w 5674"/>
              <a:gd name="T57" fmla="*/ 2885 h 6428"/>
              <a:gd name="T58" fmla="*/ 1177 w 5674"/>
              <a:gd name="T59" fmla="*/ 2269 h 6428"/>
              <a:gd name="T60" fmla="*/ 1177 w 5674"/>
              <a:gd name="T61" fmla="*/ 1507 h 6428"/>
              <a:gd name="T62" fmla="*/ 1462 w 5674"/>
              <a:gd name="T63" fmla="*/ 889 h 6428"/>
              <a:gd name="T64" fmla="*/ 4838 w 5674"/>
              <a:gd name="T65" fmla="*/ 0 h 6428"/>
              <a:gd name="T66" fmla="*/ 5138 w 5674"/>
              <a:gd name="T67" fmla="*/ 228 h 6428"/>
              <a:gd name="T68" fmla="*/ 5559 w 5674"/>
              <a:gd name="T69" fmla="*/ 1092 h 6428"/>
              <a:gd name="T70" fmla="*/ 5668 w 5674"/>
              <a:gd name="T71" fmla="*/ 2051 h 6428"/>
              <a:gd name="T72" fmla="*/ 5452 w 5674"/>
              <a:gd name="T73" fmla="*/ 2989 h 6428"/>
              <a:gd name="T74" fmla="*/ 5006 w 5674"/>
              <a:gd name="T75" fmla="*/ 3712 h 6428"/>
              <a:gd name="T76" fmla="*/ 4744 w 5674"/>
              <a:gd name="T77" fmla="*/ 3761 h 6428"/>
              <a:gd name="T78" fmla="*/ 4571 w 5674"/>
              <a:gd name="T79" fmla="*/ 3558 h 6428"/>
              <a:gd name="T80" fmla="*/ 4721 w 5674"/>
              <a:gd name="T81" fmla="*/ 3215 h 6428"/>
              <a:gd name="T82" fmla="*/ 5093 w 5674"/>
              <a:gd name="T83" fmla="*/ 2357 h 6428"/>
              <a:gd name="T84" fmla="*/ 5093 w 5674"/>
              <a:gd name="T85" fmla="*/ 1415 h 6428"/>
              <a:gd name="T86" fmla="*/ 4723 w 5674"/>
              <a:gd name="T87" fmla="*/ 561 h 6428"/>
              <a:gd name="T88" fmla="*/ 4573 w 5674"/>
              <a:gd name="T89" fmla="*/ 216 h 6428"/>
              <a:gd name="T90" fmla="*/ 4748 w 5674"/>
              <a:gd name="T91" fmla="*/ 15 h 6428"/>
              <a:gd name="T92" fmla="*/ 969 w 5674"/>
              <a:gd name="T93" fmla="*/ 33 h 6428"/>
              <a:gd name="T94" fmla="*/ 1105 w 5674"/>
              <a:gd name="T95" fmla="*/ 263 h 6428"/>
              <a:gd name="T96" fmla="*/ 864 w 5674"/>
              <a:gd name="T97" fmla="*/ 694 h 6428"/>
              <a:gd name="T98" fmla="*/ 554 w 5674"/>
              <a:gd name="T99" fmla="*/ 1571 h 6428"/>
              <a:gd name="T100" fmla="*/ 618 w 5674"/>
              <a:gd name="T101" fmla="*/ 2511 h 6428"/>
              <a:gd name="T102" fmla="*/ 1047 w 5674"/>
              <a:gd name="T103" fmla="*/ 3342 h 6428"/>
              <a:gd name="T104" fmla="*/ 1090 w 5674"/>
              <a:gd name="T105" fmla="*/ 3603 h 6428"/>
              <a:gd name="T106" fmla="*/ 885 w 5674"/>
              <a:gd name="T107" fmla="*/ 3771 h 6428"/>
              <a:gd name="T108" fmla="*/ 633 w 5674"/>
              <a:gd name="T109" fmla="*/ 3677 h 6428"/>
              <a:gd name="T110" fmla="*/ 164 w 5674"/>
              <a:gd name="T111" fmla="*/ 2839 h 6428"/>
              <a:gd name="T112" fmla="*/ 0 w 5674"/>
              <a:gd name="T113" fmla="*/ 1887 h 6428"/>
              <a:gd name="T114" fmla="*/ 164 w 5674"/>
              <a:gd name="T115" fmla="*/ 938 h 6428"/>
              <a:gd name="T116" fmla="*/ 633 w 5674"/>
              <a:gd name="T117" fmla="*/ 99 h 6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4" h="6428">
                <a:moveTo>
                  <a:pt x="2419" y="4726"/>
                </a:moveTo>
                <a:lnTo>
                  <a:pt x="2249" y="5293"/>
                </a:lnTo>
                <a:lnTo>
                  <a:pt x="3425" y="5293"/>
                </a:lnTo>
                <a:lnTo>
                  <a:pt x="3255" y="4726"/>
                </a:lnTo>
                <a:lnTo>
                  <a:pt x="2419" y="4726"/>
                </a:lnTo>
                <a:close/>
                <a:moveTo>
                  <a:pt x="2836" y="3332"/>
                </a:moveTo>
                <a:lnTo>
                  <a:pt x="2589" y="4159"/>
                </a:lnTo>
                <a:lnTo>
                  <a:pt x="3084" y="4159"/>
                </a:lnTo>
                <a:lnTo>
                  <a:pt x="2836" y="3332"/>
                </a:lnTo>
                <a:close/>
                <a:moveTo>
                  <a:pt x="2497" y="2739"/>
                </a:moveTo>
                <a:lnTo>
                  <a:pt x="3177" y="2739"/>
                </a:lnTo>
                <a:lnTo>
                  <a:pt x="4284" y="6428"/>
                </a:lnTo>
                <a:lnTo>
                  <a:pt x="3766" y="6428"/>
                </a:lnTo>
                <a:lnTo>
                  <a:pt x="3594" y="5861"/>
                </a:lnTo>
                <a:lnTo>
                  <a:pt x="2078" y="5861"/>
                </a:lnTo>
                <a:lnTo>
                  <a:pt x="1908" y="6428"/>
                </a:lnTo>
                <a:lnTo>
                  <a:pt x="1390" y="6428"/>
                </a:lnTo>
                <a:lnTo>
                  <a:pt x="2497" y="2739"/>
                </a:lnTo>
                <a:close/>
                <a:moveTo>
                  <a:pt x="2836" y="1320"/>
                </a:moveTo>
                <a:lnTo>
                  <a:pt x="2920" y="1326"/>
                </a:lnTo>
                <a:lnTo>
                  <a:pt x="3000" y="1345"/>
                </a:lnTo>
                <a:lnTo>
                  <a:pt x="3076" y="1372"/>
                </a:lnTo>
                <a:lnTo>
                  <a:pt x="3146" y="1411"/>
                </a:lnTo>
                <a:lnTo>
                  <a:pt x="3208" y="1460"/>
                </a:lnTo>
                <a:lnTo>
                  <a:pt x="3265" y="1515"/>
                </a:lnTo>
                <a:lnTo>
                  <a:pt x="3314" y="1579"/>
                </a:lnTo>
                <a:lnTo>
                  <a:pt x="3351" y="1649"/>
                </a:lnTo>
                <a:lnTo>
                  <a:pt x="3380" y="1723"/>
                </a:lnTo>
                <a:lnTo>
                  <a:pt x="3397" y="1803"/>
                </a:lnTo>
                <a:lnTo>
                  <a:pt x="3403" y="1887"/>
                </a:lnTo>
                <a:lnTo>
                  <a:pt x="3397" y="1971"/>
                </a:lnTo>
                <a:lnTo>
                  <a:pt x="3380" y="2051"/>
                </a:lnTo>
                <a:lnTo>
                  <a:pt x="3351" y="2127"/>
                </a:lnTo>
                <a:lnTo>
                  <a:pt x="3314" y="2197"/>
                </a:lnTo>
                <a:lnTo>
                  <a:pt x="3265" y="2260"/>
                </a:lnTo>
                <a:lnTo>
                  <a:pt x="3208" y="2316"/>
                </a:lnTo>
                <a:lnTo>
                  <a:pt x="3146" y="2365"/>
                </a:lnTo>
                <a:lnTo>
                  <a:pt x="3076" y="2402"/>
                </a:lnTo>
                <a:lnTo>
                  <a:pt x="3000" y="2431"/>
                </a:lnTo>
                <a:lnTo>
                  <a:pt x="2920" y="2449"/>
                </a:lnTo>
                <a:lnTo>
                  <a:pt x="2836" y="2455"/>
                </a:lnTo>
                <a:lnTo>
                  <a:pt x="2752" y="2449"/>
                </a:lnTo>
                <a:lnTo>
                  <a:pt x="2672" y="2431"/>
                </a:lnTo>
                <a:lnTo>
                  <a:pt x="2598" y="2402"/>
                </a:lnTo>
                <a:lnTo>
                  <a:pt x="2528" y="2365"/>
                </a:lnTo>
                <a:lnTo>
                  <a:pt x="2464" y="2316"/>
                </a:lnTo>
                <a:lnTo>
                  <a:pt x="2409" y="2260"/>
                </a:lnTo>
                <a:lnTo>
                  <a:pt x="2360" y="2197"/>
                </a:lnTo>
                <a:lnTo>
                  <a:pt x="2322" y="2127"/>
                </a:lnTo>
                <a:lnTo>
                  <a:pt x="2294" y="2051"/>
                </a:lnTo>
                <a:lnTo>
                  <a:pt x="2275" y="1971"/>
                </a:lnTo>
                <a:lnTo>
                  <a:pt x="2269" y="1887"/>
                </a:lnTo>
                <a:lnTo>
                  <a:pt x="2275" y="1803"/>
                </a:lnTo>
                <a:lnTo>
                  <a:pt x="2294" y="1723"/>
                </a:lnTo>
                <a:lnTo>
                  <a:pt x="2322" y="1649"/>
                </a:lnTo>
                <a:lnTo>
                  <a:pt x="2360" y="1579"/>
                </a:lnTo>
                <a:lnTo>
                  <a:pt x="2409" y="1515"/>
                </a:lnTo>
                <a:lnTo>
                  <a:pt x="2464" y="1460"/>
                </a:lnTo>
                <a:lnTo>
                  <a:pt x="2528" y="1411"/>
                </a:lnTo>
                <a:lnTo>
                  <a:pt x="2598" y="1372"/>
                </a:lnTo>
                <a:lnTo>
                  <a:pt x="2672" y="1345"/>
                </a:lnTo>
                <a:lnTo>
                  <a:pt x="2752" y="1326"/>
                </a:lnTo>
                <a:lnTo>
                  <a:pt x="2836" y="1320"/>
                </a:lnTo>
                <a:close/>
                <a:moveTo>
                  <a:pt x="4004" y="811"/>
                </a:moveTo>
                <a:lnTo>
                  <a:pt x="4049" y="813"/>
                </a:lnTo>
                <a:lnTo>
                  <a:pt x="4093" y="821"/>
                </a:lnTo>
                <a:lnTo>
                  <a:pt x="4136" y="836"/>
                </a:lnTo>
                <a:lnTo>
                  <a:pt x="4175" y="860"/>
                </a:lnTo>
                <a:lnTo>
                  <a:pt x="4212" y="889"/>
                </a:lnTo>
                <a:lnTo>
                  <a:pt x="4241" y="926"/>
                </a:lnTo>
                <a:lnTo>
                  <a:pt x="4310" y="1035"/>
                </a:lnTo>
                <a:lnTo>
                  <a:pt x="4370" y="1148"/>
                </a:lnTo>
                <a:lnTo>
                  <a:pt x="4421" y="1263"/>
                </a:lnTo>
                <a:lnTo>
                  <a:pt x="4464" y="1384"/>
                </a:lnTo>
                <a:lnTo>
                  <a:pt x="4497" y="1507"/>
                </a:lnTo>
                <a:lnTo>
                  <a:pt x="4520" y="1632"/>
                </a:lnTo>
                <a:lnTo>
                  <a:pt x="4534" y="1759"/>
                </a:lnTo>
                <a:lnTo>
                  <a:pt x="4540" y="1887"/>
                </a:lnTo>
                <a:lnTo>
                  <a:pt x="4534" y="2016"/>
                </a:lnTo>
                <a:lnTo>
                  <a:pt x="4520" y="2145"/>
                </a:lnTo>
                <a:lnTo>
                  <a:pt x="4497" y="2269"/>
                </a:lnTo>
                <a:lnTo>
                  <a:pt x="4464" y="2392"/>
                </a:lnTo>
                <a:lnTo>
                  <a:pt x="4421" y="2511"/>
                </a:lnTo>
                <a:lnTo>
                  <a:pt x="4370" y="2628"/>
                </a:lnTo>
                <a:lnTo>
                  <a:pt x="4310" y="2741"/>
                </a:lnTo>
                <a:lnTo>
                  <a:pt x="4241" y="2850"/>
                </a:lnTo>
                <a:lnTo>
                  <a:pt x="4212" y="2885"/>
                </a:lnTo>
                <a:lnTo>
                  <a:pt x="4181" y="2913"/>
                </a:lnTo>
                <a:lnTo>
                  <a:pt x="4144" y="2936"/>
                </a:lnTo>
                <a:lnTo>
                  <a:pt x="4105" y="2952"/>
                </a:lnTo>
                <a:lnTo>
                  <a:pt x="4064" y="2961"/>
                </a:lnTo>
                <a:lnTo>
                  <a:pt x="4021" y="2965"/>
                </a:lnTo>
                <a:lnTo>
                  <a:pt x="3971" y="2961"/>
                </a:lnTo>
                <a:lnTo>
                  <a:pt x="3920" y="2946"/>
                </a:lnTo>
                <a:lnTo>
                  <a:pt x="3871" y="2919"/>
                </a:lnTo>
                <a:lnTo>
                  <a:pt x="3834" y="2889"/>
                </a:lnTo>
                <a:lnTo>
                  <a:pt x="3805" y="2852"/>
                </a:lnTo>
                <a:lnTo>
                  <a:pt x="3781" y="2813"/>
                </a:lnTo>
                <a:lnTo>
                  <a:pt x="3766" y="2770"/>
                </a:lnTo>
                <a:lnTo>
                  <a:pt x="3758" y="2726"/>
                </a:lnTo>
                <a:lnTo>
                  <a:pt x="3756" y="2681"/>
                </a:lnTo>
                <a:lnTo>
                  <a:pt x="3764" y="2636"/>
                </a:lnTo>
                <a:lnTo>
                  <a:pt x="3780" y="2591"/>
                </a:lnTo>
                <a:lnTo>
                  <a:pt x="3803" y="2550"/>
                </a:lnTo>
                <a:lnTo>
                  <a:pt x="3856" y="2464"/>
                </a:lnTo>
                <a:lnTo>
                  <a:pt x="3902" y="2375"/>
                </a:lnTo>
                <a:lnTo>
                  <a:pt x="3939" y="2281"/>
                </a:lnTo>
                <a:lnTo>
                  <a:pt x="3969" y="2187"/>
                </a:lnTo>
                <a:lnTo>
                  <a:pt x="3990" y="2088"/>
                </a:lnTo>
                <a:lnTo>
                  <a:pt x="4002" y="1989"/>
                </a:lnTo>
                <a:lnTo>
                  <a:pt x="4008" y="1887"/>
                </a:lnTo>
                <a:lnTo>
                  <a:pt x="4002" y="1786"/>
                </a:lnTo>
                <a:lnTo>
                  <a:pt x="3990" y="1686"/>
                </a:lnTo>
                <a:lnTo>
                  <a:pt x="3969" y="1589"/>
                </a:lnTo>
                <a:lnTo>
                  <a:pt x="3939" y="1493"/>
                </a:lnTo>
                <a:lnTo>
                  <a:pt x="3902" y="1402"/>
                </a:lnTo>
                <a:lnTo>
                  <a:pt x="3856" y="1312"/>
                </a:lnTo>
                <a:lnTo>
                  <a:pt x="3803" y="1226"/>
                </a:lnTo>
                <a:lnTo>
                  <a:pt x="3780" y="1185"/>
                </a:lnTo>
                <a:lnTo>
                  <a:pt x="3764" y="1140"/>
                </a:lnTo>
                <a:lnTo>
                  <a:pt x="3758" y="1096"/>
                </a:lnTo>
                <a:lnTo>
                  <a:pt x="3758" y="1051"/>
                </a:lnTo>
                <a:lnTo>
                  <a:pt x="3766" y="1006"/>
                </a:lnTo>
                <a:lnTo>
                  <a:pt x="3781" y="963"/>
                </a:lnTo>
                <a:lnTo>
                  <a:pt x="3805" y="924"/>
                </a:lnTo>
                <a:lnTo>
                  <a:pt x="3836" y="887"/>
                </a:lnTo>
                <a:lnTo>
                  <a:pt x="3873" y="858"/>
                </a:lnTo>
                <a:lnTo>
                  <a:pt x="3914" y="834"/>
                </a:lnTo>
                <a:lnTo>
                  <a:pt x="3959" y="819"/>
                </a:lnTo>
                <a:lnTo>
                  <a:pt x="4004" y="811"/>
                </a:lnTo>
                <a:close/>
                <a:moveTo>
                  <a:pt x="1670" y="811"/>
                </a:moveTo>
                <a:lnTo>
                  <a:pt x="1715" y="819"/>
                </a:lnTo>
                <a:lnTo>
                  <a:pt x="1760" y="834"/>
                </a:lnTo>
                <a:lnTo>
                  <a:pt x="1801" y="858"/>
                </a:lnTo>
                <a:lnTo>
                  <a:pt x="1838" y="887"/>
                </a:lnTo>
                <a:lnTo>
                  <a:pt x="1869" y="924"/>
                </a:lnTo>
                <a:lnTo>
                  <a:pt x="1891" y="963"/>
                </a:lnTo>
                <a:lnTo>
                  <a:pt x="1908" y="1006"/>
                </a:lnTo>
                <a:lnTo>
                  <a:pt x="1916" y="1051"/>
                </a:lnTo>
                <a:lnTo>
                  <a:pt x="1916" y="1096"/>
                </a:lnTo>
                <a:lnTo>
                  <a:pt x="1908" y="1140"/>
                </a:lnTo>
                <a:lnTo>
                  <a:pt x="1895" y="1185"/>
                </a:lnTo>
                <a:lnTo>
                  <a:pt x="1871" y="1226"/>
                </a:lnTo>
                <a:lnTo>
                  <a:pt x="1817" y="1312"/>
                </a:lnTo>
                <a:lnTo>
                  <a:pt x="1772" y="1402"/>
                </a:lnTo>
                <a:lnTo>
                  <a:pt x="1735" y="1493"/>
                </a:lnTo>
                <a:lnTo>
                  <a:pt x="1706" y="1589"/>
                </a:lnTo>
                <a:lnTo>
                  <a:pt x="1684" y="1686"/>
                </a:lnTo>
                <a:lnTo>
                  <a:pt x="1670" y="1786"/>
                </a:lnTo>
                <a:lnTo>
                  <a:pt x="1667" y="1887"/>
                </a:lnTo>
                <a:lnTo>
                  <a:pt x="1670" y="1989"/>
                </a:lnTo>
                <a:lnTo>
                  <a:pt x="1684" y="2088"/>
                </a:lnTo>
                <a:lnTo>
                  <a:pt x="1706" y="2187"/>
                </a:lnTo>
                <a:lnTo>
                  <a:pt x="1735" y="2281"/>
                </a:lnTo>
                <a:lnTo>
                  <a:pt x="1772" y="2375"/>
                </a:lnTo>
                <a:lnTo>
                  <a:pt x="1817" y="2464"/>
                </a:lnTo>
                <a:lnTo>
                  <a:pt x="1871" y="2550"/>
                </a:lnTo>
                <a:lnTo>
                  <a:pt x="1895" y="2591"/>
                </a:lnTo>
                <a:lnTo>
                  <a:pt x="1910" y="2636"/>
                </a:lnTo>
                <a:lnTo>
                  <a:pt x="1916" y="2681"/>
                </a:lnTo>
                <a:lnTo>
                  <a:pt x="1916" y="2726"/>
                </a:lnTo>
                <a:lnTo>
                  <a:pt x="1908" y="2770"/>
                </a:lnTo>
                <a:lnTo>
                  <a:pt x="1893" y="2813"/>
                </a:lnTo>
                <a:lnTo>
                  <a:pt x="1869" y="2852"/>
                </a:lnTo>
                <a:lnTo>
                  <a:pt x="1838" y="2889"/>
                </a:lnTo>
                <a:lnTo>
                  <a:pt x="1801" y="2919"/>
                </a:lnTo>
                <a:lnTo>
                  <a:pt x="1754" y="2946"/>
                </a:lnTo>
                <a:lnTo>
                  <a:pt x="1704" y="2961"/>
                </a:lnTo>
                <a:lnTo>
                  <a:pt x="1651" y="2965"/>
                </a:lnTo>
                <a:lnTo>
                  <a:pt x="1610" y="2961"/>
                </a:lnTo>
                <a:lnTo>
                  <a:pt x="1569" y="2952"/>
                </a:lnTo>
                <a:lnTo>
                  <a:pt x="1530" y="2936"/>
                </a:lnTo>
                <a:lnTo>
                  <a:pt x="1493" y="2913"/>
                </a:lnTo>
                <a:lnTo>
                  <a:pt x="1460" y="2885"/>
                </a:lnTo>
                <a:lnTo>
                  <a:pt x="1433" y="2850"/>
                </a:lnTo>
                <a:lnTo>
                  <a:pt x="1362" y="2741"/>
                </a:lnTo>
                <a:lnTo>
                  <a:pt x="1304" y="2628"/>
                </a:lnTo>
                <a:lnTo>
                  <a:pt x="1253" y="2511"/>
                </a:lnTo>
                <a:lnTo>
                  <a:pt x="1210" y="2392"/>
                </a:lnTo>
                <a:lnTo>
                  <a:pt x="1177" y="2269"/>
                </a:lnTo>
                <a:lnTo>
                  <a:pt x="1154" y="2145"/>
                </a:lnTo>
                <a:lnTo>
                  <a:pt x="1140" y="2016"/>
                </a:lnTo>
                <a:lnTo>
                  <a:pt x="1134" y="1887"/>
                </a:lnTo>
                <a:lnTo>
                  <a:pt x="1140" y="1759"/>
                </a:lnTo>
                <a:lnTo>
                  <a:pt x="1154" y="1632"/>
                </a:lnTo>
                <a:lnTo>
                  <a:pt x="1177" y="1507"/>
                </a:lnTo>
                <a:lnTo>
                  <a:pt x="1210" y="1384"/>
                </a:lnTo>
                <a:lnTo>
                  <a:pt x="1251" y="1263"/>
                </a:lnTo>
                <a:lnTo>
                  <a:pt x="1304" y="1148"/>
                </a:lnTo>
                <a:lnTo>
                  <a:pt x="1362" y="1035"/>
                </a:lnTo>
                <a:lnTo>
                  <a:pt x="1431" y="926"/>
                </a:lnTo>
                <a:lnTo>
                  <a:pt x="1462" y="889"/>
                </a:lnTo>
                <a:lnTo>
                  <a:pt x="1497" y="860"/>
                </a:lnTo>
                <a:lnTo>
                  <a:pt x="1538" y="836"/>
                </a:lnTo>
                <a:lnTo>
                  <a:pt x="1581" y="821"/>
                </a:lnTo>
                <a:lnTo>
                  <a:pt x="1624" y="813"/>
                </a:lnTo>
                <a:lnTo>
                  <a:pt x="1670" y="811"/>
                </a:lnTo>
                <a:close/>
                <a:moveTo>
                  <a:pt x="4838" y="0"/>
                </a:moveTo>
                <a:lnTo>
                  <a:pt x="4883" y="6"/>
                </a:lnTo>
                <a:lnTo>
                  <a:pt x="4928" y="17"/>
                </a:lnTo>
                <a:lnTo>
                  <a:pt x="4969" y="37"/>
                </a:lnTo>
                <a:lnTo>
                  <a:pt x="5006" y="64"/>
                </a:lnTo>
                <a:lnTo>
                  <a:pt x="5041" y="99"/>
                </a:lnTo>
                <a:lnTo>
                  <a:pt x="5138" y="228"/>
                </a:lnTo>
                <a:lnTo>
                  <a:pt x="5228" y="361"/>
                </a:lnTo>
                <a:lnTo>
                  <a:pt x="5312" y="499"/>
                </a:lnTo>
                <a:lnTo>
                  <a:pt x="5386" y="641"/>
                </a:lnTo>
                <a:lnTo>
                  <a:pt x="5452" y="788"/>
                </a:lnTo>
                <a:lnTo>
                  <a:pt x="5510" y="938"/>
                </a:lnTo>
                <a:lnTo>
                  <a:pt x="5559" y="1092"/>
                </a:lnTo>
                <a:lnTo>
                  <a:pt x="5600" y="1248"/>
                </a:lnTo>
                <a:lnTo>
                  <a:pt x="5631" y="1406"/>
                </a:lnTo>
                <a:lnTo>
                  <a:pt x="5655" y="1564"/>
                </a:lnTo>
                <a:lnTo>
                  <a:pt x="5668" y="1725"/>
                </a:lnTo>
                <a:lnTo>
                  <a:pt x="5674" y="1887"/>
                </a:lnTo>
                <a:lnTo>
                  <a:pt x="5668" y="2051"/>
                </a:lnTo>
                <a:lnTo>
                  <a:pt x="5655" y="2211"/>
                </a:lnTo>
                <a:lnTo>
                  <a:pt x="5631" y="2371"/>
                </a:lnTo>
                <a:lnTo>
                  <a:pt x="5600" y="2529"/>
                </a:lnTo>
                <a:lnTo>
                  <a:pt x="5559" y="2685"/>
                </a:lnTo>
                <a:lnTo>
                  <a:pt x="5510" y="2839"/>
                </a:lnTo>
                <a:lnTo>
                  <a:pt x="5452" y="2989"/>
                </a:lnTo>
                <a:lnTo>
                  <a:pt x="5386" y="3135"/>
                </a:lnTo>
                <a:lnTo>
                  <a:pt x="5312" y="3277"/>
                </a:lnTo>
                <a:lnTo>
                  <a:pt x="5228" y="3416"/>
                </a:lnTo>
                <a:lnTo>
                  <a:pt x="5138" y="3548"/>
                </a:lnTo>
                <a:lnTo>
                  <a:pt x="5039" y="3677"/>
                </a:lnTo>
                <a:lnTo>
                  <a:pt x="5006" y="3712"/>
                </a:lnTo>
                <a:lnTo>
                  <a:pt x="4967" y="3739"/>
                </a:lnTo>
                <a:lnTo>
                  <a:pt x="4924" y="3759"/>
                </a:lnTo>
                <a:lnTo>
                  <a:pt x="4879" y="3771"/>
                </a:lnTo>
                <a:lnTo>
                  <a:pt x="4832" y="3774"/>
                </a:lnTo>
                <a:lnTo>
                  <a:pt x="4789" y="3771"/>
                </a:lnTo>
                <a:lnTo>
                  <a:pt x="4744" y="3761"/>
                </a:lnTo>
                <a:lnTo>
                  <a:pt x="4703" y="3741"/>
                </a:lnTo>
                <a:lnTo>
                  <a:pt x="4664" y="3716"/>
                </a:lnTo>
                <a:lnTo>
                  <a:pt x="4631" y="3683"/>
                </a:lnTo>
                <a:lnTo>
                  <a:pt x="4604" y="3644"/>
                </a:lnTo>
                <a:lnTo>
                  <a:pt x="4585" y="3603"/>
                </a:lnTo>
                <a:lnTo>
                  <a:pt x="4571" y="3558"/>
                </a:lnTo>
                <a:lnTo>
                  <a:pt x="4567" y="3513"/>
                </a:lnTo>
                <a:lnTo>
                  <a:pt x="4571" y="3468"/>
                </a:lnTo>
                <a:lnTo>
                  <a:pt x="4581" y="3424"/>
                </a:lnTo>
                <a:lnTo>
                  <a:pt x="4600" y="3381"/>
                </a:lnTo>
                <a:lnTo>
                  <a:pt x="4627" y="3342"/>
                </a:lnTo>
                <a:lnTo>
                  <a:pt x="4721" y="3215"/>
                </a:lnTo>
                <a:lnTo>
                  <a:pt x="4807" y="3084"/>
                </a:lnTo>
                <a:lnTo>
                  <a:pt x="4885" y="2948"/>
                </a:lnTo>
                <a:lnTo>
                  <a:pt x="4951" y="2805"/>
                </a:lnTo>
                <a:lnTo>
                  <a:pt x="5009" y="2659"/>
                </a:lnTo>
                <a:lnTo>
                  <a:pt x="5056" y="2511"/>
                </a:lnTo>
                <a:lnTo>
                  <a:pt x="5093" y="2357"/>
                </a:lnTo>
                <a:lnTo>
                  <a:pt x="5121" y="2203"/>
                </a:lnTo>
                <a:lnTo>
                  <a:pt x="5136" y="2045"/>
                </a:lnTo>
                <a:lnTo>
                  <a:pt x="5142" y="1887"/>
                </a:lnTo>
                <a:lnTo>
                  <a:pt x="5136" y="1727"/>
                </a:lnTo>
                <a:lnTo>
                  <a:pt x="5121" y="1571"/>
                </a:lnTo>
                <a:lnTo>
                  <a:pt x="5093" y="1415"/>
                </a:lnTo>
                <a:lnTo>
                  <a:pt x="5058" y="1263"/>
                </a:lnTo>
                <a:lnTo>
                  <a:pt x="5011" y="1115"/>
                </a:lnTo>
                <a:lnTo>
                  <a:pt x="4953" y="971"/>
                </a:lnTo>
                <a:lnTo>
                  <a:pt x="4887" y="830"/>
                </a:lnTo>
                <a:lnTo>
                  <a:pt x="4811" y="694"/>
                </a:lnTo>
                <a:lnTo>
                  <a:pt x="4723" y="561"/>
                </a:lnTo>
                <a:lnTo>
                  <a:pt x="4627" y="435"/>
                </a:lnTo>
                <a:lnTo>
                  <a:pt x="4600" y="396"/>
                </a:lnTo>
                <a:lnTo>
                  <a:pt x="4581" y="353"/>
                </a:lnTo>
                <a:lnTo>
                  <a:pt x="4571" y="308"/>
                </a:lnTo>
                <a:lnTo>
                  <a:pt x="4567" y="263"/>
                </a:lnTo>
                <a:lnTo>
                  <a:pt x="4573" y="216"/>
                </a:lnTo>
                <a:lnTo>
                  <a:pt x="4585" y="173"/>
                </a:lnTo>
                <a:lnTo>
                  <a:pt x="4604" y="132"/>
                </a:lnTo>
                <a:lnTo>
                  <a:pt x="4631" y="93"/>
                </a:lnTo>
                <a:lnTo>
                  <a:pt x="4666" y="60"/>
                </a:lnTo>
                <a:lnTo>
                  <a:pt x="4705" y="33"/>
                </a:lnTo>
                <a:lnTo>
                  <a:pt x="4748" y="15"/>
                </a:lnTo>
                <a:lnTo>
                  <a:pt x="4793" y="4"/>
                </a:lnTo>
                <a:lnTo>
                  <a:pt x="4838" y="0"/>
                </a:lnTo>
                <a:close/>
                <a:moveTo>
                  <a:pt x="836" y="0"/>
                </a:moveTo>
                <a:lnTo>
                  <a:pt x="881" y="4"/>
                </a:lnTo>
                <a:lnTo>
                  <a:pt x="926" y="15"/>
                </a:lnTo>
                <a:lnTo>
                  <a:pt x="969" y="33"/>
                </a:lnTo>
                <a:lnTo>
                  <a:pt x="1008" y="60"/>
                </a:lnTo>
                <a:lnTo>
                  <a:pt x="1043" y="93"/>
                </a:lnTo>
                <a:lnTo>
                  <a:pt x="1070" y="132"/>
                </a:lnTo>
                <a:lnTo>
                  <a:pt x="1090" y="173"/>
                </a:lnTo>
                <a:lnTo>
                  <a:pt x="1101" y="216"/>
                </a:lnTo>
                <a:lnTo>
                  <a:pt x="1105" y="263"/>
                </a:lnTo>
                <a:lnTo>
                  <a:pt x="1103" y="308"/>
                </a:lnTo>
                <a:lnTo>
                  <a:pt x="1092" y="353"/>
                </a:lnTo>
                <a:lnTo>
                  <a:pt x="1074" y="396"/>
                </a:lnTo>
                <a:lnTo>
                  <a:pt x="1047" y="435"/>
                </a:lnTo>
                <a:lnTo>
                  <a:pt x="949" y="561"/>
                </a:lnTo>
                <a:lnTo>
                  <a:pt x="864" y="694"/>
                </a:lnTo>
                <a:lnTo>
                  <a:pt x="787" y="830"/>
                </a:lnTo>
                <a:lnTo>
                  <a:pt x="719" y="971"/>
                </a:lnTo>
                <a:lnTo>
                  <a:pt x="663" y="1115"/>
                </a:lnTo>
                <a:lnTo>
                  <a:pt x="616" y="1263"/>
                </a:lnTo>
                <a:lnTo>
                  <a:pt x="579" y="1415"/>
                </a:lnTo>
                <a:lnTo>
                  <a:pt x="554" y="1571"/>
                </a:lnTo>
                <a:lnTo>
                  <a:pt x="538" y="1727"/>
                </a:lnTo>
                <a:lnTo>
                  <a:pt x="532" y="1887"/>
                </a:lnTo>
                <a:lnTo>
                  <a:pt x="538" y="2045"/>
                </a:lnTo>
                <a:lnTo>
                  <a:pt x="554" y="2203"/>
                </a:lnTo>
                <a:lnTo>
                  <a:pt x="581" y="2357"/>
                </a:lnTo>
                <a:lnTo>
                  <a:pt x="618" y="2511"/>
                </a:lnTo>
                <a:lnTo>
                  <a:pt x="665" y="2659"/>
                </a:lnTo>
                <a:lnTo>
                  <a:pt x="721" y="2805"/>
                </a:lnTo>
                <a:lnTo>
                  <a:pt x="789" y="2948"/>
                </a:lnTo>
                <a:lnTo>
                  <a:pt x="865" y="3084"/>
                </a:lnTo>
                <a:lnTo>
                  <a:pt x="951" y="3215"/>
                </a:lnTo>
                <a:lnTo>
                  <a:pt x="1047" y="3342"/>
                </a:lnTo>
                <a:lnTo>
                  <a:pt x="1074" y="3381"/>
                </a:lnTo>
                <a:lnTo>
                  <a:pt x="1094" y="3424"/>
                </a:lnTo>
                <a:lnTo>
                  <a:pt x="1103" y="3468"/>
                </a:lnTo>
                <a:lnTo>
                  <a:pt x="1107" y="3513"/>
                </a:lnTo>
                <a:lnTo>
                  <a:pt x="1101" y="3558"/>
                </a:lnTo>
                <a:lnTo>
                  <a:pt x="1090" y="3603"/>
                </a:lnTo>
                <a:lnTo>
                  <a:pt x="1070" y="3644"/>
                </a:lnTo>
                <a:lnTo>
                  <a:pt x="1043" y="3683"/>
                </a:lnTo>
                <a:lnTo>
                  <a:pt x="1008" y="3716"/>
                </a:lnTo>
                <a:lnTo>
                  <a:pt x="971" y="3741"/>
                </a:lnTo>
                <a:lnTo>
                  <a:pt x="928" y="3761"/>
                </a:lnTo>
                <a:lnTo>
                  <a:pt x="885" y="3771"/>
                </a:lnTo>
                <a:lnTo>
                  <a:pt x="840" y="3774"/>
                </a:lnTo>
                <a:lnTo>
                  <a:pt x="795" y="3771"/>
                </a:lnTo>
                <a:lnTo>
                  <a:pt x="750" y="3759"/>
                </a:lnTo>
                <a:lnTo>
                  <a:pt x="708" y="3739"/>
                </a:lnTo>
                <a:lnTo>
                  <a:pt x="669" y="3712"/>
                </a:lnTo>
                <a:lnTo>
                  <a:pt x="633" y="3677"/>
                </a:lnTo>
                <a:lnTo>
                  <a:pt x="536" y="3548"/>
                </a:lnTo>
                <a:lnTo>
                  <a:pt x="444" y="3416"/>
                </a:lnTo>
                <a:lnTo>
                  <a:pt x="363" y="3277"/>
                </a:lnTo>
                <a:lnTo>
                  <a:pt x="288" y="3135"/>
                </a:lnTo>
                <a:lnTo>
                  <a:pt x="222" y="2989"/>
                </a:lnTo>
                <a:lnTo>
                  <a:pt x="164" y="2839"/>
                </a:lnTo>
                <a:lnTo>
                  <a:pt x="115" y="2685"/>
                </a:lnTo>
                <a:lnTo>
                  <a:pt x="74" y="2529"/>
                </a:lnTo>
                <a:lnTo>
                  <a:pt x="41" y="2371"/>
                </a:lnTo>
                <a:lnTo>
                  <a:pt x="18" y="2211"/>
                </a:lnTo>
                <a:lnTo>
                  <a:pt x="4" y="2051"/>
                </a:lnTo>
                <a:lnTo>
                  <a:pt x="0" y="1887"/>
                </a:lnTo>
                <a:lnTo>
                  <a:pt x="4" y="1725"/>
                </a:lnTo>
                <a:lnTo>
                  <a:pt x="18" y="1564"/>
                </a:lnTo>
                <a:lnTo>
                  <a:pt x="41" y="1406"/>
                </a:lnTo>
                <a:lnTo>
                  <a:pt x="74" y="1248"/>
                </a:lnTo>
                <a:lnTo>
                  <a:pt x="115" y="1092"/>
                </a:lnTo>
                <a:lnTo>
                  <a:pt x="164" y="938"/>
                </a:lnTo>
                <a:lnTo>
                  <a:pt x="222" y="788"/>
                </a:lnTo>
                <a:lnTo>
                  <a:pt x="288" y="641"/>
                </a:lnTo>
                <a:lnTo>
                  <a:pt x="363" y="499"/>
                </a:lnTo>
                <a:lnTo>
                  <a:pt x="444" y="361"/>
                </a:lnTo>
                <a:lnTo>
                  <a:pt x="536" y="228"/>
                </a:lnTo>
                <a:lnTo>
                  <a:pt x="633" y="99"/>
                </a:lnTo>
                <a:lnTo>
                  <a:pt x="667" y="64"/>
                </a:lnTo>
                <a:lnTo>
                  <a:pt x="706" y="37"/>
                </a:lnTo>
                <a:lnTo>
                  <a:pt x="747" y="17"/>
                </a:lnTo>
                <a:lnTo>
                  <a:pt x="789" y="6"/>
                </a:lnTo>
                <a:lnTo>
                  <a:pt x="836" y="0"/>
                </a:lnTo>
                <a:close/>
              </a:path>
            </a:pathLst>
          </a:custGeom>
          <a:solidFill>
            <a:schemeClr val="tx2">
              <a:lumMod val="60000"/>
              <a:lumOff val="40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p>
        </p:txBody>
      </p:sp>
      <p:sp>
        <p:nvSpPr>
          <p:cNvPr id="41" name="Freeform 10">
            <a:extLst>
              <a:ext uri="{FF2B5EF4-FFF2-40B4-BE49-F238E27FC236}">
                <a16:creationId xmlns:a16="http://schemas.microsoft.com/office/drawing/2014/main" id="{89BD8C21-B9FF-D9EC-1D35-E1D11DF5B217}"/>
              </a:ext>
            </a:extLst>
          </p:cNvPr>
          <p:cNvSpPr>
            <a:spLocks noChangeAspect="1" noEditPoints="1"/>
          </p:cNvSpPr>
          <p:nvPr/>
        </p:nvSpPr>
        <p:spPr bwMode="auto">
          <a:xfrm>
            <a:off x="1391567" y="1803395"/>
            <a:ext cx="399178" cy="353465"/>
          </a:xfrm>
          <a:custGeom>
            <a:avLst/>
            <a:gdLst>
              <a:gd name="T0" fmla="*/ 23 w 148"/>
              <a:gd name="T1" fmla="*/ 42 h 131"/>
              <a:gd name="T2" fmla="*/ 43 w 148"/>
              <a:gd name="T3" fmla="*/ 50 h 131"/>
              <a:gd name="T4" fmla="*/ 46 w 148"/>
              <a:gd name="T5" fmla="*/ 49 h 131"/>
              <a:gd name="T6" fmla="*/ 57 w 148"/>
              <a:gd name="T7" fmla="*/ 39 h 131"/>
              <a:gd name="T8" fmla="*/ 57 w 148"/>
              <a:gd name="T9" fmla="*/ 37 h 131"/>
              <a:gd name="T10" fmla="*/ 52 w 148"/>
              <a:gd name="T11" fmla="*/ 30 h 131"/>
              <a:gd name="T12" fmla="*/ 81 w 148"/>
              <a:gd name="T13" fmla="*/ 0 h 131"/>
              <a:gd name="T14" fmla="*/ 59 w 148"/>
              <a:gd name="T15" fmla="*/ 0 h 131"/>
              <a:gd name="T16" fmla="*/ 31 w 148"/>
              <a:gd name="T17" fmla="*/ 14 h 131"/>
              <a:gd name="T18" fmla="*/ 20 w 148"/>
              <a:gd name="T19" fmla="*/ 23 h 131"/>
              <a:gd name="T20" fmla="*/ 16 w 148"/>
              <a:gd name="T21" fmla="*/ 33 h 131"/>
              <a:gd name="T22" fmla="*/ 7 w 148"/>
              <a:gd name="T23" fmla="*/ 36 h 131"/>
              <a:gd name="T24" fmla="*/ 1 w 148"/>
              <a:gd name="T25" fmla="*/ 41 h 131"/>
              <a:gd name="T26" fmla="*/ 1 w 148"/>
              <a:gd name="T27" fmla="*/ 44 h 131"/>
              <a:gd name="T28" fmla="*/ 11 w 148"/>
              <a:gd name="T29" fmla="*/ 55 h 131"/>
              <a:gd name="T30" fmla="*/ 15 w 148"/>
              <a:gd name="T31" fmla="*/ 56 h 131"/>
              <a:gd name="T32" fmla="*/ 20 w 148"/>
              <a:gd name="T33" fmla="*/ 51 h 131"/>
              <a:gd name="T34" fmla="*/ 23 w 148"/>
              <a:gd name="T35" fmla="*/ 42 h 131"/>
              <a:gd name="T36" fmla="*/ 65 w 148"/>
              <a:gd name="T37" fmla="*/ 46 h 131"/>
              <a:gd name="T38" fmla="*/ 62 w 148"/>
              <a:gd name="T39" fmla="*/ 46 h 131"/>
              <a:gd name="T40" fmla="*/ 52 w 148"/>
              <a:gd name="T41" fmla="*/ 55 h 131"/>
              <a:gd name="T42" fmla="*/ 51 w 148"/>
              <a:gd name="T43" fmla="*/ 58 h 131"/>
              <a:gd name="T44" fmla="*/ 113 w 148"/>
              <a:gd name="T45" fmla="*/ 128 h 131"/>
              <a:gd name="T46" fmla="*/ 118 w 148"/>
              <a:gd name="T47" fmla="*/ 128 h 131"/>
              <a:gd name="T48" fmla="*/ 125 w 148"/>
              <a:gd name="T49" fmla="*/ 122 h 131"/>
              <a:gd name="T50" fmla="*/ 126 w 148"/>
              <a:gd name="T51" fmla="*/ 117 h 131"/>
              <a:gd name="T52" fmla="*/ 65 w 148"/>
              <a:gd name="T53" fmla="*/ 46 h 131"/>
              <a:gd name="T54" fmla="*/ 147 w 148"/>
              <a:gd name="T55" fmla="*/ 17 h 131"/>
              <a:gd name="T56" fmla="*/ 143 w 148"/>
              <a:gd name="T57" fmla="*/ 15 h 131"/>
              <a:gd name="T58" fmla="*/ 136 w 148"/>
              <a:gd name="T59" fmla="*/ 26 h 131"/>
              <a:gd name="T60" fmla="*/ 122 w 148"/>
              <a:gd name="T61" fmla="*/ 29 h 131"/>
              <a:gd name="T62" fmla="*/ 118 w 148"/>
              <a:gd name="T63" fmla="*/ 16 h 131"/>
              <a:gd name="T64" fmla="*/ 124 w 148"/>
              <a:gd name="T65" fmla="*/ 5 h 131"/>
              <a:gd name="T66" fmla="*/ 122 w 148"/>
              <a:gd name="T67" fmla="*/ 2 h 131"/>
              <a:gd name="T68" fmla="*/ 101 w 148"/>
              <a:gd name="T69" fmla="*/ 19 h 131"/>
              <a:gd name="T70" fmla="*/ 95 w 148"/>
              <a:gd name="T71" fmla="*/ 44 h 131"/>
              <a:gd name="T72" fmla="*/ 85 w 148"/>
              <a:gd name="T73" fmla="*/ 55 h 131"/>
              <a:gd name="T74" fmla="*/ 95 w 148"/>
              <a:gd name="T75" fmla="*/ 66 h 131"/>
              <a:gd name="T76" fmla="*/ 107 w 148"/>
              <a:gd name="T77" fmla="*/ 55 h 131"/>
              <a:gd name="T78" fmla="*/ 122 w 148"/>
              <a:gd name="T79" fmla="*/ 50 h 131"/>
              <a:gd name="T80" fmla="*/ 144 w 148"/>
              <a:gd name="T81" fmla="*/ 41 h 131"/>
              <a:gd name="T82" fmla="*/ 147 w 148"/>
              <a:gd name="T83" fmla="*/ 17 h 131"/>
              <a:gd name="T84" fmla="*/ 20 w 148"/>
              <a:gd name="T85" fmla="*/ 117 h 131"/>
              <a:gd name="T86" fmla="*/ 20 w 148"/>
              <a:gd name="T87" fmla="*/ 123 h 131"/>
              <a:gd name="T88" fmla="*/ 27 w 148"/>
              <a:gd name="T89" fmla="*/ 130 h 131"/>
              <a:gd name="T90" fmla="*/ 33 w 148"/>
              <a:gd name="T91" fmla="*/ 129 h 131"/>
              <a:gd name="T92" fmla="*/ 69 w 148"/>
              <a:gd name="T93" fmla="*/ 94 h 131"/>
              <a:gd name="T94" fmla="*/ 58 w 148"/>
              <a:gd name="T95" fmla="*/ 81 h 131"/>
              <a:gd name="T96" fmla="*/ 20 w 148"/>
              <a:gd name="T97" fmla="*/ 11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31">
                <a:moveTo>
                  <a:pt x="23" y="42"/>
                </a:moveTo>
                <a:cubicBezTo>
                  <a:pt x="30" y="37"/>
                  <a:pt x="36" y="41"/>
                  <a:pt x="43" y="50"/>
                </a:cubicBezTo>
                <a:cubicBezTo>
                  <a:pt x="44" y="51"/>
                  <a:pt x="45" y="49"/>
                  <a:pt x="46" y="49"/>
                </a:cubicBezTo>
                <a:cubicBezTo>
                  <a:pt x="46" y="48"/>
                  <a:pt x="57" y="39"/>
                  <a:pt x="57" y="39"/>
                </a:cubicBezTo>
                <a:cubicBezTo>
                  <a:pt x="58" y="38"/>
                  <a:pt x="58" y="38"/>
                  <a:pt x="57" y="37"/>
                </a:cubicBezTo>
                <a:cubicBezTo>
                  <a:pt x="57" y="36"/>
                  <a:pt x="54" y="32"/>
                  <a:pt x="52" y="30"/>
                </a:cubicBezTo>
                <a:cubicBezTo>
                  <a:pt x="39" y="12"/>
                  <a:pt x="88" y="0"/>
                  <a:pt x="81" y="0"/>
                </a:cubicBezTo>
                <a:cubicBezTo>
                  <a:pt x="77" y="0"/>
                  <a:pt x="61" y="0"/>
                  <a:pt x="59" y="0"/>
                </a:cubicBezTo>
                <a:cubicBezTo>
                  <a:pt x="49" y="1"/>
                  <a:pt x="37" y="10"/>
                  <a:pt x="31" y="14"/>
                </a:cubicBezTo>
                <a:cubicBezTo>
                  <a:pt x="24" y="20"/>
                  <a:pt x="21" y="23"/>
                  <a:pt x="20" y="23"/>
                </a:cubicBezTo>
                <a:cubicBezTo>
                  <a:pt x="18" y="25"/>
                  <a:pt x="20" y="29"/>
                  <a:pt x="16" y="33"/>
                </a:cubicBezTo>
                <a:cubicBezTo>
                  <a:pt x="12" y="37"/>
                  <a:pt x="9" y="34"/>
                  <a:pt x="7" y="36"/>
                </a:cubicBezTo>
                <a:cubicBezTo>
                  <a:pt x="5" y="37"/>
                  <a:pt x="2" y="40"/>
                  <a:pt x="1" y="41"/>
                </a:cubicBezTo>
                <a:cubicBezTo>
                  <a:pt x="0" y="41"/>
                  <a:pt x="0" y="43"/>
                  <a:pt x="1" y="44"/>
                </a:cubicBezTo>
                <a:cubicBezTo>
                  <a:pt x="1" y="44"/>
                  <a:pt x="10" y="54"/>
                  <a:pt x="11" y="55"/>
                </a:cubicBezTo>
                <a:cubicBezTo>
                  <a:pt x="12" y="56"/>
                  <a:pt x="14" y="57"/>
                  <a:pt x="15" y="56"/>
                </a:cubicBezTo>
                <a:cubicBezTo>
                  <a:pt x="16" y="55"/>
                  <a:pt x="20" y="52"/>
                  <a:pt x="20" y="51"/>
                </a:cubicBezTo>
                <a:cubicBezTo>
                  <a:pt x="21" y="51"/>
                  <a:pt x="20" y="45"/>
                  <a:pt x="23" y="42"/>
                </a:cubicBezTo>
                <a:close/>
                <a:moveTo>
                  <a:pt x="65" y="46"/>
                </a:moveTo>
                <a:cubicBezTo>
                  <a:pt x="64" y="45"/>
                  <a:pt x="63" y="45"/>
                  <a:pt x="62" y="46"/>
                </a:cubicBezTo>
                <a:cubicBezTo>
                  <a:pt x="52" y="55"/>
                  <a:pt x="52" y="55"/>
                  <a:pt x="52" y="55"/>
                </a:cubicBezTo>
                <a:cubicBezTo>
                  <a:pt x="51" y="56"/>
                  <a:pt x="51" y="57"/>
                  <a:pt x="51" y="58"/>
                </a:cubicBezTo>
                <a:cubicBezTo>
                  <a:pt x="113" y="128"/>
                  <a:pt x="113" y="128"/>
                  <a:pt x="113" y="128"/>
                </a:cubicBezTo>
                <a:cubicBezTo>
                  <a:pt x="114" y="129"/>
                  <a:pt x="116" y="130"/>
                  <a:pt x="118" y="128"/>
                </a:cubicBezTo>
                <a:cubicBezTo>
                  <a:pt x="125" y="122"/>
                  <a:pt x="125" y="122"/>
                  <a:pt x="125" y="122"/>
                </a:cubicBezTo>
                <a:cubicBezTo>
                  <a:pt x="127" y="121"/>
                  <a:pt x="127" y="118"/>
                  <a:pt x="126" y="117"/>
                </a:cubicBezTo>
                <a:lnTo>
                  <a:pt x="65" y="46"/>
                </a:lnTo>
                <a:close/>
                <a:moveTo>
                  <a:pt x="147" y="17"/>
                </a:moveTo>
                <a:cubicBezTo>
                  <a:pt x="146" y="13"/>
                  <a:pt x="144" y="14"/>
                  <a:pt x="143" y="15"/>
                </a:cubicBezTo>
                <a:cubicBezTo>
                  <a:pt x="142" y="17"/>
                  <a:pt x="138" y="23"/>
                  <a:pt x="136" y="26"/>
                </a:cubicBezTo>
                <a:cubicBezTo>
                  <a:pt x="134" y="29"/>
                  <a:pt x="130" y="35"/>
                  <a:pt x="122" y="29"/>
                </a:cubicBezTo>
                <a:cubicBezTo>
                  <a:pt x="113" y="23"/>
                  <a:pt x="116" y="19"/>
                  <a:pt x="118" y="16"/>
                </a:cubicBezTo>
                <a:cubicBezTo>
                  <a:pt x="119" y="14"/>
                  <a:pt x="124" y="6"/>
                  <a:pt x="124" y="5"/>
                </a:cubicBezTo>
                <a:cubicBezTo>
                  <a:pt x="125" y="4"/>
                  <a:pt x="124" y="1"/>
                  <a:pt x="122" y="2"/>
                </a:cubicBezTo>
                <a:cubicBezTo>
                  <a:pt x="119" y="3"/>
                  <a:pt x="103" y="10"/>
                  <a:pt x="101" y="19"/>
                </a:cubicBezTo>
                <a:cubicBezTo>
                  <a:pt x="99" y="28"/>
                  <a:pt x="103" y="36"/>
                  <a:pt x="95" y="44"/>
                </a:cubicBezTo>
                <a:cubicBezTo>
                  <a:pt x="85" y="55"/>
                  <a:pt x="85" y="55"/>
                  <a:pt x="85" y="55"/>
                </a:cubicBezTo>
                <a:cubicBezTo>
                  <a:pt x="95" y="66"/>
                  <a:pt x="95" y="66"/>
                  <a:pt x="95" y="66"/>
                </a:cubicBezTo>
                <a:cubicBezTo>
                  <a:pt x="107" y="55"/>
                  <a:pt x="107" y="55"/>
                  <a:pt x="107" y="55"/>
                </a:cubicBezTo>
                <a:cubicBezTo>
                  <a:pt x="110" y="52"/>
                  <a:pt x="116" y="49"/>
                  <a:pt x="122" y="50"/>
                </a:cubicBezTo>
                <a:cubicBezTo>
                  <a:pt x="134" y="53"/>
                  <a:pt x="140" y="49"/>
                  <a:pt x="144" y="41"/>
                </a:cubicBezTo>
                <a:cubicBezTo>
                  <a:pt x="148" y="34"/>
                  <a:pt x="147" y="20"/>
                  <a:pt x="147" y="17"/>
                </a:cubicBezTo>
                <a:close/>
                <a:moveTo>
                  <a:pt x="20" y="117"/>
                </a:moveTo>
                <a:cubicBezTo>
                  <a:pt x="18" y="119"/>
                  <a:pt x="18" y="121"/>
                  <a:pt x="20" y="123"/>
                </a:cubicBezTo>
                <a:cubicBezTo>
                  <a:pt x="27" y="130"/>
                  <a:pt x="27" y="130"/>
                  <a:pt x="27" y="130"/>
                </a:cubicBezTo>
                <a:cubicBezTo>
                  <a:pt x="29" y="131"/>
                  <a:pt x="31" y="131"/>
                  <a:pt x="33" y="129"/>
                </a:cubicBezTo>
                <a:cubicBezTo>
                  <a:pt x="69" y="94"/>
                  <a:pt x="69" y="94"/>
                  <a:pt x="69" y="94"/>
                </a:cubicBezTo>
                <a:cubicBezTo>
                  <a:pt x="58" y="81"/>
                  <a:pt x="58" y="81"/>
                  <a:pt x="58" y="81"/>
                </a:cubicBezTo>
                <a:lnTo>
                  <a:pt x="20" y="117"/>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p>
        </p:txBody>
      </p:sp>
      <p:sp>
        <p:nvSpPr>
          <p:cNvPr id="42" name="Rectangle 3">
            <a:extLst>
              <a:ext uri="{FF2B5EF4-FFF2-40B4-BE49-F238E27FC236}">
                <a16:creationId xmlns:a16="http://schemas.microsoft.com/office/drawing/2014/main" id="{DB16AA18-ECEF-3749-6B29-86094AFDD3BC}"/>
              </a:ext>
            </a:extLst>
          </p:cNvPr>
          <p:cNvSpPr/>
          <p:nvPr/>
        </p:nvSpPr>
        <p:spPr bwMode="gray">
          <a:xfrm>
            <a:off x="804926" y="2910119"/>
            <a:ext cx="1388723" cy="34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514350">
              <a:defRPr/>
            </a:pPr>
            <a:endParaRPr lang="en-US" sz="1050">
              <a:solidFill>
                <a:prstClr val="white"/>
              </a:solidFill>
            </a:endParaRPr>
          </a:p>
        </p:txBody>
      </p:sp>
    </p:spTree>
    <p:extLst>
      <p:ext uri="{BB962C8B-B14F-4D97-AF65-F5344CB8AC3E}">
        <p14:creationId xmlns:p14="http://schemas.microsoft.com/office/powerpoint/2010/main" val="297685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72C82B1E-5106-6CFF-8018-38E587EF937E}"/>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C7B68CA6-9BEE-F03E-73B7-FFDC0C058F2C}"/>
              </a:ext>
            </a:extLst>
          </p:cNvPr>
          <p:cNvSpPr txBox="1">
            <a:spLocks noGrp="1"/>
          </p:cNvSpPr>
          <p:nvPr>
            <p:ph type="body" idx="1"/>
          </p:nvPr>
        </p:nvSpPr>
        <p:spPr>
          <a:xfrm>
            <a:off x="518185" y="1097124"/>
            <a:ext cx="7886700" cy="244962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5000"/>
              <a:buNone/>
            </a:pPr>
            <a:r>
              <a:rPr lang="en-US" sz="4800" b="1">
                <a:solidFill>
                  <a:srgbClr val="FFFFFF"/>
                </a:solidFill>
                <a:latin typeface="Montserrat" panose="00000500000000000000" pitchFamily="2" charset="0"/>
                <a:ea typeface="Zilla Slab Medium"/>
                <a:cs typeface="Zilla Slab Medium"/>
                <a:sym typeface="Zilla Slab Medium"/>
              </a:rPr>
              <a:t>Networking Activity</a:t>
            </a:r>
            <a:endParaRPr sz="4800" b="1">
              <a:solidFill>
                <a:srgbClr val="FFFFFF"/>
              </a:solidFill>
              <a:latin typeface="Montserrat" panose="00000500000000000000" pitchFamily="2" charset="0"/>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400" b="1">
              <a:solidFill>
                <a:srgbClr val="FFFFFF"/>
              </a:solidFill>
              <a:latin typeface="Zilla Slab"/>
              <a:ea typeface="Zilla Slab"/>
              <a:cs typeface="Zilla Slab"/>
              <a:sym typeface="Zilla Slab"/>
            </a:endParaRPr>
          </a:p>
        </p:txBody>
      </p:sp>
      <p:pic>
        <p:nvPicPr>
          <p:cNvPr id="3" name="Picture 2">
            <a:extLst>
              <a:ext uri="{FF2B5EF4-FFF2-40B4-BE49-F238E27FC236}">
                <a16:creationId xmlns:a16="http://schemas.microsoft.com/office/drawing/2014/main" id="{53E87E1A-4937-96DA-B335-29C7AD7F75D3}"/>
              </a:ext>
            </a:extLst>
          </p:cNvPr>
          <p:cNvPicPr>
            <a:picLocks noChangeAspect="1"/>
          </p:cNvPicPr>
          <p:nvPr/>
        </p:nvPicPr>
        <p:blipFill>
          <a:blip r:embed="rId3"/>
          <a:stretch>
            <a:fillRect/>
          </a:stretch>
        </p:blipFill>
        <p:spPr>
          <a:xfrm>
            <a:off x="3169410" y="199220"/>
            <a:ext cx="1714500" cy="247650"/>
          </a:xfrm>
          <a:prstGeom prst="rect">
            <a:avLst/>
          </a:prstGeom>
        </p:spPr>
      </p:pic>
      <p:pic>
        <p:nvPicPr>
          <p:cNvPr id="5" name="Picture 4" descr="A black and white sign with red text&#10;&#10;Description automatically generated">
            <a:extLst>
              <a:ext uri="{FF2B5EF4-FFF2-40B4-BE49-F238E27FC236}">
                <a16:creationId xmlns:a16="http://schemas.microsoft.com/office/drawing/2014/main" id="{6437C9E3-1C7D-0903-0E4E-3923DA70C756}"/>
              </a:ext>
            </a:extLst>
          </p:cNvPr>
          <p:cNvPicPr>
            <a:picLocks noChangeAspect="1"/>
          </p:cNvPicPr>
          <p:nvPr/>
        </p:nvPicPr>
        <p:blipFill>
          <a:blip r:embed="rId4"/>
          <a:stretch>
            <a:fillRect/>
          </a:stretch>
        </p:blipFill>
        <p:spPr>
          <a:xfrm>
            <a:off x="5308510" y="116715"/>
            <a:ext cx="1200150" cy="371475"/>
          </a:xfrm>
          <a:prstGeom prst="rect">
            <a:avLst/>
          </a:prstGeom>
        </p:spPr>
      </p:pic>
    </p:spTree>
    <p:extLst>
      <p:ext uri="{BB962C8B-B14F-4D97-AF65-F5344CB8AC3E}">
        <p14:creationId xmlns:p14="http://schemas.microsoft.com/office/powerpoint/2010/main" val="620702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36A98B9-01C4-A3C1-FDCE-BEC2C8E43E85}"/>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50D612D2-CA98-4386-0071-C29EDD81E37F}"/>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C0899440-E006-DDB5-2253-D1E9DEACA1AB}"/>
              </a:ext>
            </a:extLst>
          </p:cNvPr>
          <p:cNvSpPr txBox="1">
            <a:spLocks/>
          </p:cNvSpPr>
          <p:nvPr/>
        </p:nvSpPr>
        <p:spPr>
          <a:xfrm>
            <a:off x="259116" y="61821"/>
            <a:ext cx="5800162"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a:solidFill>
                  <a:schemeClr val="bg2"/>
                </a:solidFill>
                <a:latin typeface="Montserrat" panose="00000500000000000000" pitchFamily="2" charset="0"/>
                <a:sym typeface="Montserrat ExtraBold"/>
              </a:rPr>
              <a:t>Networking Activity</a:t>
            </a:r>
          </a:p>
        </p:txBody>
      </p:sp>
      <p:sp>
        <p:nvSpPr>
          <p:cNvPr id="2" name="TextBox 1">
            <a:extLst>
              <a:ext uri="{FF2B5EF4-FFF2-40B4-BE49-F238E27FC236}">
                <a16:creationId xmlns:a16="http://schemas.microsoft.com/office/drawing/2014/main" id="{F03A4334-C430-B15A-E6D8-1F3F470EB0BB}"/>
              </a:ext>
            </a:extLst>
          </p:cNvPr>
          <p:cNvSpPr txBox="1"/>
          <p:nvPr/>
        </p:nvSpPr>
        <p:spPr>
          <a:xfrm>
            <a:off x="512064" y="833933"/>
            <a:ext cx="7893101" cy="2462213"/>
          </a:xfrm>
          <a:prstGeom prst="rect">
            <a:avLst/>
          </a:prstGeom>
          <a:noFill/>
        </p:spPr>
        <p:txBody>
          <a:bodyPr wrap="square" rtlCol="0">
            <a:spAutoFit/>
          </a:bodyPr>
          <a:lstStyle/>
          <a:p>
            <a:r>
              <a:rPr lang="en-US">
                <a:latin typeface="Montserrat" panose="00000500000000000000" pitchFamily="2" charset="0"/>
              </a:rPr>
              <a:t>In Breakouts (groups of 4), WolfieONE Champions are given 10 minutes to network. Prompts:</a:t>
            </a:r>
          </a:p>
          <a:p>
            <a:endParaRPr lang="en-US">
              <a:latin typeface="Montserrat" panose="00000500000000000000" pitchFamily="2" charset="0"/>
            </a:endParaRPr>
          </a:p>
          <a:p>
            <a:r>
              <a:rPr lang="en-US">
                <a:latin typeface="Montserrat" panose="00000500000000000000" pitchFamily="2" charset="0"/>
              </a:rPr>
              <a:t>- Share name and department name</a:t>
            </a:r>
          </a:p>
          <a:p>
            <a:r>
              <a:rPr lang="en-US">
                <a:latin typeface="Montserrat" panose="00000500000000000000" pitchFamily="2" charset="0"/>
              </a:rPr>
              <a:t>- How long they have been a Seawolf </a:t>
            </a:r>
          </a:p>
          <a:p>
            <a:r>
              <a:rPr lang="en-US">
                <a:latin typeface="Montserrat" panose="00000500000000000000" pitchFamily="2" charset="0"/>
              </a:rPr>
              <a:t>- Favorite yearly event or activity on campus</a:t>
            </a:r>
          </a:p>
          <a:p>
            <a:r>
              <a:rPr lang="en-US">
                <a:latin typeface="Montserrat" panose="00000500000000000000" pitchFamily="2" charset="0"/>
              </a:rPr>
              <a:t>- Your “Superpower” – the secret sauce, the thing YOU consider your strength!</a:t>
            </a:r>
          </a:p>
          <a:p>
            <a:r>
              <a:rPr lang="en-US">
                <a:latin typeface="Montserrat" panose="00000500000000000000" pitchFamily="2" charset="0"/>
              </a:rPr>
              <a:t>- What (if anything, that you learned so far) are you the most excited about in the move towards Oracle Cloud?</a:t>
            </a:r>
          </a:p>
          <a:p>
            <a:endParaRPr lang="en-US"/>
          </a:p>
          <a:p>
            <a:endParaRPr lang="en-US"/>
          </a:p>
        </p:txBody>
      </p:sp>
    </p:spTree>
    <p:extLst>
      <p:ext uri="{BB962C8B-B14F-4D97-AF65-F5344CB8AC3E}">
        <p14:creationId xmlns:p14="http://schemas.microsoft.com/office/powerpoint/2010/main" val="172341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42D65CA5-45E4-4DB3-5BE3-62E4670BFDF7}"/>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DDC8E0F0-18E4-3C10-E6C3-7CD2B8E192AC}"/>
              </a:ext>
            </a:extLst>
          </p:cNvPr>
          <p:cNvSpPr txBox="1">
            <a:spLocks noGrp="1"/>
          </p:cNvSpPr>
          <p:nvPr>
            <p:ph type="body" idx="1"/>
          </p:nvPr>
        </p:nvSpPr>
        <p:spPr>
          <a:xfrm>
            <a:off x="518185" y="1097124"/>
            <a:ext cx="7886700" cy="244962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5000"/>
              <a:buNone/>
            </a:pPr>
            <a:r>
              <a:rPr lang="en-US" sz="4800" b="1">
                <a:solidFill>
                  <a:srgbClr val="FFFFFF"/>
                </a:solidFill>
                <a:latin typeface="Montserrat" panose="00000500000000000000" pitchFamily="2" charset="0"/>
                <a:ea typeface="Zilla Slab Medium"/>
                <a:cs typeface="Zilla Slab Medium"/>
                <a:sym typeface="Zilla Slab Medium"/>
              </a:rPr>
              <a:t>About WolfieONE</a:t>
            </a:r>
            <a:endParaRPr sz="4800" b="1">
              <a:solidFill>
                <a:srgbClr val="FFFFFF"/>
              </a:solidFill>
              <a:latin typeface="Montserrat" panose="00000500000000000000" pitchFamily="2" charset="0"/>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400" b="1">
              <a:solidFill>
                <a:srgbClr val="FFFFFF"/>
              </a:solidFill>
              <a:latin typeface="Zilla Slab"/>
              <a:ea typeface="Zilla Slab"/>
              <a:cs typeface="Zilla Slab"/>
              <a:sym typeface="Zilla Slab"/>
            </a:endParaRPr>
          </a:p>
        </p:txBody>
      </p:sp>
      <p:pic>
        <p:nvPicPr>
          <p:cNvPr id="3" name="Picture 2">
            <a:extLst>
              <a:ext uri="{FF2B5EF4-FFF2-40B4-BE49-F238E27FC236}">
                <a16:creationId xmlns:a16="http://schemas.microsoft.com/office/drawing/2014/main" id="{D2630769-516F-3995-0EA4-F8226A23E444}"/>
              </a:ext>
            </a:extLst>
          </p:cNvPr>
          <p:cNvPicPr>
            <a:picLocks noChangeAspect="1"/>
          </p:cNvPicPr>
          <p:nvPr/>
        </p:nvPicPr>
        <p:blipFill>
          <a:blip r:embed="rId3"/>
          <a:stretch>
            <a:fillRect/>
          </a:stretch>
        </p:blipFill>
        <p:spPr>
          <a:xfrm>
            <a:off x="3169410" y="199220"/>
            <a:ext cx="1714500" cy="247650"/>
          </a:xfrm>
          <a:prstGeom prst="rect">
            <a:avLst/>
          </a:prstGeom>
        </p:spPr>
      </p:pic>
      <p:pic>
        <p:nvPicPr>
          <p:cNvPr id="5" name="Picture 4" descr="A black and white sign with red text&#10;&#10;Description automatically generated">
            <a:extLst>
              <a:ext uri="{FF2B5EF4-FFF2-40B4-BE49-F238E27FC236}">
                <a16:creationId xmlns:a16="http://schemas.microsoft.com/office/drawing/2014/main" id="{BC108985-1453-479E-9E22-C5E5E7CB6B8D}"/>
              </a:ext>
            </a:extLst>
          </p:cNvPr>
          <p:cNvPicPr>
            <a:picLocks noChangeAspect="1"/>
          </p:cNvPicPr>
          <p:nvPr/>
        </p:nvPicPr>
        <p:blipFill>
          <a:blip r:embed="rId4"/>
          <a:stretch>
            <a:fillRect/>
          </a:stretch>
        </p:blipFill>
        <p:spPr>
          <a:xfrm>
            <a:off x="5308510" y="116715"/>
            <a:ext cx="1200150" cy="371475"/>
          </a:xfrm>
          <a:prstGeom prst="rect">
            <a:avLst/>
          </a:prstGeom>
        </p:spPr>
      </p:pic>
    </p:spTree>
    <p:extLst>
      <p:ext uri="{BB962C8B-B14F-4D97-AF65-F5344CB8AC3E}">
        <p14:creationId xmlns:p14="http://schemas.microsoft.com/office/powerpoint/2010/main" val="2407413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C68A7D56-ABB8-D7FC-AD8C-C410A728B841}"/>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23840385-4FC5-8F3C-708A-CDA5DA7D3838}"/>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8C4FFB52-AE49-8195-5B89-83A536F81C58}"/>
              </a:ext>
            </a:extLst>
          </p:cNvPr>
          <p:cNvSpPr txBox="1">
            <a:spLocks/>
          </p:cNvSpPr>
          <p:nvPr/>
        </p:nvSpPr>
        <p:spPr>
          <a:xfrm>
            <a:off x="259115" y="16464"/>
            <a:ext cx="4336100" cy="644938"/>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WolfieONE Elevator Pitch</a:t>
            </a:r>
          </a:p>
        </p:txBody>
      </p:sp>
      <p:sp>
        <p:nvSpPr>
          <p:cNvPr id="4" name="Google Shape;219;p35">
            <a:extLst>
              <a:ext uri="{FF2B5EF4-FFF2-40B4-BE49-F238E27FC236}">
                <a16:creationId xmlns:a16="http://schemas.microsoft.com/office/drawing/2014/main" id="{CF19A1B0-18CE-76D3-8C9A-AE9472B05D58}"/>
              </a:ext>
            </a:extLst>
          </p:cNvPr>
          <p:cNvSpPr txBox="1"/>
          <p:nvPr/>
        </p:nvSpPr>
        <p:spPr>
          <a:xfrm>
            <a:off x="4572000" y="1078621"/>
            <a:ext cx="4002637" cy="315446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50" b="1">
                <a:solidFill>
                  <a:schemeClr val="bg2"/>
                </a:solidFill>
                <a:latin typeface="Montserrat"/>
                <a:ea typeface="Montserrat"/>
                <a:cs typeface="Montserrat"/>
                <a:sym typeface="Montserrat"/>
              </a:rPr>
              <a:t>Our</a:t>
            </a:r>
            <a:r>
              <a:rPr lang="en" sz="1250" b="1">
                <a:solidFill>
                  <a:schemeClr val="bg2"/>
                </a:solidFill>
                <a:latin typeface="Montserrat"/>
                <a:ea typeface="Montserrat"/>
                <a:cs typeface="Montserrat"/>
                <a:sym typeface="Montserrat"/>
              </a:rPr>
              <a:t> WHY:</a:t>
            </a:r>
            <a:br>
              <a:rPr lang="en" sz="1250" b="1">
                <a:solidFill>
                  <a:schemeClr val="bg2"/>
                </a:solidFill>
                <a:latin typeface="Montserrat"/>
                <a:ea typeface="Montserrat"/>
                <a:cs typeface="Montserrat"/>
                <a:sym typeface="Montserrat"/>
              </a:rPr>
            </a:br>
            <a:br>
              <a:rPr lang="en" sz="1250" b="1">
                <a:solidFill>
                  <a:schemeClr val="bg2"/>
                </a:solidFill>
                <a:latin typeface="Montserrat"/>
                <a:ea typeface="Montserrat"/>
                <a:cs typeface="Montserrat"/>
                <a:sym typeface="Montserrat"/>
              </a:rPr>
            </a:br>
            <a:r>
              <a:rPr lang="en-US" sz="1250">
                <a:solidFill>
                  <a:schemeClr val="dk1"/>
                </a:solidFill>
                <a:latin typeface="Montserrat"/>
                <a:ea typeface="Montserrat"/>
                <a:cs typeface="Montserrat"/>
                <a:sym typeface="Montserrat"/>
              </a:rPr>
              <a:t>Beyond the business reasons that became apparent during and post-pandemic, there are human capital drivers for this initiative, such as </a:t>
            </a:r>
            <a:r>
              <a:rPr lang="en-US" sz="1250" b="1">
                <a:solidFill>
                  <a:schemeClr val="dk1"/>
                </a:solidFill>
                <a:latin typeface="Montserrat"/>
                <a:ea typeface="Montserrat"/>
                <a:cs typeface="Montserrat"/>
                <a:sym typeface="Montserrat"/>
              </a:rPr>
              <a:t>employee morale and institutional reputation</a:t>
            </a:r>
            <a:r>
              <a:rPr lang="en-US" sz="1250">
                <a:solidFill>
                  <a:schemeClr val="dk1"/>
                </a:solidFill>
                <a:latin typeface="Montserrat"/>
                <a:ea typeface="Montserrat"/>
                <a:cs typeface="Montserrat"/>
                <a:sym typeface="Montserrat"/>
              </a:rPr>
              <a:t>. </a:t>
            </a:r>
          </a:p>
          <a:p>
            <a:pPr marL="0" lvl="0" indent="0" algn="l" rtl="0">
              <a:spcBef>
                <a:spcPts val="0"/>
              </a:spcBef>
              <a:spcAft>
                <a:spcPts val="0"/>
              </a:spcAft>
              <a:buClr>
                <a:schemeClr val="dk1"/>
              </a:buClr>
              <a:buSzPts val="1100"/>
              <a:buFont typeface="Arial"/>
              <a:buNone/>
            </a:pPr>
            <a:endParaRPr lang="en-US" sz="125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1250">
                <a:solidFill>
                  <a:schemeClr val="dk1"/>
                </a:solidFill>
                <a:latin typeface="Montserrat"/>
                <a:ea typeface="Montserrat"/>
                <a:cs typeface="Montserrat"/>
                <a:sym typeface="Montserrat"/>
              </a:rPr>
              <a:t>The industry is moving from on-premise to the cloud in a number of ways. To remain competitive, modernizing archaic systems and processes is essential. </a:t>
            </a:r>
          </a:p>
          <a:p>
            <a:pPr marL="0" lvl="0" indent="0" algn="l" rtl="0">
              <a:spcBef>
                <a:spcPts val="0"/>
              </a:spcBef>
              <a:spcAft>
                <a:spcPts val="0"/>
              </a:spcAft>
              <a:buClr>
                <a:schemeClr val="dk1"/>
              </a:buClr>
              <a:buSzPts val="1100"/>
              <a:buFont typeface="Arial"/>
              <a:buNone/>
            </a:pPr>
            <a:endParaRPr lang="en-US" sz="125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1250">
                <a:solidFill>
                  <a:schemeClr val="dk1"/>
                </a:solidFill>
                <a:latin typeface="Montserrat"/>
                <a:ea typeface="Montserrat"/>
                <a:cs typeface="Montserrat"/>
                <a:sym typeface="Montserrat"/>
              </a:rPr>
              <a:t>The employee experience and how you spend your time interacting with data is one of our top reasons for this transformation.</a:t>
            </a:r>
            <a:endParaRPr sz="125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17B612EE-8822-DC7A-A602-2F2CB29FE33B}"/>
              </a:ext>
            </a:extLst>
          </p:cNvPr>
          <p:cNvSpPr/>
          <p:nvPr/>
        </p:nvSpPr>
        <p:spPr>
          <a:xfrm>
            <a:off x="406400" y="1092195"/>
            <a:ext cx="3969068" cy="315446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19;p35">
            <a:extLst>
              <a:ext uri="{FF2B5EF4-FFF2-40B4-BE49-F238E27FC236}">
                <a16:creationId xmlns:a16="http://schemas.microsoft.com/office/drawing/2014/main" id="{78A04A82-2BD3-7C55-AB7B-B8FD37AEC337}"/>
              </a:ext>
            </a:extLst>
          </p:cNvPr>
          <p:cNvSpPr txBox="1"/>
          <p:nvPr/>
        </p:nvSpPr>
        <p:spPr>
          <a:xfrm>
            <a:off x="406400" y="1078622"/>
            <a:ext cx="3969068" cy="315446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50" b="1">
                <a:solidFill>
                  <a:schemeClr val="bg1"/>
                </a:solidFill>
                <a:latin typeface="Montserrat"/>
                <a:ea typeface="Montserrat"/>
                <a:cs typeface="Montserrat"/>
                <a:sym typeface="Montserrat"/>
              </a:rPr>
              <a:t>Business Transformation Initiative:</a:t>
            </a:r>
            <a:br>
              <a:rPr lang="en-US" sz="1250" b="1">
                <a:solidFill>
                  <a:schemeClr val="bg1"/>
                </a:solidFill>
                <a:latin typeface="Montserrat"/>
                <a:ea typeface="Montserrat"/>
                <a:cs typeface="Montserrat"/>
                <a:sym typeface="Montserrat"/>
              </a:rPr>
            </a:br>
            <a:endParaRPr lang="en-US" sz="1250" b="1">
              <a:solidFill>
                <a:schemeClr val="bg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1250" err="1">
                <a:solidFill>
                  <a:schemeClr val="bg1"/>
                </a:solidFill>
                <a:latin typeface="Montserrat"/>
                <a:ea typeface="Montserrat"/>
                <a:cs typeface="Montserrat"/>
                <a:sym typeface="Montserrat"/>
              </a:rPr>
              <a:t>WolfieONE</a:t>
            </a:r>
            <a:r>
              <a:rPr lang="en-US" sz="1250">
                <a:solidFill>
                  <a:schemeClr val="bg1"/>
                </a:solidFill>
                <a:latin typeface="Montserrat"/>
                <a:ea typeface="Montserrat"/>
                <a:cs typeface="Montserrat"/>
                <a:sym typeface="Montserrat"/>
              </a:rPr>
              <a:t> is more than just a software update. It is a strategic transformation initiative that will design and implement an Enterprise Resource Planning (ERP) ecosystem at SBU, supported by Oracle, to better support our financial, budget, HR and business operations.  </a:t>
            </a:r>
          </a:p>
          <a:p>
            <a:pPr marL="0" lvl="0" indent="0" algn="l" rtl="0">
              <a:spcBef>
                <a:spcPts val="0"/>
              </a:spcBef>
              <a:spcAft>
                <a:spcPts val="0"/>
              </a:spcAft>
              <a:buClr>
                <a:schemeClr val="dk1"/>
              </a:buClr>
              <a:buSzPts val="1100"/>
              <a:buFont typeface="Arial"/>
              <a:buNone/>
            </a:pPr>
            <a:endParaRPr lang="en-US" sz="1250">
              <a:solidFill>
                <a:schemeClr val="bg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US" sz="1250" b="1">
                <a:solidFill>
                  <a:schemeClr val="bg1"/>
                </a:solidFill>
                <a:latin typeface="Montserrat"/>
                <a:ea typeface="Montserrat"/>
                <a:cs typeface="Montserrat"/>
                <a:sym typeface="Montserrat"/>
              </a:rPr>
              <a:t>The new, cloud-based software will replace some of our systems but will also seamlessly integrate with many existing systems.</a:t>
            </a:r>
            <a:endParaRPr/>
          </a:p>
        </p:txBody>
      </p:sp>
      <p:pic>
        <p:nvPicPr>
          <p:cNvPr id="8" name="Picture 7" descr="A black and white logo&#10;&#10;Description automatically generated">
            <a:extLst>
              <a:ext uri="{FF2B5EF4-FFF2-40B4-BE49-F238E27FC236}">
                <a16:creationId xmlns:a16="http://schemas.microsoft.com/office/drawing/2014/main" id="{EAD95F5D-9F16-4707-90D8-3C291CAFA4F3}"/>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2068598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A233F481-64E7-D7F6-FCD9-BF27BB8050F3}"/>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532B669D-910B-F87D-A9C6-026C44395720}"/>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C7DEEF84-7637-1B14-359A-8BD08268CB67}"/>
              </a:ext>
            </a:extLst>
          </p:cNvPr>
          <p:cNvSpPr txBox="1">
            <a:spLocks/>
          </p:cNvSpPr>
          <p:nvPr/>
        </p:nvSpPr>
        <p:spPr>
          <a:xfrm>
            <a:off x="259116" y="61821"/>
            <a:ext cx="6362022"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Actionable “North Star”</a:t>
            </a:r>
          </a:p>
        </p:txBody>
      </p:sp>
      <p:sp>
        <p:nvSpPr>
          <p:cNvPr id="2" name="Google Shape;342;p48">
            <a:extLst>
              <a:ext uri="{FF2B5EF4-FFF2-40B4-BE49-F238E27FC236}">
                <a16:creationId xmlns:a16="http://schemas.microsoft.com/office/drawing/2014/main" id="{C0570C8C-EC45-A285-6276-2C0C5FF2A0DB}"/>
              </a:ext>
            </a:extLst>
          </p:cNvPr>
          <p:cNvSpPr txBox="1"/>
          <p:nvPr/>
        </p:nvSpPr>
        <p:spPr>
          <a:xfrm>
            <a:off x="755400" y="1315153"/>
            <a:ext cx="7633200" cy="1985129"/>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chemeClr val="dk1"/>
              </a:buClr>
              <a:buSzPts val="3000"/>
              <a:buFont typeface="Arial"/>
              <a:buNone/>
            </a:pPr>
            <a:r>
              <a:rPr lang="en" sz="3000">
                <a:solidFill>
                  <a:schemeClr val="dk2"/>
                </a:solidFill>
                <a:latin typeface="Montserrat ExtraBold"/>
                <a:ea typeface="Montserrat ExtraBold"/>
                <a:cs typeface="Montserrat ExtraBold"/>
                <a:sym typeface="Montserrat ExtraBold"/>
              </a:rPr>
              <a:t>Vision Statement</a:t>
            </a:r>
            <a:endParaRPr sz="3000">
              <a:solidFill>
                <a:schemeClr val="dk2"/>
              </a:solidFill>
              <a:latin typeface="Montserrat ExtraBold"/>
              <a:ea typeface="Montserrat ExtraBold"/>
              <a:cs typeface="Montserrat ExtraBold"/>
              <a:sym typeface="Montserrat ExtraBold"/>
            </a:endParaRPr>
          </a:p>
          <a:p>
            <a:pPr marL="0" lvl="0" indent="0" algn="ctr" rtl="0">
              <a:lnSpc>
                <a:spcPct val="80000"/>
              </a:lnSpc>
              <a:spcBef>
                <a:spcPts val="0"/>
              </a:spcBef>
              <a:spcAft>
                <a:spcPts val="0"/>
              </a:spcAft>
              <a:buClr>
                <a:schemeClr val="dk1"/>
              </a:buClr>
              <a:buSzPts val="3000"/>
              <a:buFont typeface="Arial"/>
              <a:buNone/>
            </a:pPr>
            <a:endParaRPr sz="3000">
              <a:solidFill>
                <a:schemeClr val="dk2"/>
              </a:solidFill>
              <a:latin typeface="Montserrat ExtraBold"/>
              <a:ea typeface="Montserrat ExtraBold"/>
              <a:cs typeface="Montserrat ExtraBold"/>
              <a:sym typeface="Montserrat ExtraBold"/>
            </a:endParaRPr>
          </a:p>
          <a:p>
            <a:pPr marL="0" lvl="0" indent="0" algn="ctr" rtl="0">
              <a:lnSpc>
                <a:spcPct val="115000"/>
              </a:lnSpc>
              <a:spcBef>
                <a:spcPts val="0"/>
              </a:spcBef>
              <a:spcAft>
                <a:spcPts val="0"/>
              </a:spcAft>
              <a:buNone/>
            </a:pPr>
            <a:r>
              <a:rPr lang="en" sz="1500" b="1">
                <a:solidFill>
                  <a:schemeClr val="dk1"/>
                </a:solidFill>
                <a:latin typeface="Montserrat"/>
                <a:ea typeface="Montserrat"/>
                <a:cs typeface="Montserrat"/>
                <a:sym typeface="Montserrat"/>
              </a:rPr>
              <a:t>Drive university-wide strategic initiatives with a transparent, data-driven, and seamless user-focused experience to limit friction and support business continuity for all members of our community. </a:t>
            </a:r>
            <a:endParaRPr sz="1500"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endParaRPr sz="1500" b="1">
              <a:solidFill>
                <a:schemeClr val="dk1"/>
              </a:solidFill>
              <a:latin typeface="Montserrat"/>
              <a:ea typeface="Montserrat"/>
              <a:cs typeface="Montserrat"/>
              <a:sym typeface="Montserrat"/>
            </a:endParaRPr>
          </a:p>
        </p:txBody>
      </p:sp>
      <p:pic>
        <p:nvPicPr>
          <p:cNvPr id="5" name="Picture 4" descr="A black and white logo&#10;&#10;Description automatically generated">
            <a:extLst>
              <a:ext uri="{FF2B5EF4-FFF2-40B4-BE49-F238E27FC236}">
                <a16:creationId xmlns:a16="http://schemas.microsoft.com/office/drawing/2014/main" id="{B14C9039-FBCA-B4D1-9EF5-8AF467FFE80B}"/>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235768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DD872221-1989-705A-7CA3-CD18699FD7CF}"/>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CB9C4987-FBDF-5B69-5A1C-65AE1D7D3ABB}"/>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pic>
        <p:nvPicPr>
          <p:cNvPr id="3" name="Picture 2">
            <a:extLst>
              <a:ext uri="{FF2B5EF4-FFF2-40B4-BE49-F238E27FC236}">
                <a16:creationId xmlns:a16="http://schemas.microsoft.com/office/drawing/2014/main" id="{D56390C1-2866-9811-9760-70DFEC57EC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99" r="6418"/>
          <a:stretch/>
        </p:blipFill>
        <p:spPr bwMode="auto">
          <a:xfrm>
            <a:off x="5484804" y="867813"/>
            <a:ext cx="3404646" cy="3045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150DF2-5FFE-95C1-F940-CB765063CB6F}"/>
              </a:ext>
            </a:extLst>
          </p:cNvPr>
          <p:cNvSpPr txBox="1"/>
          <p:nvPr/>
        </p:nvSpPr>
        <p:spPr>
          <a:xfrm>
            <a:off x="308356" y="589928"/>
            <a:ext cx="5409398" cy="3785652"/>
          </a:xfrm>
          <a:prstGeom prst="rect">
            <a:avLst/>
          </a:prstGeom>
          <a:noFill/>
        </p:spPr>
        <p:txBody>
          <a:bodyPr wrap="square">
            <a:spAutoFit/>
          </a:bodyPr>
          <a:lstStyle/>
          <a:p>
            <a:pPr marL="171450" indent="-171450" algn="l" rtl="0" fontAlgn="base">
              <a:buFont typeface="Wingdings" panose="05000000000000000000" pitchFamily="2" charset="2"/>
              <a:buChar char="Ø"/>
            </a:pPr>
            <a:r>
              <a:rPr lang="en-US" sz="1200" b="0" i="0" u="none" strike="noStrike">
                <a:solidFill>
                  <a:srgbClr val="000000"/>
                </a:solidFill>
                <a:effectLst/>
                <a:latin typeface="Montserrat" panose="00000500000000000000" pitchFamily="2" charset="0"/>
              </a:rPr>
              <a:t> Gradual reduction of on-premise (i.e., campus-based) systems, paper-based processes and labor-intensive manual processes</a:t>
            </a:r>
            <a:r>
              <a:rPr lang="en-US" sz="1200" b="0" i="0">
                <a:solidFill>
                  <a:srgbClr val="000000"/>
                </a:solidFill>
                <a:effectLst/>
                <a:latin typeface="Montserrat" panose="00000500000000000000" pitchFamily="2" charset="0"/>
              </a:rPr>
              <a:t>​</a:t>
            </a:r>
          </a:p>
          <a:p>
            <a:pPr marL="171450" indent="-171450" algn="l" rtl="0" fontAlgn="base">
              <a:buFont typeface="Wingdings" panose="05000000000000000000" pitchFamily="2" charset="2"/>
              <a:buChar char="Ø"/>
            </a:pPr>
            <a:endParaRPr lang="en-US" sz="1200" b="0" i="0" u="none" strike="noStrike">
              <a:solidFill>
                <a:srgbClr val="000000"/>
              </a:solidFill>
              <a:effectLst/>
              <a:latin typeface="Montserrat" panose="00000500000000000000" pitchFamily="2" charset="0"/>
            </a:endParaRPr>
          </a:p>
          <a:p>
            <a:pPr marL="171450" indent="-171450" fontAlgn="base">
              <a:buFont typeface="Wingdings" panose="05000000000000000000" pitchFamily="2" charset="2"/>
              <a:buChar char="Ø"/>
            </a:pPr>
            <a:r>
              <a:rPr lang="en-US" sz="1200" b="0" i="0" u="none" strike="noStrike">
                <a:solidFill>
                  <a:srgbClr val="000000"/>
                </a:solidFill>
                <a:effectLst/>
                <a:latin typeface="Montserrat" panose="00000500000000000000" pitchFamily="2" charset="0"/>
              </a:rPr>
              <a:t> Better integration across various ERP modules which supports smoother transaction processes and more powerful blended analytics/reports</a:t>
            </a:r>
            <a:r>
              <a:rPr lang="en-US" sz="1200" b="0" i="0">
                <a:solidFill>
                  <a:srgbClr val="000000"/>
                </a:solidFill>
                <a:effectLst/>
                <a:latin typeface="Montserrat" panose="00000500000000000000" pitchFamily="2" charset="0"/>
              </a:rPr>
              <a:t>​</a:t>
            </a:r>
          </a:p>
          <a:p>
            <a:pPr marL="171450" indent="-171450" fontAlgn="base">
              <a:buFont typeface="Wingdings" panose="05000000000000000000" pitchFamily="2" charset="2"/>
              <a:buChar char="Ø"/>
            </a:pPr>
            <a:endParaRPr lang="en-US" sz="1200" b="0" i="0" u="none" strike="noStrike">
              <a:solidFill>
                <a:srgbClr val="000000"/>
              </a:solidFill>
              <a:effectLst/>
              <a:latin typeface="Montserrat" panose="00000500000000000000" pitchFamily="2" charset="0"/>
            </a:endParaRPr>
          </a:p>
          <a:p>
            <a:pPr marL="171450" indent="-171450" fontAlgn="base">
              <a:buFont typeface="Wingdings" panose="05000000000000000000" pitchFamily="2" charset="2"/>
              <a:buChar char="Ø"/>
            </a:pPr>
            <a:r>
              <a:rPr lang="en-US" sz="1200" b="0" i="0" u="none" strike="noStrike">
                <a:solidFill>
                  <a:srgbClr val="000000"/>
                </a:solidFill>
                <a:effectLst/>
                <a:latin typeface="Montserrat" panose="00000500000000000000" pitchFamily="2" charset="0"/>
              </a:rPr>
              <a:t> Integrated information systems that provide more up-to-date and accurate financial and operational data that increases transparency, and enhances planning and forecasting efforts</a:t>
            </a:r>
            <a:r>
              <a:rPr lang="en-US" sz="1200" b="0" i="0">
                <a:solidFill>
                  <a:srgbClr val="000000"/>
                </a:solidFill>
                <a:effectLst/>
                <a:latin typeface="Montserrat" panose="00000500000000000000" pitchFamily="2" charset="0"/>
              </a:rPr>
              <a:t>​</a:t>
            </a:r>
          </a:p>
          <a:p>
            <a:pPr marL="171450" indent="-171450" fontAlgn="base">
              <a:buFont typeface="Wingdings" panose="05000000000000000000" pitchFamily="2" charset="2"/>
              <a:buChar char="Ø"/>
            </a:pPr>
            <a:endParaRPr lang="en-US" sz="1200" b="0" i="0">
              <a:solidFill>
                <a:srgbClr val="000000"/>
              </a:solidFill>
              <a:effectLst/>
              <a:latin typeface="Montserrat" panose="00000500000000000000" pitchFamily="2" charset="0"/>
            </a:endParaRPr>
          </a:p>
          <a:p>
            <a:pPr marL="171450" indent="-171450" algn="l" rtl="0" fontAlgn="base">
              <a:buFont typeface="Wingdings" panose="05000000000000000000" pitchFamily="2" charset="2"/>
              <a:buChar char="Ø"/>
            </a:pPr>
            <a:r>
              <a:rPr lang="en-US" sz="1200" b="0" i="0" u="none" strike="noStrike">
                <a:solidFill>
                  <a:srgbClr val="000000"/>
                </a:solidFill>
                <a:effectLst/>
                <a:latin typeface="Montserrat" panose="00000500000000000000" pitchFamily="2" charset="0"/>
              </a:rPr>
              <a:t> Robust reporting capabilities</a:t>
            </a:r>
            <a:r>
              <a:rPr lang="en-US" sz="1200" b="0" i="0">
                <a:solidFill>
                  <a:srgbClr val="000000"/>
                </a:solidFill>
                <a:effectLst/>
                <a:latin typeface="Montserrat" panose="00000500000000000000" pitchFamily="2" charset="0"/>
              </a:rPr>
              <a:t>​ e</a:t>
            </a:r>
            <a:r>
              <a:rPr lang="en-US" sz="1200" b="0" i="0" u="none" strike="noStrike">
                <a:solidFill>
                  <a:srgbClr val="000000"/>
                </a:solidFill>
                <a:effectLst/>
                <a:latin typeface="Montserrat" panose="00000500000000000000" pitchFamily="2" charset="0"/>
              </a:rPr>
              <a:t>nabling better decision-making as well as managing from a holistic vantage point rather than a siloed view</a:t>
            </a:r>
            <a:r>
              <a:rPr lang="en-US" sz="1200" b="0" i="0">
                <a:solidFill>
                  <a:srgbClr val="000000"/>
                </a:solidFill>
                <a:effectLst/>
                <a:latin typeface="Montserrat" panose="00000500000000000000" pitchFamily="2" charset="0"/>
              </a:rPr>
              <a:t>​</a:t>
            </a:r>
          </a:p>
          <a:p>
            <a:pPr marL="171450" indent="-171450" algn="l" rtl="0" fontAlgn="base">
              <a:buFont typeface="Wingdings" panose="05000000000000000000" pitchFamily="2" charset="2"/>
              <a:buChar char="Ø"/>
            </a:pPr>
            <a:endParaRPr lang="en-US" sz="1200" b="0" i="0">
              <a:solidFill>
                <a:srgbClr val="000000"/>
              </a:solidFill>
              <a:effectLst/>
              <a:latin typeface="Montserrat" panose="00000500000000000000" pitchFamily="2" charset="0"/>
            </a:endParaRPr>
          </a:p>
          <a:p>
            <a:pPr marL="171450" indent="-171450" algn="l" rtl="0" fontAlgn="base">
              <a:buFont typeface="Wingdings" panose="05000000000000000000" pitchFamily="2" charset="2"/>
              <a:buChar char="Ø"/>
            </a:pPr>
            <a:r>
              <a:rPr lang="en-US" sz="1200" b="0" i="0">
                <a:solidFill>
                  <a:srgbClr val="000000"/>
                </a:solidFill>
                <a:effectLst/>
                <a:latin typeface="Montserrat" panose="00000500000000000000" pitchFamily="2" charset="0"/>
              </a:rPr>
              <a:t>​</a:t>
            </a:r>
            <a:r>
              <a:rPr lang="en-US" sz="1200" b="0" i="0" u="none" strike="noStrike">
                <a:solidFill>
                  <a:srgbClr val="000000"/>
                </a:solidFill>
                <a:effectLst/>
                <a:latin typeface="Montserrat" panose="00000500000000000000" pitchFamily="2" charset="0"/>
              </a:rPr>
              <a:t> Increased automation and self-service processes (and fewer human errors as a result)</a:t>
            </a:r>
            <a:r>
              <a:rPr lang="en-US" sz="1200" b="0" i="0">
                <a:solidFill>
                  <a:srgbClr val="000000"/>
                </a:solidFill>
                <a:effectLst/>
                <a:latin typeface="Montserrat" panose="00000500000000000000" pitchFamily="2" charset="0"/>
              </a:rPr>
              <a:t>​</a:t>
            </a:r>
          </a:p>
          <a:p>
            <a:pPr marL="171450" indent="-171450" algn="l" rtl="0" fontAlgn="base">
              <a:buFont typeface="Wingdings" panose="05000000000000000000" pitchFamily="2" charset="2"/>
              <a:buChar char="Ø"/>
            </a:pPr>
            <a:endParaRPr lang="en-US" sz="1200" b="0" i="0">
              <a:solidFill>
                <a:srgbClr val="000000"/>
              </a:solidFill>
              <a:effectLst/>
              <a:latin typeface="Montserrat" panose="00000500000000000000" pitchFamily="2" charset="0"/>
            </a:endParaRPr>
          </a:p>
          <a:p>
            <a:pPr marL="171450" indent="-171450" fontAlgn="base">
              <a:buFont typeface="Wingdings" panose="05000000000000000000" pitchFamily="2" charset="2"/>
              <a:buChar char="Ø"/>
            </a:pPr>
            <a:r>
              <a:rPr lang="en-US" sz="1200" b="0" i="0" u="none" strike="noStrike">
                <a:solidFill>
                  <a:srgbClr val="000000"/>
                </a:solidFill>
                <a:effectLst/>
                <a:latin typeface="Montserrat" panose="00000500000000000000" pitchFamily="2" charset="0"/>
              </a:rPr>
              <a:t> Simpler, more intuitive, modern user experiences and enhanced </a:t>
            </a:r>
            <a:r>
              <a:rPr lang="en-US" sz="1200" b="0" i="0" u="none" strike="noStrike">
                <a:solidFill>
                  <a:srgbClr val="FF0000"/>
                </a:solidFill>
                <a:effectLst/>
                <a:latin typeface="Montserrat" panose="00000500000000000000" pitchFamily="2" charset="0"/>
              </a:rPr>
              <a:t>cloud-based</a:t>
            </a:r>
            <a:r>
              <a:rPr lang="en-US" sz="1200" b="0" i="0" u="none" strike="noStrike">
                <a:solidFill>
                  <a:srgbClr val="000000"/>
                </a:solidFill>
                <a:effectLst/>
                <a:latin typeface="Montserrat" panose="00000500000000000000" pitchFamily="2" charset="0"/>
              </a:rPr>
              <a:t> </a:t>
            </a:r>
            <a:r>
              <a:rPr lang="en-US" sz="1200" b="0" i="0">
                <a:solidFill>
                  <a:srgbClr val="000000"/>
                </a:solidFill>
                <a:effectLst/>
                <a:latin typeface="Montserrat" panose="00000500000000000000" pitchFamily="2" charset="0"/>
              </a:rPr>
              <a:t>​</a:t>
            </a:r>
            <a:r>
              <a:rPr lang="en-US" sz="1200">
                <a:latin typeface="Montserrat" panose="00000500000000000000" pitchFamily="2" charset="0"/>
              </a:rPr>
              <a:t>data security</a:t>
            </a:r>
            <a:r>
              <a:rPr lang="en-US" sz="1200" b="0" i="0">
                <a:solidFill>
                  <a:srgbClr val="000000"/>
                </a:solidFill>
                <a:effectLst/>
                <a:latin typeface="Montserrat" panose="00000500000000000000" pitchFamily="2" charset="0"/>
              </a:rPr>
              <a:t> </a:t>
            </a:r>
          </a:p>
        </p:txBody>
      </p:sp>
      <p:sp>
        <p:nvSpPr>
          <p:cNvPr id="5" name="Title 1">
            <a:extLst>
              <a:ext uri="{FF2B5EF4-FFF2-40B4-BE49-F238E27FC236}">
                <a16:creationId xmlns:a16="http://schemas.microsoft.com/office/drawing/2014/main" id="{E12A30C1-F8C5-27A6-8547-6A420F4B602D}"/>
              </a:ext>
            </a:extLst>
          </p:cNvPr>
          <p:cNvSpPr txBox="1">
            <a:spLocks/>
          </p:cNvSpPr>
          <p:nvPr/>
        </p:nvSpPr>
        <p:spPr>
          <a:xfrm>
            <a:off x="259115" y="61821"/>
            <a:ext cx="6523603"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a:solidFill>
                  <a:schemeClr val="bg2"/>
                </a:solidFill>
                <a:latin typeface="Montserrat" panose="00000500000000000000" pitchFamily="2" charset="0"/>
                <a:cs typeface="Arial"/>
              </a:rPr>
              <a:t>Expected Benefits</a:t>
            </a:r>
          </a:p>
        </p:txBody>
      </p:sp>
      <p:pic>
        <p:nvPicPr>
          <p:cNvPr id="6" name="Picture 5" descr="A black and white logo&#10;&#10;Description automatically generated">
            <a:extLst>
              <a:ext uri="{FF2B5EF4-FFF2-40B4-BE49-F238E27FC236}">
                <a16:creationId xmlns:a16="http://schemas.microsoft.com/office/drawing/2014/main" id="{B50E7C46-9F59-F714-6C3F-91E342C49529}"/>
              </a:ext>
            </a:extLst>
          </p:cNvPr>
          <p:cNvPicPr>
            <a:picLocks noChangeAspect="1"/>
          </p:cNvPicPr>
          <p:nvPr/>
        </p:nvPicPr>
        <p:blipFill>
          <a:blip r:embed="rId5"/>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38569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507F469B-7B40-FCFD-1D57-F6F22D75E5D8}"/>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DE11BCCB-4076-86DA-B9A6-2960EED001DA}"/>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B31DC5E2-6984-4861-C170-2EBB146A623B}"/>
              </a:ext>
            </a:extLst>
          </p:cNvPr>
          <p:cNvSpPr txBox="1">
            <a:spLocks/>
          </p:cNvSpPr>
          <p:nvPr/>
        </p:nvSpPr>
        <p:spPr>
          <a:xfrm>
            <a:off x="259116" y="61821"/>
            <a:ext cx="6104962"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marL="0" lvl="0" indent="0" algn="l" rtl="0">
              <a:lnSpc>
                <a:spcPct val="80000"/>
              </a:lnSpc>
              <a:spcBef>
                <a:spcPts val="0"/>
              </a:spcBef>
              <a:spcAft>
                <a:spcPts val="0"/>
              </a:spcAft>
              <a:buNone/>
            </a:pPr>
            <a:r>
              <a:rPr lang="en-US" sz="2400">
                <a:solidFill>
                  <a:schemeClr val="dk2"/>
                </a:solidFill>
                <a:latin typeface="Montserrat ExtraBold"/>
                <a:ea typeface="Montserrat ExtraBold"/>
                <a:cs typeface="Montserrat ExtraBold"/>
                <a:sym typeface="Montserrat ExtraBold"/>
              </a:rPr>
              <a:t>Guiding Principles</a:t>
            </a:r>
            <a:endParaRPr lang="en-US" sz="1050"/>
          </a:p>
        </p:txBody>
      </p:sp>
      <p:pic>
        <p:nvPicPr>
          <p:cNvPr id="2" name="Picture 1" descr="A diagram of a company's principles&#10;&#10;Description automatically generated">
            <a:extLst>
              <a:ext uri="{FF2B5EF4-FFF2-40B4-BE49-F238E27FC236}">
                <a16:creationId xmlns:a16="http://schemas.microsoft.com/office/drawing/2014/main" id="{C2051F78-7E32-3A98-CA53-C808AB7DAC57}"/>
              </a:ext>
            </a:extLst>
          </p:cNvPr>
          <p:cNvPicPr>
            <a:picLocks noChangeAspect="1"/>
          </p:cNvPicPr>
          <p:nvPr/>
        </p:nvPicPr>
        <p:blipFill rotWithShape="1">
          <a:blip r:embed="rId4"/>
          <a:srcRect l="9469" t="12769" r="10240" b="4984"/>
          <a:stretch/>
        </p:blipFill>
        <p:spPr>
          <a:xfrm>
            <a:off x="2821664" y="782923"/>
            <a:ext cx="3614577" cy="3700860"/>
          </a:xfrm>
          <a:prstGeom prst="rect">
            <a:avLst/>
          </a:prstGeom>
        </p:spPr>
      </p:pic>
      <p:sp>
        <p:nvSpPr>
          <p:cNvPr id="24" name="TextBox 32">
            <a:extLst>
              <a:ext uri="{FF2B5EF4-FFF2-40B4-BE49-F238E27FC236}">
                <a16:creationId xmlns:a16="http://schemas.microsoft.com/office/drawing/2014/main" id="{E6EBAAF2-7AE9-E09B-CD5A-C66EBA7F66D5}"/>
              </a:ext>
            </a:extLst>
          </p:cNvPr>
          <p:cNvSpPr txBox="1"/>
          <p:nvPr/>
        </p:nvSpPr>
        <p:spPr>
          <a:xfrm>
            <a:off x="751064" y="1253384"/>
            <a:ext cx="2288693" cy="14157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Put Stony Brook interests above anything else</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Make strategic decisions that support the mission of our university and hospitals </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Leverage every opportunity to elevate Stony Brook’s reputation</a:t>
            </a:r>
          </a:p>
          <a:p>
            <a:endParaRPr lang="en-US"/>
          </a:p>
        </p:txBody>
      </p:sp>
      <p:sp>
        <p:nvSpPr>
          <p:cNvPr id="25" name="TextBox 33">
            <a:extLst>
              <a:ext uri="{FF2B5EF4-FFF2-40B4-BE49-F238E27FC236}">
                <a16:creationId xmlns:a16="http://schemas.microsoft.com/office/drawing/2014/main" id="{D6369617-0138-6AA5-AB7F-0696E0FB405A}"/>
              </a:ext>
            </a:extLst>
          </p:cNvPr>
          <p:cNvSpPr txBox="1"/>
          <p:nvPr/>
        </p:nvSpPr>
        <p:spPr>
          <a:xfrm>
            <a:off x="3380071" y="4360577"/>
            <a:ext cx="3743743" cy="646331"/>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Streamline workflows </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Simplify operations</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Redesign processes based on higher education best practices</a:t>
            </a:r>
          </a:p>
        </p:txBody>
      </p:sp>
      <p:sp>
        <p:nvSpPr>
          <p:cNvPr id="26" name="TextBox 36">
            <a:extLst>
              <a:ext uri="{FF2B5EF4-FFF2-40B4-BE49-F238E27FC236}">
                <a16:creationId xmlns:a16="http://schemas.microsoft.com/office/drawing/2014/main" id="{9C8BBA8A-2D74-11DE-A01D-AD30A7593AAD}"/>
              </a:ext>
            </a:extLst>
          </p:cNvPr>
          <p:cNvSpPr txBox="1"/>
          <p:nvPr/>
        </p:nvSpPr>
        <p:spPr>
          <a:xfrm>
            <a:off x="3527667" y="425583"/>
            <a:ext cx="3812217" cy="7232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Collaborate cross-functionally </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Be transparent in decision making </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Communicate fully, seeking input and feedback </a:t>
            </a:r>
          </a:p>
          <a:p>
            <a:endParaRPr lang="en-US"/>
          </a:p>
        </p:txBody>
      </p:sp>
      <p:sp>
        <p:nvSpPr>
          <p:cNvPr id="27" name="TextBox 37">
            <a:extLst>
              <a:ext uri="{FF2B5EF4-FFF2-40B4-BE49-F238E27FC236}">
                <a16:creationId xmlns:a16="http://schemas.microsoft.com/office/drawing/2014/main" id="{8BD7A72B-4614-59AE-45DE-4C315E595F1F}"/>
              </a:ext>
            </a:extLst>
          </p:cNvPr>
          <p:cNvSpPr txBox="1"/>
          <p:nvPr/>
        </p:nvSpPr>
        <p:spPr>
          <a:xfrm>
            <a:off x="569086" y="3367304"/>
            <a:ext cx="2652650"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De-siloed and transparent data</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Adopt and practice data governance</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Develop trust in system data</a:t>
            </a:r>
          </a:p>
        </p:txBody>
      </p:sp>
      <p:sp>
        <p:nvSpPr>
          <p:cNvPr id="28" name="TextBox 38">
            <a:extLst>
              <a:ext uri="{FF2B5EF4-FFF2-40B4-BE49-F238E27FC236}">
                <a16:creationId xmlns:a16="http://schemas.microsoft.com/office/drawing/2014/main" id="{8D2D7200-6EC1-30BA-E99B-3E22CFAEF232}"/>
              </a:ext>
            </a:extLst>
          </p:cNvPr>
          <p:cNvSpPr txBox="1"/>
          <p:nvPr/>
        </p:nvSpPr>
        <p:spPr>
          <a:xfrm>
            <a:off x="6111333" y="1356080"/>
            <a:ext cx="2634370" cy="1277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Adhere to the governance structure in place</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Respect the authority of the governing bodies</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Refer to the guiding principles to guide organizational decision making during day-to-day activities </a:t>
            </a:r>
          </a:p>
          <a:p>
            <a:endParaRPr lang="en-US"/>
          </a:p>
        </p:txBody>
      </p:sp>
      <p:sp>
        <p:nvSpPr>
          <p:cNvPr id="29" name="TextBox 39">
            <a:extLst>
              <a:ext uri="{FF2B5EF4-FFF2-40B4-BE49-F238E27FC236}">
                <a16:creationId xmlns:a16="http://schemas.microsoft.com/office/drawing/2014/main" id="{9BD04BBB-CDE6-3B91-6523-95D2DCF867ED}"/>
              </a:ext>
            </a:extLst>
          </p:cNvPr>
          <p:cNvSpPr txBox="1"/>
          <p:nvPr/>
        </p:nvSpPr>
        <p:spPr>
          <a:xfrm>
            <a:off x="6198401" y="2974889"/>
            <a:ext cx="2376513" cy="7848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Self-service</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Improve policies and practices</a:t>
            </a:r>
          </a:p>
          <a:p>
            <a:pPr marL="285750" rtl="0" fontAlgn="base">
              <a:spcBef>
                <a:spcPts val="0"/>
              </a:spcBef>
              <a:spcAft>
                <a:spcPts val="0"/>
              </a:spcAft>
              <a:buFont typeface="Arial" panose="020B0604020202020204" pitchFamily="34" charset="0"/>
              <a:buChar char="•"/>
            </a:pPr>
            <a:r>
              <a:rPr lang="en-US" sz="900" b="0" i="0" u="none" strike="noStrike">
                <a:solidFill>
                  <a:schemeClr val="tx1"/>
                </a:solidFill>
                <a:effectLst/>
                <a:latin typeface="Montserrat" panose="00000500000000000000" pitchFamily="2" charset="0"/>
              </a:rPr>
              <a:t> Build for the long-term</a:t>
            </a:r>
          </a:p>
          <a:p>
            <a:pPr marL="285750" rtl="0" fontAlgn="base">
              <a:spcBef>
                <a:spcPts val="0"/>
              </a:spcBef>
              <a:spcAft>
                <a:spcPts val="0"/>
              </a:spcAft>
              <a:buFont typeface="Arial" panose="020B0604020202020204" pitchFamily="34" charset="0"/>
              <a:buChar char="•"/>
            </a:pPr>
            <a:r>
              <a:rPr lang="en-US" sz="900">
                <a:solidFill>
                  <a:schemeClr val="tx1"/>
                </a:solidFill>
                <a:latin typeface="Montserrat" panose="00000500000000000000" pitchFamily="2" charset="0"/>
              </a:rPr>
              <a:t> Data-empowered decision making</a:t>
            </a:r>
          </a:p>
        </p:txBody>
      </p:sp>
    </p:spTree>
    <p:extLst>
      <p:ext uri="{BB962C8B-B14F-4D97-AF65-F5344CB8AC3E}">
        <p14:creationId xmlns:p14="http://schemas.microsoft.com/office/powerpoint/2010/main" val="352257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85;p34">
            <a:extLst>
              <a:ext uri="{FF2B5EF4-FFF2-40B4-BE49-F238E27FC236}">
                <a16:creationId xmlns:a16="http://schemas.microsoft.com/office/drawing/2014/main" id="{18D998E6-BFF3-2981-D6A4-47741A239B0C}"/>
              </a:ext>
            </a:extLst>
          </p:cNvPr>
          <p:cNvSpPr txBox="1"/>
          <p:nvPr/>
        </p:nvSpPr>
        <p:spPr>
          <a:xfrm>
            <a:off x="432668" y="359258"/>
            <a:ext cx="7012702" cy="483300"/>
          </a:xfrm>
          <a:prstGeom prst="rect">
            <a:avLst/>
          </a:prstGeom>
          <a:noFill/>
          <a:ln>
            <a:noFill/>
          </a:ln>
        </p:spPr>
        <p:txBody>
          <a:bodyPr spcFirstLastPara="1" wrap="square" lIns="91425" tIns="0" rIns="0" bIns="0" anchor="t" anchorCtr="0">
            <a:noAutofit/>
          </a:bodyPr>
          <a:lstStyle/>
          <a:p>
            <a:pPr defTabSz="914378">
              <a:lnSpc>
                <a:spcPct val="80000"/>
              </a:lnSpc>
              <a:buSzPts val="3000"/>
            </a:pPr>
            <a:r>
              <a:rPr lang="en-US" sz="2400">
                <a:solidFill>
                  <a:srgbClr val="990000"/>
                </a:solidFill>
                <a:latin typeface="Montserrat ExtraBold"/>
                <a:ea typeface="Montserrat ExtraBold"/>
                <a:cs typeface="Montserrat ExtraBold"/>
                <a:sym typeface="Montserrat ExtraBold"/>
              </a:rPr>
              <a:t>Project Governance</a:t>
            </a:r>
          </a:p>
          <a:p>
            <a:pPr marL="257175" indent="-257175" defTabSz="914378">
              <a:lnSpc>
                <a:spcPct val="80000"/>
              </a:lnSpc>
              <a:buSzPts val="3000"/>
              <a:buFont typeface="Arial" panose="020B0604020202020204" pitchFamily="34" charset="0"/>
              <a:buChar char="•"/>
            </a:pPr>
            <a:endParaRPr sz="1800">
              <a:solidFill>
                <a:srgbClr val="990000"/>
              </a:solidFill>
              <a:latin typeface="Montserrat ExtraBold"/>
              <a:ea typeface="Montserrat ExtraBold"/>
              <a:cs typeface="Montserrat ExtraBold"/>
              <a:sym typeface="Montserrat ExtraBold"/>
            </a:endParaRPr>
          </a:p>
        </p:txBody>
      </p:sp>
      <p:sp>
        <p:nvSpPr>
          <p:cNvPr id="73" name="TextBox 72">
            <a:extLst>
              <a:ext uri="{FF2B5EF4-FFF2-40B4-BE49-F238E27FC236}">
                <a16:creationId xmlns:a16="http://schemas.microsoft.com/office/drawing/2014/main" id="{F74F6BB0-17DC-78D2-C2D1-C249E7F3B48D}"/>
              </a:ext>
            </a:extLst>
          </p:cNvPr>
          <p:cNvSpPr txBox="1"/>
          <p:nvPr/>
        </p:nvSpPr>
        <p:spPr>
          <a:xfrm>
            <a:off x="225416" y="812160"/>
            <a:ext cx="8693167" cy="415498"/>
          </a:xfrm>
          <a:prstGeom prst="rect">
            <a:avLst/>
          </a:prstGeom>
          <a:noFill/>
        </p:spPr>
        <p:txBody>
          <a:bodyPr wrap="square" rtlCol="0">
            <a:spAutoFit/>
          </a:bodyPr>
          <a:lstStyle/>
          <a:p>
            <a:r>
              <a:rPr lang="en-US" sz="1050">
                <a:latin typeface="Montserrat Medium" panose="00000600000000000000" pitchFamily="2" charset="0"/>
              </a:rPr>
              <a:t>Stony Brook and Deloitte team members have dedicated escalation channels to the project leadership stakeholders – driving efficiency and consistency in the decision-making process leads to better communication and fewer bottlenecks.</a:t>
            </a:r>
          </a:p>
        </p:txBody>
      </p:sp>
      <p:grpSp>
        <p:nvGrpSpPr>
          <p:cNvPr id="3" name="Group 2">
            <a:extLst>
              <a:ext uri="{FF2B5EF4-FFF2-40B4-BE49-F238E27FC236}">
                <a16:creationId xmlns:a16="http://schemas.microsoft.com/office/drawing/2014/main" id="{CF064613-2C63-3E76-30CD-793D2DDC8340}"/>
              </a:ext>
            </a:extLst>
          </p:cNvPr>
          <p:cNvGrpSpPr/>
          <p:nvPr/>
        </p:nvGrpSpPr>
        <p:grpSpPr>
          <a:xfrm>
            <a:off x="2753859" y="1455412"/>
            <a:ext cx="3208313" cy="2735451"/>
            <a:chOff x="231094" y="1618697"/>
            <a:chExt cx="3208313" cy="2735451"/>
          </a:xfrm>
        </p:grpSpPr>
        <p:sp>
          <p:nvSpPr>
            <p:cNvPr id="48" name="Freeform: Shape 47">
              <a:extLst>
                <a:ext uri="{FF2B5EF4-FFF2-40B4-BE49-F238E27FC236}">
                  <a16:creationId xmlns:a16="http://schemas.microsoft.com/office/drawing/2014/main" id="{4A229CED-A808-69FC-EFBD-78E1C9D4D9C2}"/>
                </a:ext>
              </a:extLst>
            </p:cNvPr>
            <p:cNvSpPr/>
            <p:nvPr/>
          </p:nvSpPr>
          <p:spPr>
            <a:xfrm>
              <a:off x="1740979" y="1618697"/>
              <a:ext cx="485264" cy="455841"/>
            </a:xfrm>
            <a:custGeom>
              <a:avLst/>
              <a:gdLst>
                <a:gd name="connsiteX0" fmla="*/ 0 w 478366"/>
                <a:gd name="connsiteY0" fmla="*/ 408380 h 408380"/>
                <a:gd name="connsiteX1" fmla="*/ 239183 w 478366"/>
                <a:gd name="connsiteY1" fmla="*/ 0 h 408380"/>
                <a:gd name="connsiteX2" fmla="*/ 239183 w 478366"/>
                <a:gd name="connsiteY2" fmla="*/ 0 h 408380"/>
                <a:gd name="connsiteX3" fmla="*/ 478366 w 478366"/>
                <a:gd name="connsiteY3" fmla="*/ 408380 h 408380"/>
                <a:gd name="connsiteX4" fmla="*/ 0 w 478366"/>
                <a:gd name="connsiteY4" fmla="*/ 408380 h 408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366" h="408380">
                  <a:moveTo>
                    <a:pt x="0" y="408380"/>
                  </a:moveTo>
                  <a:lnTo>
                    <a:pt x="239183" y="0"/>
                  </a:lnTo>
                  <a:lnTo>
                    <a:pt x="239183" y="0"/>
                  </a:lnTo>
                  <a:lnTo>
                    <a:pt x="478366" y="408380"/>
                  </a:lnTo>
                  <a:lnTo>
                    <a:pt x="0" y="408380"/>
                  </a:lnTo>
                  <a:close/>
                </a:path>
              </a:pathLst>
            </a:custGeom>
            <a:solidFill>
              <a:srgbClr val="D2D2D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83" tIns="12383" rIns="12383" bIns="12383" numCol="1" spcCol="1270" anchor="ctr" anchorCtr="0">
              <a:noAutofit/>
            </a:bodyPr>
            <a:lstStyle/>
            <a:p>
              <a:pPr algn="ctr" defTabSz="433388">
                <a:lnSpc>
                  <a:spcPct val="90000"/>
                </a:lnSpc>
                <a:spcBef>
                  <a:spcPct val="0"/>
                </a:spcBef>
                <a:spcAft>
                  <a:spcPct val="35000"/>
                </a:spcAft>
                <a:buClrTx/>
                <a:defRPr/>
              </a:pPr>
              <a:endParaRPr lang="en-US" sz="1050" kern="1200">
                <a:solidFill>
                  <a:srgbClr val="FFFFFF"/>
                </a:solidFill>
              </a:endParaRPr>
            </a:p>
          </p:txBody>
        </p:sp>
        <p:sp>
          <p:nvSpPr>
            <p:cNvPr id="49" name="Freeform: Shape 48">
              <a:extLst>
                <a:ext uri="{FF2B5EF4-FFF2-40B4-BE49-F238E27FC236}">
                  <a16:creationId xmlns:a16="http://schemas.microsoft.com/office/drawing/2014/main" id="{F591DC8E-0A43-2333-D0EE-65C68EE84D35}"/>
                </a:ext>
              </a:extLst>
            </p:cNvPr>
            <p:cNvSpPr/>
            <p:nvPr/>
          </p:nvSpPr>
          <p:spPr>
            <a:xfrm>
              <a:off x="1498348" y="2074538"/>
              <a:ext cx="970529" cy="455841"/>
            </a:xfrm>
            <a:custGeom>
              <a:avLst/>
              <a:gdLst>
                <a:gd name="connsiteX0" fmla="*/ 0 w 956733"/>
                <a:gd name="connsiteY0" fmla="*/ 408380 h 408380"/>
                <a:gd name="connsiteX1" fmla="*/ 239184 w 956733"/>
                <a:gd name="connsiteY1" fmla="*/ 0 h 408380"/>
                <a:gd name="connsiteX2" fmla="*/ 717549 w 956733"/>
                <a:gd name="connsiteY2" fmla="*/ 0 h 408380"/>
                <a:gd name="connsiteX3" fmla="*/ 956733 w 956733"/>
                <a:gd name="connsiteY3" fmla="*/ 408380 h 408380"/>
                <a:gd name="connsiteX4" fmla="*/ 0 w 956733"/>
                <a:gd name="connsiteY4" fmla="*/ 408380 h 408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733" h="408380">
                  <a:moveTo>
                    <a:pt x="0" y="408380"/>
                  </a:moveTo>
                  <a:lnTo>
                    <a:pt x="239184" y="0"/>
                  </a:lnTo>
                  <a:lnTo>
                    <a:pt x="717549" y="0"/>
                  </a:lnTo>
                  <a:lnTo>
                    <a:pt x="956733" y="408380"/>
                  </a:lnTo>
                  <a:lnTo>
                    <a:pt x="0" y="408380"/>
                  </a:lnTo>
                  <a:close/>
                </a:path>
              </a:pathLst>
            </a:custGeom>
            <a:solidFill>
              <a:srgbClr val="D2D2D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526" tIns="20955" rIns="146527" bIns="20955" numCol="1" spcCol="1270" anchor="ctr" anchorCtr="0">
              <a:noAutofit/>
            </a:bodyPr>
            <a:lstStyle/>
            <a:p>
              <a:pPr algn="ctr" defTabSz="733425">
                <a:lnSpc>
                  <a:spcPct val="90000"/>
                </a:lnSpc>
                <a:spcBef>
                  <a:spcPct val="0"/>
                </a:spcBef>
                <a:spcAft>
                  <a:spcPct val="35000"/>
                </a:spcAft>
                <a:buClrTx/>
                <a:defRPr/>
              </a:pPr>
              <a:endParaRPr lang="en-US" sz="1350" kern="1200">
                <a:solidFill>
                  <a:srgbClr val="FFFFFF"/>
                </a:solidFill>
              </a:endParaRPr>
            </a:p>
          </p:txBody>
        </p:sp>
        <p:sp>
          <p:nvSpPr>
            <p:cNvPr id="50" name="Freeform: Shape 49">
              <a:extLst>
                <a:ext uri="{FF2B5EF4-FFF2-40B4-BE49-F238E27FC236}">
                  <a16:creationId xmlns:a16="http://schemas.microsoft.com/office/drawing/2014/main" id="{4A5378ED-303C-EE8B-3880-E3A68EC667C4}"/>
                </a:ext>
              </a:extLst>
            </p:cNvPr>
            <p:cNvSpPr/>
            <p:nvPr/>
          </p:nvSpPr>
          <p:spPr>
            <a:xfrm>
              <a:off x="1255715" y="2530378"/>
              <a:ext cx="1455796" cy="455841"/>
            </a:xfrm>
            <a:custGeom>
              <a:avLst/>
              <a:gdLst>
                <a:gd name="connsiteX0" fmla="*/ 0 w 1435100"/>
                <a:gd name="connsiteY0" fmla="*/ 408380 h 408380"/>
                <a:gd name="connsiteX1" fmla="*/ 239184 w 1435100"/>
                <a:gd name="connsiteY1" fmla="*/ 0 h 408380"/>
                <a:gd name="connsiteX2" fmla="*/ 1195916 w 1435100"/>
                <a:gd name="connsiteY2" fmla="*/ 0 h 408380"/>
                <a:gd name="connsiteX3" fmla="*/ 1435100 w 1435100"/>
                <a:gd name="connsiteY3" fmla="*/ 408380 h 408380"/>
                <a:gd name="connsiteX4" fmla="*/ 0 w 1435100"/>
                <a:gd name="connsiteY4" fmla="*/ 408380 h 408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100" h="408380">
                  <a:moveTo>
                    <a:pt x="0" y="408380"/>
                  </a:moveTo>
                  <a:lnTo>
                    <a:pt x="239184" y="0"/>
                  </a:lnTo>
                  <a:lnTo>
                    <a:pt x="1195916" y="0"/>
                  </a:lnTo>
                  <a:lnTo>
                    <a:pt x="1435100" y="408380"/>
                  </a:lnTo>
                  <a:lnTo>
                    <a:pt x="0" y="408380"/>
                  </a:lnTo>
                  <a:close/>
                </a:path>
              </a:pathLst>
            </a:custGeom>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9312" tIns="20955" rIns="209312" bIns="20955" numCol="1" spcCol="1270" anchor="ctr" anchorCtr="0">
              <a:noAutofit/>
            </a:bodyPr>
            <a:lstStyle/>
            <a:p>
              <a:pPr algn="ctr" defTabSz="733425">
                <a:lnSpc>
                  <a:spcPct val="90000"/>
                </a:lnSpc>
                <a:spcBef>
                  <a:spcPct val="0"/>
                </a:spcBef>
                <a:spcAft>
                  <a:spcPct val="35000"/>
                </a:spcAft>
                <a:buClrTx/>
                <a:defRPr/>
              </a:pPr>
              <a:endParaRPr lang="en-US" sz="1350" kern="1200">
                <a:solidFill>
                  <a:srgbClr val="FFFFFF"/>
                </a:solidFill>
              </a:endParaRPr>
            </a:p>
          </p:txBody>
        </p:sp>
        <p:sp>
          <p:nvSpPr>
            <p:cNvPr id="51" name="Freeform: Shape 50">
              <a:extLst>
                <a:ext uri="{FF2B5EF4-FFF2-40B4-BE49-F238E27FC236}">
                  <a16:creationId xmlns:a16="http://schemas.microsoft.com/office/drawing/2014/main" id="{14B91D96-D781-4B55-C68A-8A98AD246C3F}"/>
                </a:ext>
              </a:extLst>
            </p:cNvPr>
            <p:cNvSpPr/>
            <p:nvPr/>
          </p:nvSpPr>
          <p:spPr>
            <a:xfrm>
              <a:off x="1013082" y="2986219"/>
              <a:ext cx="1941059" cy="455841"/>
            </a:xfrm>
            <a:custGeom>
              <a:avLst/>
              <a:gdLst>
                <a:gd name="connsiteX0" fmla="*/ 0 w 1913466"/>
                <a:gd name="connsiteY0" fmla="*/ 408380 h 408380"/>
                <a:gd name="connsiteX1" fmla="*/ 239184 w 1913466"/>
                <a:gd name="connsiteY1" fmla="*/ 0 h 408380"/>
                <a:gd name="connsiteX2" fmla="*/ 1674282 w 1913466"/>
                <a:gd name="connsiteY2" fmla="*/ 0 h 408380"/>
                <a:gd name="connsiteX3" fmla="*/ 1913466 w 1913466"/>
                <a:gd name="connsiteY3" fmla="*/ 408380 h 408380"/>
                <a:gd name="connsiteX4" fmla="*/ 0 w 1913466"/>
                <a:gd name="connsiteY4" fmla="*/ 408380 h 408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66" h="408380">
                  <a:moveTo>
                    <a:pt x="0" y="408380"/>
                  </a:moveTo>
                  <a:lnTo>
                    <a:pt x="239184" y="0"/>
                  </a:lnTo>
                  <a:lnTo>
                    <a:pt x="1674282" y="0"/>
                  </a:lnTo>
                  <a:lnTo>
                    <a:pt x="1913466" y="408380"/>
                  </a:lnTo>
                  <a:lnTo>
                    <a:pt x="0" y="408380"/>
                  </a:lnTo>
                  <a:close/>
                </a:path>
              </a:pathLst>
            </a:custGeom>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2098" tIns="20955" rIns="272097" bIns="20955" numCol="1" spcCol="1270" anchor="ctr" anchorCtr="0">
              <a:noAutofit/>
            </a:bodyPr>
            <a:lstStyle/>
            <a:p>
              <a:pPr algn="ctr" defTabSz="733425">
                <a:lnSpc>
                  <a:spcPct val="90000"/>
                </a:lnSpc>
                <a:spcBef>
                  <a:spcPct val="0"/>
                </a:spcBef>
                <a:spcAft>
                  <a:spcPct val="35000"/>
                </a:spcAft>
                <a:buClrTx/>
                <a:defRPr/>
              </a:pPr>
              <a:endParaRPr lang="en-US" sz="1350" kern="1200">
                <a:solidFill>
                  <a:srgbClr val="FFFFFF"/>
                </a:solidFill>
              </a:endParaRPr>
            </a:p>
          </p:txBody>
        </p:sp>
        <p:sp>
          <p:nvSpPr>
            <p:cNvPr id="52" name="Freeform: Shape 51">
              <a:extLst>
                <a:ext uri="{FF2B5EF4-FFF2-40B4-BE49-F238E27FC236}">
                  <a16:creationId xmlns:a16="http://schemas.microsoft.com/office/drawing/2014/main" id="{045C63DD-EDDE-5361-B6D7-4B6A13A650C5}"/>
                </a:ext>
              </a:extLst>
            </p:cNvPr>
            <p:cNvSpPr/>
            <p:nvPr/>
          </p:nvSpPr>
          <p:spPr>
            <a:xfrm>
              <a:off x="770450" y="3442060"/>
              <a:ext cx="2426325" cy="455841"/>
            </a:xfrm>
            <a:custGeom>
              <a:avLst/>
              <a:gdLst>
                <a:gd name="connsiteX0" fmla="*/ 0 w 2391833"/>
                <a:gd name="connsiteY0" fmla="*/ 408380 h 408380"/>
                <a:gd name="connsiteX1" fmla="*/ 239184 w 2391833"/>
                <a:gd name="connsiteY1" fmla="*/ 0 h 408380"/>
                <a:gd name="connsiteX2" fmla="*/ 2152649 w 2391833"/>
                <a:gd name="connsiteY2" fmla="*/ 0 h 408380"/>
                <a:gd name="connsiteX3" fmla="*/ 2391833 w 2391833"/>
                <a:gd name="connsiteY3" fmla="*/ 408380 h 408380"/>
                <a:gd name="connsiteX4" fmla="*/ 0 w 2391833"/>
                <a:gd name="connsiteY4" fmla="*/ 408380 h 408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833" h="408380">
                  <a:moveTo>
                    <a:pt x="0" y="408380"/>
                  </a:moveTo>
                  <a:lnTo>
                    <a:pt x="239184" y="0"/>
                  </a:lnTo>
                  <a:lnTo>
                    <a:pt x="2152649" y="0"/>
                  </a:lnTo>
                  <a:lnTo>
                    <a:pt x="2391833" y="408380"/>
                  </a:lnTo>
                  <a:lnTo>
                    <a:pt x="0" y="408380"/>
                  </a:lnTo>
                  <a:close/>
                </a:path>
              </a:pathLst>
            </a:custGeom>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4883" tIns="20955" rIns="334883" bIns="20955" numCol="1" spcCol="1270" anchor="ctr" anchorCtr="0">
              <a:noAutofit/>
            </a:bodyPr>
            <a:lstStyle/>
            <a:p>
              <a:pPr algn="ctr" defTabSz="733425">
                <a:lnSpc>
                  <a:spcPct val="90000"/>
                </a:lnSpc>
                <a:spcBef>
                  <a:spcPct val="0"/>
                </a:spcBef>
                <a:spcAft>
                  <a:spcPct val="35000"/>
                </a:spcAft>
                <a:buClrTx/>
                <a:defRPr/>
              </a:pPr>
              <a:endParaRPr lang="en-US" sz="1350" kern="1200">
                <a:solidFill>
                  <a:srgbClr val="FFFFFF"/>
                </a:solidFill>
              </a:endParaRPr>
            </a:p>
          </p:txBody>
        </p:sp>
        <p:sp>
          <p:nvSpPr>
            <p:cNvPr id="53" name="Freeform: Shape 52">
              <a:extLst>
                <a:ext uri="{FF2B5EF4-FFF2-40B4-BE49-F238E27FC236}">
                  <a16:creationId xmlns:a16="http://schemas.microsoft.com/office/drawing/2014/main" id="{73F5E75B-5517-62F6-B062-2DCCA70C087B}"/>
                </a:ext>
              </a:extLst>
            </p:cNvPr>
            <p:cNvSpPr/>
            <p:nvPr/>
          </p:nvSpPr>
          <p:spPr>
            <a:xfrm>
              <a:off x="527818" y="3897901"/>
              <a:ext cx="2911589" cy="455841"/>
            </a:xfrm>
            <a:custGeom>
              <a:avLst/>
              <a:gdLst>
                <a:gd name="connsiteX0" fmla="*/ 0 w 2870199"/>
                <a:gd name="connsiteY0" fmla="*/ 408380 h 408380"/>
                <a:gd name="connsiteX1" fmla="*/ 239184 w 2870199"/>
                <a:gd name="connsiteY1" fmla="*/ 0 h 408380"/>
                <a:gd name="connsiteX2" fmla="*/ 2631015 w 2870199"/>
                <a:gd name="connsiteY2" fmla="*/ 0 h 408380"/>
                <a:gd name="connsiteX3" fmla="*/ 2870199 w 2870199"/>
                <a:gd name="connsiteY3" fmla="*/ 408380 h 408380"/>
                <a:gd name="connsiteX4" fmla="*/ 0 w 2870199"/>
                <a:gd name="connsiteY4" fmla="*/ 408380 h 408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199" h="408380">
                  <a:moveTo>
                    <a:pt x="0" y="408380"/>
                  </a:moveTo>
                  <a:lnTo>
                    <a:pt x="239184" y="0"/>
                  </a:lnTo>
                  <a:lnTo>
                    <a:pt x="2631015" y="0"/>
                  </a:lnTo>
                  <a:lnTo>
                    <a:pt x="2870199" y="408380"/>
                  </a:lnTo>
                  <a:lnTo>
                    <a:pt x="0" y="408380"/>
                  </a:lnTo>
                  <a:close/>
                </a:path>
              </a:pathLst>
            </a:custGeom>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668" tIns="20955" rIns="397669" bIns="20955" numCol="1" spcCol="1270" anchor="ctr" anchorCtr="0">
              <a:noAutofit/>
            </a:bodyPr>
            <a:lstStyle/>
            <a:p>
              <a:pPr algn="ctr" defTabSz="733425">
                <a:lnSpc>
                  <a:spcPct val="90000"/>
                </a:lnSpc>
                <a:spcBef>
                  <a:spcPct val="0"/>
                </a:spcBef>
                <a:spcAft>
                  <a:spcPct val="35000"/>
                </a:spcAft>
                <a:buClrTx/>
                <a:defRPr/>
              </a:pPr>
              <a:endParaRPr lang="en-US" sz="1350" kern="1200">
                <a:solidFill>
                  <a:srgbClr val="FFFFFF"/>
                </a:solidFill>
              </a:endParaRPr>
            </a:p>
          </p:txBody>
        </p:sp>
        <p:sp>
          <p:nvSpPr>
            <p:cNvPr id="54" name="TextBox 53">
              <a:extLst>
                <a:ext uri="{FF2B5EF4-FFF2-40B4-BE49-F238E27FC236}">
                  <a16:creationId xmlns:a16="http://schemas.microsoft.com/office/drawing/2014/main" id="{FBB5EBE5-A0DC-3D8D-A812-5EDF139B96E7}"/>
                </a:ext>
              </a:extLst>
            </p:cNvPr>
            <p:cNvSpPr txBox="1"/>
            <p:nvPr/>
          </p:nvSpPr>
          <p:spPr>
            <a:xfrm>
              <a:off x="1628556" y="3106383"/>
              <a:ext cx="699297" cy="184666"/>
            </a:xfrm>
            <a:prstGeom prst="rect">
              <a:avLst/>
            </a:prstGeom>
            <a:noFill/>
          </p:spPr>
          <p:txBody>
            <a:bodyPr vert="horz" wrap="square" lIns="0" tIns="0" rIns="0" bIns="0" rtlCol="0">
              <a:spAutoFit/>
            </a:bodyPr>
            <a:lstStyle/>
            <a:p>
              <a:pPr algn="ctr" defTabSz="342900">
                <a:spcBef>
                  <a:spcPts val="150"/>
                </a:spcBef>
                <a:buClrTx/>
                <a:buSzPct val="100000"/>
                <a:defRPr/>
              </a:pPr>
              <a:r>
                <a:rPr lang="en-US" sz="600">
                  <a:solidFill>
                    <a:srgbClr val="FFFFFF"/>
                  </a:solidFill>
                </a:rPr>
                <a:t>WolfieOne Project Management Office</a:t>
              </a:r>
              <a:endParaRPr lang="en-US" sz="600" kern="1200">
                <a:solidFill>
                  <a:srgbClr val="FFFFFF"/>
                </a:solidFill>
                <a:ea typeface="+mn-ea"/>
                <a:cs typeface="+mn-cs"/>
              </a:endParaRPr>
            </a:p>
          </p:txBody>
        </p:sp>
        <p:sp>
          <p:nvSpPr>
            <p:cNvPr id="55" name="TextBox 54">
              <a:extLst>
                <a:ext uri="{FF2B5EF4-FFF2-40B4-BE49-F238E27FC236}">
                  <a16:creationId xmlns:a16="http://schemas.microsoft.com/office/drawing/2014/main" id="{1A35D13A-9B26-9148-9844-05C4CD764009}"/>
                </a:ext>
              </a:extLst>
            </p:cNvPr>
            <p:cNvSpPr txBox="1"/>
            <p:nvPr/>
          </p:nvSpPr>
          <p:spPr>
            <a:xfrm>
              <a:off x="1677746" y="3623814"/>
              <a:ext cx="600917" cy="184666"/>
            </a:xfrm>
            <a:prstGeom prst="rect">
              <a:avLst/>
            </a:prstGeom>
            <a:noFill/>
          </p:spPr>
          <p:txBody>
            <a:bodyPr vert="horz" wrap="square" lIns="0" tIns="0" rIns="0" bIns="0" rtlCol="0">
              <a:spAutoFit/>
            </a:bodyPr>
            <a:lstStyle/>
            <a:p>
              <a:pPr algn="ctr" defTabSz="342900">
                <a:spcBef>
                  <a:spcPts val="150"/>
                </a:spcBef>
                <a:buClrTx/>
                <a:buSzPct val="100000"/>
                <a:defRPr/>
              </a:pPr>
              <a:r>
                <a:rPr lang="en-US" sz="600" kern="1200">
                  <a:solidFill>
                    <a:srgbClr val="FFFFFF"/>
                  </a:solidFill>
                  <a:ea typeface="+mn-ea"/>
                  <a:cs typeface="+mn-cs"/>
                </a:rPr>
                <a:t>Workstream Leads</a:t>
              </a:r>
            </a:p>
          </p:txBody>
        </p:sp>
        <p:sp>
          <p:nvSpPr>
            <p:cNvPr id="56" name="TextBox 55">
              <a:extLst>
                <a:ext uri="{FF2B5EF4-FFF2-40B4-BE49-F238E27FC236}">
                  <a16:creationId xmlns:a16="http://schemas.microsoft.com/office/drawing/2014/main" id="{D2D7A740-E1CE-1E02-52B7-ACD17D79D2DB}"/>
                </a:ext>
              </a:extLst>
            </p:cNvPr>
            <p:cNvSpPr txBox="1"/>
            <p:nvPr/>
          </p:nvSpPr>
          <p:spPr>
            <a:xfrm>
              <a:off x="1783711" y="4079654"/>
              <a:ext cx="388988" cy="184666"/>
            </a:xfrm>
            <a:prstGeom prst="rect">
              <a:avLst/>
            </a:prstGeom>
            <a:noFill/>
          </p:spPr>
          <p:txBody>
            <a:bodyPr vert="horz" wrap="square" lIns="0" tIns="0" rIns="0" bIns="0" rtlCol="0">
              <a:spAutoFit/>
            </a:bodyPr>
            <a:lstStyle/>
            <a:p>
              <a:pPr algn="ctr" defTabSz="342900">
                <a:spcBef>
                  <a:spcPts val="150"/>
                </a:spcBef>
                <a:buClrTx/>
                <a:buSzPct val="100000"/>
                <a:defRPr/>
              </a:pPr>
              <a:r>
                <a:rPr lang="en-US" sz="600" kern="1200">
                  <a:solidFill>
                    <a:srgbClr val="FFFFFF"/>
                  </a:solidFill>
                  <a:ea typeface="+mn-ea"/>
                  <a:cs typeface="+mn-cs"/>
                </a:rPr>
                <a:t>Team Members</a:t>
              </a:r>
            </a:p>
          </p:txBody>
        </p:sp>
        <p:sp>
          <p:nvSpPr>
            <p:cNvPr id="57" name="TextBox 56">
              <a:extLst>
                <a:ext uri="{FF2B5EF4-FFF2-40B4-BE49-F238E27FC236}">
                  <a16:creationId xmlns:a16="http://schemas.microsoft.com/office/drawing/2014/main" id="{B38B8223-5E81-938E-2F31-B720AAB2B014}"/>
                </a:ext>
              </a:extLst>
            </p:cNvPr>
            <p:cNvSpPr txBox="1"/>
            <p:nvPr/>
          </p:nvSpPr>
          <p:spPr>
            <a:xfrm>
              <a:off x="1783711" y="1848574"/>
              <a:ext cx="419788" cy="184666"/>
            </a:xfrm>
            <a:prstGeom prst="rect">
              <a:avLst/>
            </a:prstGeom>
            <a:noFill/>
          </p:spPr>
          <p:txBody>
            <a:bodyPr vert="horz" wrap="square" lIns="0" tIns="0" rIns="0" bIns="0" rtlCol="0">
              <a:spAutoFit/>
            </a:bodyPr>
            <a:lstStyle/>
            <a:p>
              <a:pPr algn="ctr" defTabSz="342900">
                <a:buClrTx/>
                <a:buSzPct val="100000"/>
                <a:defRPr/>
              </a:pPr>
              <a:r>
                <a:rPr lang="en-US" sz="600" kern="1200">
                  <a:ea typeface="+mn-ea"/>
                  <a:cs typeface="+mn-cs"/>
                </a:rPr>
                <a:t>Executive </a:t>
              </a:r>
              <a:br>
                <a:rPr lang="en-US" sz="600" kern="1200">
                  <a:ea typeface="+mn-ea"/>
                  <a:cs typeface="+mn-cs"/>
                </a:rPr>
              </a:br>
              <a:r>
                <a:rPr lang="en-US" sz="600" kern="1200">
                  <a:ea typeface="+mn-ea"/>
                  <a:cs typeface="+mn-cs"/>
                </a:rPr>
                <a:t>Sponsors</a:t>
              </a:r>
            </a:p>
          </p:txBody>
        </p:sp>
        <p:sp>
          <p:nvSpPr>
            <p:cNvPr id="58" name="Rectangle 57">
              <a:extLst>
                <a:ext uri="{FF2B5EF4-FFF2-40B4-BE49-F238E27FC236}">
                  <a16:creationId xmlns:a16="http://schemas.microsoft.com/office/drawing/2014/main" id="{233377A2-3620-85A5-4C0C-E0081138D373}"/>
                </a:ext>
              </a:extLst>
            </p:cNvPr>
            <p:cNvSpPr/>
            <p:nvPr/>
          </p:nvSpPr>
          <p:spPr>
            <a:xfrm>
              <a:off x="1564307" y="2631340"/>
              <a:ext cx="827796" cy="276999"/>
            </a:xfrm>
            <a:prstGeom prst="rect">
              <a:avLst/>
            </a:prstGeom>
            <a:ln/>
          </p:spPr>
          <p:txBody>
            <a:bodyPr wrap="square">
              <a:spAutoFit/>
            </a:bodyPr>
            <a:lstStyle/>
            <a:p>
              <a:pPr algn="ctr" defTabSz="342900">
                <a:defRPr/>
              </a:pPr>
              <a:r>
                <a:rPr lang="en-US" sz="600">
                  <a:solidFill>
                    <a:srgbClr val="FFFFFF"/>
                  </a:solidFill>
                </a:rPr>
                <a:t>Executive Steering Committee</a:t>
              </a:r>
              <a:endParaRPr lang="en-US" sz="600" kern="1200">
                <a:solidFill>
                  <a:srgbClr val="FFFFFF"/>
                </a:solidFill>
                <a:ea typeface="+mn-ea"/>
                <a:cs typeface="+mn-cs"/>
              </a:endParaRPr>
            </a:p>
          </p:txBody>
        </p:sp>
        <p:sp>
          <p:nvSpPr>
            <p:cNvPr id="59" name="TextBox 58">
              <a:extLst>
                <a:ext uri="{FF2B5EF4-FFF2-40B4-BE49-F238E27FC236}">
                  <a16:creationId xmlns:a16="http://schemas.microsoft.com/office/drawing/2014/main" id="{6492AE85-21BC-AC07-CF1E-937092530942}"/>
                </a:ext>
              </a:extLst>
            </p:cNvPr>
            <p:cNvSpPr txBox="1"/>
            <p:nvPr/>
          </p:nvSpPr>
          <p:spPr>
            <a:xfrm rot="17814952">
              <a:off x="1315198" y="1967355"/>
              <a:ext cx="540467" cy="103875"/>
            </a:xfrm>
            <a:prstGeom prst="rect">
              <a:avLst/>
            </a:prstGeom>
            <a:noFill/>
          </p:spPr>
          <p:txBody>
            <a:bodyPr vert="horz" wrap="square" lIns="0" tIns="0" rIns="0" bIns="0" rtlCol="0">
              <a:spAutoFit/>
            </a:bodyPr>
            <a:lstStyle/>
            <a:p>
              <a:pPr algn="ctr" defTabSz="342900">
                <a:buClrTx/>
                <a:buSzPct val="100000"/>
                <a:defRPr/>
              </a:pPr>
              <a:r>
                <a:rPr lang="en-US" sz="675" b="1" kern="1200">
                  <a:ea typeface="+mn-ea"/>
                  <a:cs typeface="+mn-cs"/>
                </a:rPr>
                <a:t>Strategic</a:t>
              </a:r>
            </a:p>
          </p:txBody>
        </p:sp>
        <p:sp>
          <p:nvSpPr>
            <p:cNvPr id="60" name="TextBox 59">
              <a:extLst>
                <a:ext uri="{FF2B5EF4-FFF2-40B4-BE49-F238E27FC236}">
                  <a16:creationId xmlns:a16="http://schemas.microsoft.com/office/drawing/2014/main" id="{8F7E813B-0125-8119-E57C-F181B083F03D}"/>
                </a:ext>
              </a:extLst>
            </p:cNvPr>
            <p:cNvSpPr txBox="1"/>
            <p:nvPr/>
          </p:nvSpPr>
          <p:spPr>
            <a:xfrm rot="17760000">
              <a:off x="813603" y="2781530"/>
              <a:ext cx="531266" cy="207749"/>
            </a:xfrm>
            <a:prstGeom prst="rect">
              <a:avLst/>
            </a:prstGeom>
            <a:noFill/>
          </p:spPr>
          <p:txBody>
            <a:bodyPr vert="horz" wrap="square" lIns="0" tIns="0" rIns="0" bIns="0" rtlCol="0">
              <a:spAutoFit/>
            </a:bodyPr>
            <a:lstStyle/>
            <a:p>
              <a:pPr algn="ctr" defTabSz="342900">
                <a:spcBef>
                  <a:spcPts val="150"/>
                </a:spcBef>
                <a:buClrTx/>
                <a:buSzPct val="100000"/>
                <a:defRPr/>
              </a:pPr>
              <a:r>
                <a:rPr lang="en-US" sz="675" b="1" kern="1200">
                  <a:ea typeface="+mn-ea"/>
                  <a:cs typeface="+mn-cs"/>
                </a:rPr>
                <a:t>Project (</a:t>
              </a:r>
              <a:r>
                <a:rPr lang="en-US" sz="675" b="1" i="1" kern="1200">
                  <a:ea typeface="+mn-ea"/>
                  <a:cs typeface="+mn-cs"/>
                </a:rPr>
                <a:t>Directional</a:t>
              </a:r>
              <a:r>
                <a:rPr lang="en-US" sz="675" b="1" kern="1200">
                  <a:ea typeface="+mn-ea"/>
                  <a:cs typeface="+mn-cs"/>
                </a:rPr>
                <a:t>)</a:t>
              </a:r>
            </a:p>
          </p:txBody>
        </p:sp>
        <p:sp>
          <p:nvSpPr>
            <p:cNvPr id="61" name="TextBox 60">
              <a:extLst>
                <a:ext uri="{FF2B5EF4-FFF2-40B4-BE49-F238E27FC236}">
                  <a16:creationId xmlns:a16="http://schemas.microsoft.com/office/drawing/2014/main" id="{A236436F-BCA8-526A-7B6D-20D6B63E9636}"/>
                </a:ext>
              </a:extLst>
            </p:cNvPr>
            <p:cNvSpPr txBox="1"/>
            <p:nvPr/>
          </p:nvSpPr>
          <p:spPr>
            <a:xfrm rot="17820000">
              <a:off x="46184" y="3703161"/>
              <a:ext cx="1094224" cy="207749"/>
            </a:xfrm>
            <a:prstGeom prst="rect">
              <a:avLst/>
            </a:prstGeom>
            <a:noFill/>
          </p:spPr>
          <p:txBody>
            <a:bodyPr vert="horz" wrap="square" lIns="0" tIns="0" rIns="0" bIns="0" rtlCol="0">
              <a:spAutoFit/>
            </a:bodyPr>
            <a:lstStyle/>
            <a:p>
              <a:pPr algn="ctr" defTabSz="342900">
                <a:buClrTx/>
                <a:buSzPct val="100000"/>
                <a:defRPr/>
              </a:pPr>
              <a:r>
                <a:rPr lang="en-US" sz="675" b="1" kern="1200">
                  <a:ea typeface="+mn-ea"/>
                  <a:cs typeface="+mn-cs"/>
                </a:rPr>
                <a:t>Workstream</a:t>
              </a:r>
            </a:p>
            <a:p>
              <a:pPr algn="ctr" defTabSz="342900">
                <a:buClrTx/>
                <a:buSzPct val="100000"/>
                <a:defRPr/>
              </a:pPr>
              <a:r>
                <a:rPr lang="en-US" sz="675" b="1" kern="1200">
                  <a:ea typeface="+mn-ea"/>
                  <a:cs typeface="+mn-cs"/>
                </a:rPr>
                <a:t>(</a:t>
              </a:r>
              <a:r>
                <a:rPr lang="en-US" sz="675" b="1" i="1" kern="1200">
                  <a:ea typeface="+mn-ea"/>
                  <a:cs typeface="+mn-cs"/>
                </a:rPr>
                <a:t>Operational</a:t>
              </a:r>
              <a:r>
                <a:rPr lang="en-US" sz="675" b="1" kern="1200">
                  <a:ea typeface="+mn-ea"/>
                  <a:cs typeface="+mn-cs"/>
                </a:rPr>
                <a:t>)</a:t>
              </a:r>
            </a:p>
          </p:txBody>
        </p:sp>
        <p:sp>
          <p:nvSpPr>
            <p:cNvPr id="65" name="TextBox 64">
              <a:extLst>
                <a:ext uri="{FF2B5EF4-FFF2-40B4-BE49-F238E27FC236}">
                  <a16:creationId xmlns:a16="http://schemas.microsoft.com/office/drawing/2014/main" id="{1FC44219-FFB5-14B5-B092-31E9B5931EFD}"/>
                </a:ext>
              </a:extLst>
            </p:cNvPr>
            <p:cNvSpPr txBox="1"/>
            <p:nvPr/>
          </p:nvSpPr>
          <p:spPr>
            <a:xfrm>
              <a:off x="1569713" y="3389270"/>
              <a:ext cx="827796" cy="121252"/>
            </a:xfrm>
            <a:prstGeom prst="rect">
              <a:avLst/>
            </a:prstGeom>
            <a:solidFill>
              <a:srgbClr val="5A5A5A"/>
            </a:solidFill>
            <a:ln>
              <a:solidFill>
                <a:schemeClr val="bg1"/>
              </a:solidFill>
            </a:ln>
          </p:spPr>
          <p:txBody>
            <a:bodyPr vert="horz" wrap="square" lIns="0" tIns="0" rIns="0" bIns="0" rtlCol="0">
              <a:spAutoFit/>
            </a:bodyPr>
            <a:lstStyle/>
            <a:p>
              <a:pPr algn="ctr" defTabSz="342900">
                <a:spcBef>
                  <a:spcPts val="150"/>
                </a:spcBef>
                <a:buClrTx/>
                <a:buSzPct val="100000"/>
                <a:defRPr/>
              </a:pPr>
              <a:endParaRPr lang="en-US" sz="788" b="1" kern="1200">
                <a:ln>
                  <a:solidFill>
                    <a:srgbClr val="FFFFFF"/>
                  </a:solidFill>
                </a:ln>
                <a:solidFill>
                  <a:srgbClr val="FFFFFF"/>
                </a:solidFill>
                <a:ea typeface="Open Sans" panose="020B0606030504020204" pitchFamily="34" charset="0"/>
                <a:cs typeface="Open Sans" panose="020B0606030504020204" pitchFamily="34" charset="0"/>
              </a:endParaRPr>
            </a:p>
          </p:txBody>
        </p:sp>
        <p:sp>
          <p:nvSpPr>
            <p:cNvPr id="66" name="Rectangle 65">
              <a:extLst>
                <a:ext uri="{FF2B5EF4-FFF2-40B4-BE49-F238E27FC236}">
                  <a16:creationId xmlns:a16="http://schemas.microsoft.com/office/drawing/2014/main" id="{89ADD9C3-FE63-ADD6-7D6E-3A8C759E2BF0}"/>
                </a:ext>
              </a:extLst>
            </p:cNvPr>
            <p:cNvSpPr/>
            <p:nvPr/>
          </p:nvSpPr>
          <p:spPr>
            <a:xfrm>
              <a:off x="1672245" y="3396232"/>
              <a:ext cx="622734" cy="103875"/>
            </a:xfrm>
            <a:prstGeom prst="rect">
              <a:avLst/>
            </a:prstGeom>
            <a:ln/>
          </p:spPr>
          <p:txBody>
            <a:bodyPr wrap="square" lIns="0" tIns="0" rIns="0" bIns="0">
              <a:spAutoFit/>
            </a:bodyPr>
            <a:lstStyle/>
            <a:p>
              <a:pPr algn="ctr" defTabSz="342900">
                <a:buClrTx/>
                <a:defRPr/>
              </a:pPr>
              <a:r>
                <a:rPr lang="en-US" sz="675" b="1" kern="1200">
                  <a:solidFill>
                    <a:srgbClr val="FFFFFF"/>
                  </a:solidFill>
                  <a:ea typeface="+mn-ea"/>
                  <a:cs typeface="+mn-cs"/>
                </a:rPr>
                <a:t>ENABLEMENT</a:t>
              </a:r>
            </a:p>
          </p:txBody>
        </p:sp>
        <p:sp>
          <p:nvSpPr>
            <p:cNvPr id="72" name="TextBox 71">
              <a:extLst>
                <a:ext uri="{FF2B5EF4-FFF2-40B4-BE49-F238E27FC236}">
                  <a16:creationId xmlns:a16="http://schemas.microsoft.com/office/drawing/2014/main" id="{79327689-6C16-AA07-78FA-D160B1CE28A6}"/>
                </a:ext>
              </a:extLst>
            </p:cNvPr>
            <p:cNvSpPr txBox="1"/>
            <p:nvPr/>
          </p:nvSpPr>
          <p:spPr>
            <a:xfrm>
              <a:off x="1768311" y="2230465"/>
              <a:ext cx="419788" cy="184666"/>
            </a:xfrm>
            <a:prstGeom prst="rect">
              <a:avLst/>
            </a:prstGeom>
            <a:noFill/>
          </p:spPr>
          <p:txBody>
            <a:bodyPr vert="horz" wrap="square" lIns="0" tIns="0" rIns="0" bIns="0" rtlCol="0">
              <a:spAutoFit/>
            </a:bodyPr>
            <a:lstStyle/>
            <a:p>
              <a:pPr algn="ctr" defTabSz="342900">
                <a:buClrTx/>
                <a:buSzPct val="100000"/>
                <a:defRPr/>
              </a:pPr>
              <a:r>
                <a:rPr lang="en-US" sz="600" kern="1200">
                  <a:ea typeface="+mn-ea"/>
                  <a:cs typeface="+mn-cs"/>
                </a:rPr>
                <a:t>Leadership Core Team</a:t>
              </a:r>
            </a:p>
          </p:txBody>
        </p:sp>
        <p:sp>
          <p:nvSpPr>
            <p:cNvPr id="2" name="Rectangle 1">
              <a:extLst>
                <a:ext uri="{FF2B5EF4-FFF2-40B4-BE49-F238E27FC236}">
                  <a16:creationId xmlns:a16="http://schemas.microsoft.com/office/drawing/2014/main" id="{8527C7CC-BAFC-7D1D-DC41-3A1F4B51432A}"/>
                </a:ext>
              </a:extLst>
            </p:cNvPr>
            <p:cNvSpPr/>
            <p:nvPr/>
          </p:nvSpPr>
          <p:spPr>
            <a:xfrm>
              <a:off x="231094" y="2986220"/>
              <a:ext cx="566507" cy="234824"/>
            </a:xfrm>
            <a:prstGeom prst="rect">
              <a:avLst/>
            </a:prstGeom>
            <a:noFill/>
            <a:ln w="12700">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a:solidFill>
                    <a:schemeClr val="tx1"/>
                  </a:solidFill>
                </a:rPr>
                <a:t>Advisory Board</a:t>
              </a:r>
            </a:p>
          </p:txBody>
        </p:sp>
        <p:cxnSp>
          <p:nvCxnSpPr>
            <p:cNvPr id="4" name="Straight Connector 3">
              <a:extLst>
                <a:ext uri="{FF2B5EF4-FFF2-40B4-BE49-F238E27FC236}">
                  <a16:creationId xmlns:a16="http://schemas.microsoft.com/office/drawing/2014/main" id="{C20D0177-6300-06DF-F22B-23BB808715E6}"/>
                </a:ext>
              </a:extLst>
            </p:cNvPr>
            <p:cNvCxnSpPr>
              <a:cxnSpLocks/>
              <a:stCxn id="51" idx="0"/>
              <a:endCxn id="2" idx="3"/>
            </p:cNvCxnSpPr>
            <p:nvPr/>
          </p:nvCxnSpPr>
          <p:spPr>
            <a:xfrm flipH="1" flipV="1">
              <a:off x="797601" y="3103632"/>
              <a:ext cx="215481" cy="338428"/>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pic>
        <p:nvPicPr>
          <p:cNvPr id="5" name="Google Shape;343;p48">
            <a:extLst>
              <a:ext uri="{FF2B5EF4-FFF2-40B4-BE49-F238E27FC236}">
                <a16:creationId xmlns:a16="http://schemas.microsoft.com/office/drawing/2014/main" id="{969F8974-CE48-AD4A-0BA5-16B856A8242D}"/>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pic>
        <p:nvPicPr>
          <p:cNvPr id="7" name="Picture 6" descr="A black and white logo&#10;&#10;Description automatically generated">
            <a:extLst>
              <a:ext uri="{FF2B5EF4-FFF2-40B4-BE49-F238E27FC236}">
                <a16:creationId xmlns:a16="http://schemas.microsoft.com/office/drawing/2014/main" id="{CEDFAD50-4B6B-35A8-F810-BC3192B83FEB}"/>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420589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EF1998-3854-5E17-89A3-6FEF4739BF88}"/>
              </a:ext>
              <a:ext uri="{C183D7F6-B498-43B3-948B-1728B52AA6E4}">
                <adec:decorative xmlns:adec="http://schemas.microsoft.com/office/drawing/2017/decorative" val="1"/>
              </a:ext>
            </a:extLst>
          </p:cNvPr>
          <p:cNvSpPr/>
          <p:nvPr/>
        </p:nvSpPr>
        <p:spPr>
          <a:xfrm>
            <a:off x="299922" y="725440"/>
            <a:ext cx="8328577" cy="3791327"/>
          </a:xfrm>
          <a:prstGeom prst="rect">
            <a:avLst/>
          </a:prstGeom>
          <a:solidFill>
            <a:srgbClr val="C00000"/>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spcBef>
                <a:spcPts val="0"/>
              </a:spcBef>
              <a:spcAft>
                <a:spcPts val="0"/>
              </a:spcAft>
              <a:buClr>
                <a:schemeClr val="bg1"/>
              </a:buClr>
              <a:buSzPts val="1000"/>
              <a:buFont typeface="Symbol" panose="05050102010706020507" pitchFamily="18" charset="2"/>
              <a:buChar char=""/>
              <a:tabLst>
                <a:tab pos="457200" algn="l"/>
              </a:tabLst>
            </a:pPr>
            <a:endParaRPr lang="en-US" sz="1400">
              <a:effectLst/>
              <a:latin typeface="Calibri" panose="020F0502020204030204" pitchFamily="34" charset="0"/>
              <a:ea typeface="Calibri" panose="020F0502020204030204" pitchFamily="34" charset="0"/>
            </a:endParaRPr>
          </a:p>
        </p:txBody>
      </p:sp>
      <p:sp>
        <p:nvSpPr>
          <p:cNvPr id="3" name="Title 1">
            <a:extLst>
              <a:ext uri="{FF2B5EF4-FFF2-40B4-BE49-F238E27FC236}">
                <a16:creationId xmlns:a16="http://schemas.microsoft.com/office/drawing/2014/main" id="{4F083B4E-6462-7F82-D5C7-908B3AE5811C}"/>
              </a:ext>
            </a:extLst>
          </p:cNvPr>
          <p:cNvSpPr txBox="1">
            <a:spLocks/>
          </p:cNvSpPr>
          <p:nvPr/>
        </p:nvSpPr>
        <p:spPr>
          <a:xfrm>
            <a:off x="299922" y="125860"/>
            <a:ext cx="6297014" cy="5995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defTabSz="685800">
              <a:lnSpc>
                <a:spcPct val="100000"/>
              </a:lnSpc>
              <a:spcBef>
                <a:spcPts val="0"/>
              </a:spcBef>
              <a:buClrTx/>
              <a:defRPr/>
            </a:pPr>
            <a:r>
              <a:rPr lang="en-US" sz="2400">
                <a:solidFill>
                  <a:srgbClr val="C00000"/>
                </a:solidFill>
                <a:latin typeface="Montserrat" panose="00000500000000000000" pitchFamily="2" charset="0"/>
              </a:rPr>
              <a:t>Agenda</a:t>
            </a:r>
          </a:p>
        </p:txBody>
      </p:sp>
      <p:sp>
        <p:nvSpPr>
          <p:cNvPr id="5" name="TextBox 4">
            <a:extLst>
              <a:ext uri="{FF2B5EF4-FFF2-40B4-BE49-F238E27FC236}">
                <a16:creationId xmlns:a16="http://schemas.microsoft.com/office/drawing/2014/main" id="{40C221D5-19C6-51CB-BAA0-9DB19B89AD8D}"/>
              </a:ext>
            </a:extLst>
          </p:cNvPr>
          <p:cNvSpPr txBox="1"/>
          <p:nvPr/>
        </p:nvSpPr>
        <p:spPr>
          <a:xfrm>
            <a:off x="515501" y="830123"/>
            <a:ext cx="7025405" cy="3539430"/>
          </a:xfrm>
          <a:prstGeom prst="rect">
            <a:avLst/>
          </a:prstGeom>
          <a:noFill/>
        </p:spPr>
        <p:txBody>
          <a:bodyPr wrap="square">
            <a:spAutoFit/>
          </a:bodyPr>
          <a:lstStyle/>
          <a:p>
            <a:pPr algn="l"/>
            <a:r>
              <a:rPr lang="en-US" b="1" i="0">
                <a:solidFill>
                  <a:schemeClr val="bg1"/>
                </a:solidFill>
                <a:effectLst/>
                <a:latin typeface="Roboto" panose="02000000000000000000" pitchFamily="2" charset="0"/>
              </a:rPr>
              <a:t>Change Leader Network (CLN) - 20</a:t>
            </a:r>
            <a:endParaRPr lang="en-US" b="0" i="0">
              <a:solidFill>
                <a:schemeClr val="bg1"/>
              </a:solidFill>
              <a:effectLst/>
              <a:latin typeface="Roboto" panose="02000000000000000000" pitchFamily="2" charset="0"/>
            </a:endParaRPr>
          </a:p>
          <a:p>
            <a:pPr marL="457200" lvl="1" algn="l"/>
            <a:r>
              <a:rPr lang="en-US" b="0" i="0">
                <a:solidFill>
                  <a:schemeClr val="bg1"/>
                </a:solidFill>
                <a:effectLst/>
                <a:latin typeface="Roboto" panose="02000000000000000000" pitchFamily="2" charset="0"/>
              </a:rPr>
              <a:t>About the CLN</a:t>
            </a:r>
          </a:p>
          <a:p>
            <a:pPr marL="457200" lvl="1" algn="l"/>
            <a:r>
              <a:rPr lang="en-US" b="0" i="0">
                <a:solidFill>
                  <a:schemeClr val="bg1"/>
                </a:solidFill>
                <a:effectLst/>
                <a:latin typeface="Roboto" panose="02000000000000000000" pitchFamily="2" charset="0"/>
              </a:rPr>
              <a:t>Expectations from Change Champions</a:t>
            </a:r>
          </a:p>
          <a:p>
            <a:pPr marL="457200" lvl="1" algn="l"/>
            <a:r>
              <a:rPr lang="en-US" b="0" i="0">
                <a:solidFill>
                  <a:schemeClr val="bg1"/>
                </a:solidFill>
                <a:effectLst/>
                <a:latin typeface="Roboto" panose="02000000000000000000" pitchFamily="2" charset="0"/>
              </a:rPr>
              <a:t>Benefits of this role</a:t>
            </a:r>
          </a:p>
          <a:p>
            <a:pPr marL="457200" lvl="1" algn="l"/>
            <a:endParaRPr lang="en-US" b="0" i="0">
              <a:solidFill>
                <a:schemeClr val="bg1"/>
              </a:solidFill>
              <a:effectLst/>
              <a:latin typeface="Roboto" panose="02000000000000000000" pitchFamily="2" charset="0"/>
            </a:endParaRPr>
          </a:p>
          <a:p>
            <a:pPr algn="l"/>
            <a:r>
              <a:rPr lang="en-US" b="1">
                <a:solidFill>
                  <a:schemeClr val="bg1"/>
                </a:solidFill>
                <a:latin typeface="Roboto" panose="02000000000000000000" pitchFamily="2" charset="0"/>
              </a:rPr>
              <a:t>Breakout - 5</a:t>
            </a:r>
            <a:endParaRPr lang="en-US" b="1" i="0">
              <a:solidFill>
                <a:schemeClr val="bg1"/>
              </a:solidFill>
              <a:effectLst/>
              <a:latin typeface="Roboto" panose="02000000000000000000" pitchFamily="2" charset="0"/>
            </a:endParaRPr>
          </a:p>
          <a:p>
            <a:pPr algn="l"/>
            <a:r>
              <a:rPr lang="en-US" b="1" i="0">
                <a:solidFill>
                  <a:schemeClr val="bg1"/>
                </a:solidFill>
                <a:effectLst/>
                <a:latin typeface="Roboto" panose="02000000000000000000" pitchFamily="2" charset="0"/>
              </a:rPr>
              <a:t>Networking Activity - 10</a:t>
            </a:r>
          </a:p>
          <a:p>
            <a:pPr algn="l"/>
            <a:endParaRPr lang="en-US" b="1" i="0">
              <a:solidFill>
                <a:schemeClr val="bg1"/>
              </a:solidFill>
              <a:effectLst/>
              <a:latin typeface="Roboto" panose="02000000000000000000" pitchFamily="2" charset="0"/>
            </a:endParaRPr>
          </a:p>
          <a:p>
            <a:pPr algn="l"/>
            <a:r>
              <a:rPr lang="en-US" b="1" i="0">
                <a:solidFill>
                  <a:schemeClr val="bg1"/>
                </a:solidFill>
                <a:effectLst/>
                <a:latin typeface="Roboto" panose="02000000000000000000" pitchFamily="2" charset="0"/>
              </a:rPr>
              <a:t>About WolfieONE - 25</a:t>
            </a:r>
            <a:endParaRPr lang="en-US" b="0" i="0">
              <a:solidFill>
                <a:schemeClr val="bg1"/>
              </a:solidFill>
              <a:effectLst/>
              <a:latin typeface="Roboto" panose="02000000000000000000" pitchFamily="2" charset="0"/>
            </a:endParaRPr>
          </a:p>
          <a:p>
            <a:pPr marL="457200" lvl="1" algn="l"/>
            <a:r>
              <a:rPr lang="en-US" b="0" i="0">
                <a:solidFill>
                  <a:schemeClr val="bg1"/>
                </a:solidFill>
                <a:effectLst/>
                <a:latin typeface="Roboto" panose="02000000000000000000" pitchFamily="2" charset="0"/>
              </a:rPr>
              <a:t>Why WolfieONE?</a:t>
            </a:r>
          </a:p>
          <a:p>
            <a:pPr marL="457200" lvl="1" algn="l"/>
            <a:r>
              <a:rPr lang="en-US" b="0" i="0">
                <a:solidFill>
                  <a:schemeClr val="bg1"/>
                </a:solidFill>
                <a:effectLst/>
                <a:latin typeface="Roboto" panose="02000000000000000000" pitchFamily="2" charset="0"/>
              </a:rPr>
              <a:t>Project phases</a:t>
            </a:r>
          </a:p>
          <a:p>
            <a:pPr marL="457200" lvl="1" algn="l"/>
            <a:r>
              <a:rPr lang="en-US" b="0" i="0">
                <a:solidFill>
                  <a:schemeClr val="bg1"/>
                </a:solidFill>
                <a:effectLst/>
                <a:latin typeface="Roboto" panose="02000000000000000000" pitchFamily="2" charset="0"/>
              </a:rPr>
              <a:t>Entities and Processes in Scope</a:t>
            </a:r>
          </a:p>
          <a:p>
            <a:pPr marL="457200" lvl="1" algn="l"/>
            <a:endParaRPr lang="en-US" b="0" i="0">
              <a:solidFill>
                <a:schemeClr val="bg1"/>
              </a:solidFill>
              <a:effectLst/>
              <a:latin typeface="Roboto" panose="02000000000000000000" pitchFamily="2" charset="0"/>
            </a:endParaRPr>
          </a:p>
          <a:p>
            <a:pPr algn="l"/>
            <a:r>
              <a:rPr lang="en-US" b="1" i="0">
                <a:solidFill>
                  <a:schemeClr val="bg1"/>
                </a:solidFill>
                <a:effectLst/>
                <a:latin typeface="Roboto" panose="02000000000000000000" pitchFamily="2" charset="0"/>
              </a:rPr>
              <a:t>Next Steps - 20</a:t>
            </a:r>
            <a:endParaRPr lang="en-US" b="0" i="0">
              <a:solidFill>
                <a:schemeClr val="bg1"/>
              </a:solidFill>
              <a:effectLst/>
              <a:latin typeface="Roboto" panose="02000000000000000000" pitchFamily="2" charset="0"/>
            </a:endParaRPr>
          </a:p>
          <a:p>
            <a:pPr marL="457200" lvl="1" algn="l"/>
            <a:r>
              <a:rPr lang="en-US" b="0" i="0">
                <a:solidFill>
                  <a:schemeClr val="bg1"/>
                </a:solidFill>
                <a:effectLst/>
                <a:latin typeface="Roboto" panose="02000000000000000000" pitchFamily="2" charset="0"/>
              </a:rPr>
              <a:t>Getting started as a Champion</a:t>
            </a:r>
          </a:p>
          <a:p>
            <a:pPr marL="457200" lvl="1" algn="l"/>
            <a:r>
              <a:rPr lang="en-US">
                <a:solidFill>
                  <a:schemeClr val="bg1"/>
                </a:solidFill>
                <a:latin typeface="Roboto" panose="02000000000000000000" pitchFamily="2" charset="0"/>
              </a:rPr>
              <a:t>Q&amp;A</a:t>
            </a:r>
            <a:endParaRPr lang="en-US" b="0" i="0">
              <a:solidFill>
                <a:schemeClr val="bg1"/>
              </a:solidFill>
              <a:effectLst/>
              <a:latin typeface="Roboto" panose="02000000000000000000" pitchFamily="2" charset="0"/>
            </a:endParaRPr>
          </a:p>
        </p:txBody>
      </p:sp>
    </p:spTree>
    <p:extLst>
      <p:ext uri="{BB962C8B-B14F-4D97-AF65-F5344CB8AC3E}">
        <p14:creationId xmlns:p14="http://schemas.microsoft.com/office/powerpoint/2010/main" val="209542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7AD8A1A-97B6-187D-E444-D5B98DF9FEC0}"/>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9258C0A0-B4F0-3E9A-4DE4-B91E5E2C3181}"/>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2825FDE1-79BA-031C-3A1C-BF5D4750C462}"/>
              </a:ext>
            </a:extLst>
          </p:cNvPr>
          <p:cNvSpPr txBox="1">
            <a:spLocks/>
          </p:cNvSpPr>
          <p:nvPr/>
        </p:nvSpPr>
        <p:spPr>
          <a:xfrm>
            <a:off x="259116" y="61821"/>
            <a:ext cx="6516258"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Our Executive Sponsors</a:t>
            </a:r>
          </a:p>
        </p:txBody>
      </p:sp>
      <p:pic>
        <p:nvPicPr>
          <p:cNvPr id="2" name="Google Shape;217;g2c0241f4db7_0_223">
            <a:extLst>
              <a:ext uri="{FF2B5EF4-FFF2-40B4-BE49-F238E27FC236}">
                <a16:creationId xmlns:a16="http://schemas.microsoft.com/office/drawing/2014/main" id="{EF1FEBF9-16F0-92B1-A93F-1A3AE6BF0DA9}"/>
              </a:ext>
            </a:extLst>
          </p:cNvPr>
          <p:cNvPicPr preferRelativeResize="0"/>
          <p:nvPr/>
        </p:nvPicPr>
        <p:blipFill rotWithShape="1">
          <a:blip r:embed="rId4">
            <a:alphaModFix/>
          </a:blip>
          <a:srcRect t="1634" b="1625"/>
          <a:stretch/>
        </p:blipFill>
        <p:spPr>
          <a:xfrm>
            <a:off x="530574" y="1170105"/>
            <a:ext cx="1406675" cy="1391550"/>
          </a:xfrm>
          <a:prstGeom prst="rect">
            <a:avLst/>
          </a:prstGeom>
          <a:noFill/>
          <a:ln>
            <a:noFill/>
          </a:ln>
        </p:spPr>
      </p:pic>
      <p:pic>
        <p:nvPicPr>
          <p:cNvPr id="4" name="Google Shape;219;g2c0241f4db7_0_223">
            <a:extLst>
              <a:ext uri="{FF2B5EF4-FFF2-40B4-BE49-F238E27FC236}">
                <a16:creationId xmlns:a16="http://schemas.microsoft.com/office/drawing/2014/main" id="{25BD2B4A-53A8-EF47-2FEF-1F0AA453F2AE}"/>
              </a:ext>
            </a:extLst>
          </p:cNvPr>
          <p:cNvPicPr preferRelativeResize="0"/>
          <p:nvPr/>
        </p:nvPicPr>
        <p:blipFill>
          <a:blip r:embed="rId5"/>
          <a:srcRect t="1421" b="1421"/>
          <a:stretch/>
        </p:blipFill>
        <p:spPr>
          <a:xfrm>
            <a:off x="2774048" y="1170105"/>
            <a:ext cx="1406675" cy="1391550"/>
          </a:xfrm>
          <a:prstGeom prst="rect">
            <a:avLst/>
          </a:prstGeom>
          <a:noFill/>
          <a:ln>
            <a:noFill/>
          </a:ln>
        </p:spPr>
      </p:pic>
      <p:pic>
        <p:nvPicPr>
          <p:cNvPr id="5" name="Google Shape;220;g2c0241f4db7_0_223">
            <a:extLst>
              <a:ext uri="{FF2B5EF4-FFF2-40B4-BE49-F238E27FC236}">
                <a16:creationId xmlns:a16="http://schemas.microsoft.com/office/drawing/2014/main" id="{CDD4D574-9344-9BE8-59BB-F4B93E6C0936}"/>
              </a:ext>
            </a:extLst>
          </p:cNvPr>
          <p:cNvPicPr preferRelativeResize="0"/>
          <p:nvPr/>
        </p:nvPicPr>
        <p:blipFill rotWithShape="1">
          <a:blip r:embed="rId6">
            <a:alphaModFix/>
          </a:blip>
          <a:srcRect t="1634" b="1625"/>
          <a:stretch/>
        </p:blipFill>
        <p:spPr>
          <a:xfrm>
            <a:off x="7230437" y="1170105"/>
            <a:ext cx="1406675" cy="1391550"/>
          </a:xfrm>
          <a:prstGeom prst="rect">
            <a:avLst/>
          </a:prstGeom>
          <a:noFill/>
          <a:ln>
            <a:noFill/>
          </a:ln>
        </p:spPr>
      </p:pic>
      <p:pic>
        <p:nvPicPr>
          <p:cNvPr id="6" name="Google Shape;221;g2c0241f4db7_0_223">
            <a:extLst>
              <a:ext uri="{FF2B5EF4-FFF2-40B4-BE49-F238E27FC236}">
                <a16:creationId xmlns:a16="http://schemas.microsoft.com/office/drawing/2014/main" id="{71AD26F3-0F78-EF99-9CD3-7AD8CD118CEC}"/>
              </a:ext>
            </a:extLst>
          </p:cNvPr>
          <p:cNvPicPr preferRelativeResize="0"/>
          <p:nvPr/>
        </p:nvPicPr>
        <p:blipFill rotWithShape="1">
          <a:blip r:embed="rId7">
            <a:alphaModFix/>
          </a:blip>
          <a:srcRect t="1634" b="1625"/>
          <a:stretch/>
        </p:blipFill>
        <p:spPr>
          <a:xfrm>
            <a:off x="1221492" y="3205315"/>
            <a:ext cx="1406675" cy="1391550"/>
          </a:xfrm>
          <a:prstGeom prst="rect">
            <a:avLst/>
          </a:prstGeom>
          <a:noFill/>
          <a:ln>
            <a:noFill/>
          </a:ln>
        </p:spPr>
      </p:pic>
      <p:pic>
        <p:nvPicPr>
          <p:cNvPr id="7" name="Google Shape;222;g2c0241f4db7_0_223">
            <a:extLst>
              <a:ext uri="{FF2B5EF4-FFF2-40B4-BE49-F238E27FC236}">
                <a16:creationId xmlns:a16="http://schemas.microsoft.com/office/drawing/2014/main" id="{FE6DF52E-E596-B9A7-C663-5A499AD3233D}"/>
              </a:ext>
            </a:extLst>
          </p:cNvPr>
          <p:cNvPicPr preferRelativeResize="0"/>
          <p:nvPr/>
        </p:nvPicPr>
        <p:blipFill rotWithShape="1">
          <a:blip r:embed="rId8">
            <a:alphaModFix/>
          </a:blip>
          <a:srcRect t="1634" b="1625"/>
          <a:stretch/>
        </p:blipFill>
        <p:spPr>
          <a:xfrm>
            <a:off x="3744644" y="3196785"/>
            <a:ext cx="1406675" cy="1391550"/>
          </a:xfrm>
          <a:prstGeom prst="rect">
            <a:avLst/>
          </a:prstGeom>
          <a:noFill/>
          <a:ln>
            <a:noFill/>
          </a:ln>
        </p:spPr>
      </p:pic>
      <p:pic>
        <p:nvPicPr>
          <p:cNvPr id="8" name="Google Shape;223;g2c0241f4db7_0_223">
            <a:extLst>
              <a:ext uri="{FF2B5EF4-FFF2-40B4-BE49-F238E27FC236}">
                <a16:creationId xmlns:a16="http://schemas.microsoft.com/office/drawing/2014/main" id="{C0CB2403-1726-24C3-DFA8-394490C8BBB3}"/>
              </a:ext>
            </a:extLst>
          </p:cNvPr>
          <p:cNvPicPr preferRelativeResize="0"/>
          <p:nvPr/>
        </p:nvPicPr>
        <p:blipFill rotWithShape="1">
          <a:blip r:embed="rId9">
            <a:alphaModFix/>
          </a:blip>
          <a:srcRect t="1634" b="1625"/>
          <a:stretch/>
        </p:blipFill>
        <p:spPr>
          <a:xfrm>
            <a:off x="6205046" y="3213845"/>
            <a:ext cx="1406675" cy="1391550"/>
          </a:xfrm>
          <a:prstGeom prst="rect">
            <a:avLst/>
          </a:prstGeom>
          <a:noFill/>
          <a:ln>
            <a:noFill/>
          </a:ln>
        </p:spPr>
      </p:pic>
      <p:sp>
        <p:nvSpPr>
          <p:cNvPr id="9" name="Google Shape;224;g2c0241f4db7_0_223">
            <a:extLst>
              <a:ext uri="{FF2B5EF4-FFF2-40B4-BE49-F238E27FC236}">
                <a16:creationId xmlns:a16="http://schemas.microsoft.com/office/drawing/2014/main" id="{E0C49C4A-3327-C658-1E50-877029015D4D}"/>
              </a:ext>
            </a:extLst>
          </p:cNvPr>
          <p:cNvSpPr txBox="1"/>
          <p:nvPr/>
        </p:nvSpPr>
        <p:spPr>
          <a:xfrm>
            <a:off x="6188781" y="2598796"/>
            <a:ext cx="1440000" cy="572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000"/>
              <a:buFont typeface="Arial"/>
              <a:buNone/>
            </a:pPr>
            <a:r>
              <a:rPr lang="en-US" sz="1000" b="1">
                <a:solidFill>
                  <a:srgbClr val="C00000"/>
                </a:solidFill>
                <a:latin typeface="Montserrat"/>
                <a:ea typeface="Montserrat"/>
                <a:cs typeface="Montserrat"/>
                <a:sym typeface="Montserrat"/>
              </a:rPr>
              <a:t>Dr. Gerald Kelly</a:t>
            </a:r>
            <a:endParaRPr sz="1000" b="1">
              <a:solidFill>
                <a:srgbClr val="C0000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850"/>
              <a:buFont typeface="Arial"/>
              <a:buNone/>
            </a:pPr>
            <a:r>
              <a:rPr lang="en-US" sz="850">
                <a:solidFill>
                  <a:schemeClr val="dk1"/>
                </a:solidFill>
                <a:latin typeface="Montserrat"/>
                <a:ea typeface="Montserrat"/>
                <a:cs typeface="Montserrat"/>
                <a:sym typeface="Montserrat"/>
              </a:rPr>
              <a:t>Chief Information Officer, SB Hospital</a:t>
            </a:r>
            <a:endParaRPr sz="85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
        <p:nvSpPr>
          <p:cNvPr id="10" name="Google Shape;225;g2c0241f4db7_0_223">
            <a:extLst>
              <a:ext uri="{FF2B5EF4-FFF2-40B4-BE49-F238E27FC236}">
                <a16:creationId xmlns:a16="http://schemas.microsoft.com/office/drawing/2014/main" id="{98A4F24F-01D9-685C-6A0B-0B3DE8C90AD7}"/>
              </a:ext>
            </a:extLst>
          </p:cNvPr>
          <p:cNvSpPr txBox="1"/>
          <p:nvPr/>
        </p:nvSpPr>
        <p:spPr>
          <a:xfrm>
            <a:off x="2725885" y="585205"/>
            <a:ext cx="1503000" cy="50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000"/>
              <a:buFont typeface="Arial"/>
              <a:buNone/>
            </a:pPr>
            <a:r>
              <a:rPr lang="en-US" sz="1000" b="1">
                <a:solidFill>
                  <a:srgbClr val="C00000"/>
                </a:solidFill>
                <a:latin typeface="Montserrat"/>
                <a:ea typeface="Montserrat"/>
                <a:cs typeface="Montserrat"/>
                <a:sym typeface="Montserrat"/>
              </a:rPr>
              <a:t>Carl Lejuez</a:t>
            </a:r>
            <a:br>
              <a:rPr lang="en-US" sz="1000" b="1">
                <a:solidFill>
                  <a:srgbClr val="C00000"/>
                </a:solidFill>
                <a:latin typeface="Montserrat"/>
                <a:ea typeface="Montserrat"/>
                <a:cs typeface="Montserrat"/>
                <a:sym typeface="Montserrat"/>
              </a:rPr>
            </a:br>
            <a:r>
              <a:rPr lang="en-US" sz="850">
                <a:solidFill>
                  <a:schemeClr val="dk1"/>
                </a:solidFill>
                <a:latin typeface="Montserrat"/>
                <a:ea typeface="Montserrat"/>
                <a:cs typeface="Montserrat"/>
                <a:sym typeface="Montserrat"/>
              </a:rPr>
              <a:t>Provost and Executive Vice President</a:t>
            </a:r>
            <a:endParaRPr/>
          </a:p>
        </p:txBody>
      </p:sp>
      <p:sp>
        <p:nvSpPr>
          <p:cNvPr id="11" name="Google Shape;226;g2c0241f4db7_0_223">
            <a:extLst>
              <a:ext uri="{FF2B5EF4-FFF2-40B4-BE49-F238E27FC236}">
                <a16:creationId xmlns:a16="http://schemas.microsoft.com/office/drawing/2014/main" id="{039C50BB-1825-D5E7-3C58-372B0BD94289}"/>
              </a:ext>
            </a:extLst>
          </p:cNvPr>
          <p:cNvSpPr txBox="1"/>
          <p:nvPr/>
        </p:nvSpPr>
        <p:spPr>
          <a:xfrm>
            <a:off x="3176869" y="2598723"/>
            <a:ext cx="2508900" cy="50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000"/>
              <a:buFont typeface="Arial"/>
              <a:buNone/>
            </a:pPr>
            <a:r>
              <a:rPr lang="en-US" sz="1000" b="1">
                <a:solidFill>
                  <a:srgbClr val="C00000"/>
                </a:solidFill>
                <a:latin typeface="Montserrat"/>
                <a:ea typeface="Montserrat"/>
                <a:cs typeface="Montserrat"/>
                <a:sym typeface="Montserrat"/>
              </a:rPr>
              <a:t>William Wertheim</a:t>
            </a:r>
            <a:endParaRPr sz="1000" b="1">
              <a:solidFill>
                <a:srgbClr val="C0000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850"/>
              <a:buFont typeface="Arial"/>
              <a:buNone/>
            </a:pPr>
            <a:r>
              <a:rPr lang="en-US" sz="850">
                <a:solidFill>
                  <a:schemeClr val="dk1"/>
                </a:solidFill>
                <a:latin typeface="Montserrat"/>
                <a:ea typeface="Montserrat"/>
                <a:cs typeface="Montserrat"/>
                <a:sym typeface="Montserrat"/>
              </a:rPr>
              <a:t>Interim Executive Vice President for Health Sciences and Stony Brook Medicine</a:t>
            </a:r>
            <a:endParaRPr sz="85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
        <p:nvSpPr>
          <p:cNvPr id="12" name="Google Shape;228;g2c0241f4db7_0_223">
            <a:extLst>
              <a:ext uri="{FF2B5EF4-FFF2-40B4-BE49-F238E27FC236}">
                <a16:creationId xmlns:a16="http://schemas.microsoft.com/office/drawing/2014/main" id="{DBFA8B9B-8010-869B-2DEE-C6099D5F9313}"/>
              </a:ext>
            </a:extLst>
          </p:cNvPr>
          <p:cNvSpPr txBox="1"/>
          <p:nvPr/>
        </p:nvSpPr>
        <p:spPr>
          <a:xfrm>
            <a:off x="987289" y="2620903"/>
            <a:ext cx="1855200" cy="47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000"/>
              <a:buFont typeface="Arial"/>
              <a:buNone/>
            </a:pPr>
            <a:r>
              <a:rPr lang="en-US" sz="1000" b="1">
                <a:solidFill>
                  <a:srgbClr val="C00000"/>
                </a:solidFill>
                <a:latin typeface="Montserrat"/>
                <a:ea typeface="Montserrat"/>
                <a:cs typeface="Montserrat"/>
                <a:sym typeface="Montserrat"/>
              </a:rPr>
              <a:t>Carol Gomes</a:t>
            </a:r>
            <a:endParaRPr sz="1000" b="1">
              <a:solidFill>
                <a:srgbClr val="C0000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850"/>
              <a:buFont typeface="Arial"/>
              <a:buNone/>
            </a:pPr>
            <a:r>
              <a:rPr lang="en-US" sz="850">
                <a:solidFill>
                  <a:schemeClr val="dk1"/>
                </a:solidFill>
                <a:latin typeface="Montserrat"/>
                <a:ea typeface="Montserrat"/>
                <a:cs typeface="Montserrat"/>
                <a:sym typeface="Montserrat"/>
              </a:rPr>
              <a:t>Chief Executive Officer, Chief Operating Officer, SB Hospital</a:t>
            </a:r>
            <a:endParaRPr sz="850">
              <a:solidFill>
                <a:schemeClr val="dk1"/>
              </a:solidFill>
              <a:latin typeface="Montserrat"/>
              <a:ea typeface="Montserrat"/>
              <a:cs typeface="Montserrat"/>
              <a:sym typeface="Montserrat"/>
            </a:endParaRPr>
          </a:p>
        </p:txBody>
      </p:sp>
      <p:sp>
        <p:nvSpPr>
          <p:cNvPr id="13" name="Google Shape;227;g2c0241f4db7_0_223">
            <a:extLst>
              <a:ext uri="{FF2B5EF4-FFF2-40B4-BE49-F238E27FC236}">
                <a16:creationId xmlns:a16="http://schemas.microsoft.com/office/drawing/2014/main" id="{AD33707B-8024-7921-137B-3C7E9C218B4E}"/>
              </a:ext>
            </a:extLst>
          </p:cNvPr>
          <p:cNvSpPr txBox="1"/>
          <p:nvPr/>
        </p:nvSpPr>
        <p:spPr>
          <a:xfrm>
            <a:off x="181098" y="585205"/>
            <a:ext cx="2104832" cy="47391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000"/>
              <a:buFont typeface="Arial"/>
              <a:buNone/>
            </a:pPr>
            <a:r>
              <a:rPr lang="en-US" sz="1000" b="1">
                <a:solidFill>
                  <a:srgbClr val="C00000"/>
                </a:solidFill>
                <a:latin typeface="Montserrat"/>
                <a:ea typeface="Montserrat"/>
                <a:cs typeface="Montserrat"/>
                <a:sym typeface="Montserrat"/>
              </a:rPr>
              <a:t>Simeon </a:t>
            </a:r>
            <a:r>
              <a:rPr lang="en-US" sz="1000" b="1" err="1">
                <a:solidFill>
                  <a:srgbClr val="C00000"/>
                </a:solidFill>
                <a:latin typeface="Montserrat"/>
                <a:ea typeface="Montserrat"/>
                <a:cs typeface="Montserrat"/>
                <a:sym typeface="Montserrat"/>
              </a:rPr>
              <a:t>Ananou</a:t>
            </a:r>
            <a:br>
              <a:rPr lang="en-US" sz="1000" b="1">
                <a:solidFill>
                  <a:srgbClr val="C00000"/>
                </a:solidFill>
                <a:latin typeface="Montserrat"/>
                <a:ea typeface="Montserrat"/>
                <a:cs typeface="Montserrat"/>
                <a:sym typeface="Montserrat"/>
              </a:rPr>
            </a:br>
            <a:r>
              <a:rPr lang="en-US" sz="850">
                <a:solidFill>
                  <a:schemeClr val="dk1"/>
                </a:solidFill>
                <a:latin typeface="Montserrat"/>
                <a:ea typeface="Montserrat"/>
                <a:cs typeface="Montserrat"/>
                <a:sym typeface="Montserrat"/>
              </a:rPr>
              <a:t>CIO and VP of the </a:t>
            </a:r>
          </a:p>
          <a:p>
            <a:pPr marL="0" lvl="0" indent="0" algn="ctr" rtl="0">
              <a:lnSpc>
                <a:spcPct val="115000"/>
              </a:lnSpc>
              <a:spcBef>
                <a:spcPts val="0"/>
              </a:spcBef>
              <a:spcAft>
                <a:spcPts val="0"/>
              </a:spcAft>
              <a:buClr>
                <a:schemeClr val="dk1"/>
              </a:buClr>
              <a:buSzPts val="1000"/>
              <a:buFont typeface="Arial"/>
              <a:buNone/>
            </a:pPr>
            <a:r>
              <a:rPr lang="en-US" sz="850">
                <a:solidFill>
                  <a:schemeClr val="dk1"/>
                </a:solidFill>
                <a:latin typeface="Montserrat"/>
                <a:ea typeface="Montserrat"/>
                <a:cs typeface="Montserrat"/>
                <a:sym typeface="Montserrat"/>
              </a:rPr>
              <a:t>Division of Information Technology</a:t>
            </a:r>
            <a:endParaRPr sz="85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
        <p:nvSpPr>
          <p:cNvPr id="14" name="Google Shape;227;g2c0241f4db7_0_223">
            <a:extLst>
              <a:ext uri="{FF2B5EF4-FFF2-40B4-BE49-F238E27FC236}">
                <a16:creationId xmlns:a16="http://schemas.microsoft.com/office/drawing/2014/main" id="{B4E4CB1F-3D9C-FAB4-634F-969123BA4113}"/>
              </a:ext>
            </a:extLst>
          </p:cNvPr>
          <p:cNvSpPr txBox="1"/>
          <p:nvPr/>
        </p:nvSpPr>
        <p:spPr>
          <a:xfrm>
            <a:off x="7008908" y="585205"/>
            <a:ext cx="1840406" cy="47391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000"/>
              <a:buFont typeface="Arial"/>
              <a:buNone/>
            </a:pPr>
            <a:r>
              <a:rPr lang="en-US" sz="1000" b="1">
                <a:solidFill>
                  <a:srgbClr val="C00000"/>
                </a:solidFill>
                <a:latin typeface="Montserrat"/>
                <a:ea typeface="Montserrat"/>
                <a:cs typeface="Montserrat"/>
                <a:sym typeface="Montserrat"/>
              </a:rPr>
              <a:t>Jed Shivers</a:t>
            </a:r>
            <a:br>
              <a:rPr lang="en-US" sz="1000" b="1">
                <a:solidFill>
                  <a:srgbClr val="C00000"/>
                </a:solidFill>
                <a:latin typeface="Montserrat"/>
                <a:ea typeface="Montserrat"/>
                <a:cs typeface="Montserrat"/>
                <a:sym typeface="Montserrat"/>
              </a:rPr>
            </a:br>
            <a:r>
              <a:rPr lang="en-US" sz="850">
                <a:solidFill>
                  <a:schemeClr val="dk1"/>
                </a:solidFill>
                <a:latin typeface="Montserrat"/>
                <a:ea typeface="Montserrat"/>
                <a:cs typeface="Montserrat"/>
                <a:sym typeface="Montserrat"/>
              </a:rPr>
              <a:t>Senior Vice President for</a:t>
            </a:r>
            <a:br>
              <a:rPr lang="en-US" sz="850">
                <a:solidFill>
                  <a:schemeClr val="dk1"/>
                </a:solidFill>
                <a:latin typeface="Montserrat"/>
                <a:ea typeface="Montserrat"/>
                <a:cs typeface="Montserrat"/>
                <a:sym typeface="Montserrat"/>
              </a:rPr>
            </a:br>
            <a:r>
              <a:rPr lang="en-US" sz="850">
                <a:solidFill>
                  <a:schemeClr val="dk1"/>
                </a:solidFill>
                <a:latin typeface="Montserrat"/>
                <a:ea typeface="Montserrat"/>
                <a:cs typeface="Montserrat"/>
                <a:sym typeface="Montserrat"/>
              </a:rPr>
              <a:t>Finance &amp; Administration</a:t>
            </a:r>
            <a:endParaRPr sz="85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pic>
        <p:nvPicPr>
          <p:cNvPr id="15" name="Google Shape;219;g2c0241f4db7_0_223" descr="A person wearing glasses and a suit&#10;&#10;Description automatically generated">
            <a:extLst>
              <a:ext uri="{FF2B5EF4-FFF2-40B4-BE49-F238E27FC236}">
                <a16:creationId xmlns:a16="http://schemas.microsoft.com/office/drawing/2014/main" id="{0FB7C458-EF08-B13A-4CD4-F4E78848AC82}"/>
              </a:ext>
            </a:extLst>
          </p:cNvPr>
          <p:cNvPicPr preferRelativeResize="0"/>
          <p:nvPr/>
        </p:nvPicPr>
        <p:blipFill>
          <a:blip r:embed="rId10"/>
          <a:srcRect t="538" b="538"/>
          <a:stretch/>
        </p:blipFill>
        <p:spPr>
          <a:xfrm>
            <a:off x="4983280" y="1170105"/>
            <a:ext cx="1406675" cy="1391550"/>
          </a:xfrm>
          <a:prstGeom prst="rect">
            <a:avLst/>
          </a:prstGeom>
          <a:noFill/>
          <a:ln>
            <a:noFill/>
          </a:ln>
        </p:spPr>
      </p:pic>
      <p:sp>
        <p:nvSpPr>
          <p:cNvPr id="16" name="Google Shape;225;g2c0241f4db7_0_223">
            <a:extLst>
              <a:ext uri="{FF2B5EF4-FFF2-40B4-BE49-F238E27FC236}">
                <a16:creationId xmlns:a16="http://schemas.microsoft.com/office/drawing/2014/main" id="{B301163B-E0CA-2826-880A-B4BE0B804863}"/>
              </a:ext>
            </a:extLst>
          </p:cNvPr>
          <p:cNvSpPr txBox="1"/>
          <p:nvPr/>
        </p:nvSpPr>
        <p:spPr>
          <a:xfrm>
            <a:off x="4472980" y="585204"/>
            <a:ext cx="2481434" cy="476911"/>
          </a:xfrm>
          <a:prstGeom prst="rect">
            <a:avLst/>
          </a:prstGeom>
          <a:noFill/>
          <a:ln>
            <a:noFill/>
          </a:ln>
        </p:spPr>
        <p:txBody>
          <a:bodyPr spcFirstLastPara="1" wrap="square" lIns="91425" tIns="91425" rIns="91425" bIns="91425" anchor="t" anchorCtr="0">
            <a:noAutofit/>
          </a:bodyPr>
          <a:lstStyle/>
          <a:p>
            <a:pPr algn="ctr">
              <a:lnSpc>
                <a:spcPct val="114999"/>
              </a:lnSpc>
            </a:pPr>
            <a:r>
              <a:rPr lang="en-US" sz="1000" b="1">
                <a:solidFill>
                  <a:srgbClr val="C00000"/>
                </a:solidFill>
                <a:latin typeface="Montserrat"/>
                <a:ea typeface="Montserrat"/>
                <a:cs typeface="Montserrat"/>
                <a:sym typeface="Montserrat"/>
              </a:rPr>
              <a:t>Justin Fincher</a:t>
            </a:r>
            <a:br>
              <a:rPr lang="en-US" sz="1000" b="1">
                <a:solidFill>
                  <a:srgbClr val="C00000"/>
                </a:solidFill>
                <a:latin typeface="Montserrat"/>
                <a:ea typeface="Montserrat"/>
                <a:cs typeface="Montserrat"/>
                <a:sym typeface="Montserrat"/>
              </a:rPr>
            </a:br>
            <a:r>
              <a:rPr lang="en-US" sz="850">
                <a:solidFill>
                  <a:schemeClr val="dk1"/>
                </a:solidFill>
                <a:latin typeface="Montserrat"/>
                <a:ea typeface="Montserrat"/>
                <a:sym typeface="Montserrat"/>
              </a:rPr>
              <a:t>Chief Deputy to the President and SVP for Government &amp; Community Relations</a:t>
            </a:r>
            <a:endParaRPr lang="en-US">
              <a:solidFill>
                <a:schemeClr val="dk1"/>
              </a:solidFill>
            </a:endParaRPr>
          </a:p>
        </p:txBody>
      </p:sp>
    </p:spTree>
    <p:extLst>
      <p:ext uri="{BB962C8B-B14F-4D97-AF65-F5344CB8AC3E}">
        <p14:creationId xmlns:p14="http://schemas.microsoft.com/office/powerpoint/2010/main" val="350017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7573293-01E9-1E37-11A8-EFCFD5C517AF}"/>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B505D874-C8E1-1823-ED46-FD67D96BCB07}"/>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FC935D3C-7754-5148-0ABF-96AC19FB7496}"/>
              </a:ext>
            </a:extLst>
          </p:cNvPr>
          <p:cNvSpPr txBox="1">
            <a:spLocks/>
          </p:cNvSpPr>
          <p:nvPr/>
        </p:nvSpPr>
        <p:spPr>
          <a:xfrm>
            <a:off x="259115" y="61821"/>
            <a:ext cx="6597049"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Our Steering Committee</a:t>
            </a:r>
          </a:p>
        </p:txBody>
      </p:sp>
      <p:graphicFrame>
        <p:nvGraphicFramePr>
          <p:cNvPr id="2" name="Google Shape;365;g29a9fb6765d_0_25">
            <a:extLst>
              <a:ext uri="{FF2B5EF4-FFF2-40B4-BE49-F238E27FC236}">
                <a16:creationId xmlns:a16="http://schemas.microsoft.com/office/drawing/2014/main" id="{1AE0C345-3690-B3BC-A87D-C0F6D24E685D}"/>
              </a:ext>
            </a:extLst>
          </p:cNvPr>
          <p:cNvGraphicFramePr/>
          <p:nvPr/>
        </p:nvGraphicFramePr>
        <p:xfrm>
          <a:off x="304800" y="594900"/>
          <a:ext cx="8343900" cy="4242777"/>
        </p:xfrm>
        <a:graphic>
          <a:graphicData uri="http://schemas.openxmlformats.org/drawingml/2006/table">
            <a:tbl>
              <a:tblPr>
                <a:noFill/>
              </a:tblPr>
              <a:tblGrid>
                <a:gridCol w="1744811">
                  <a:extLst>
                    <a:ext uri="{9D8B030D-6E8A-4147-A177-3AD203B41FA5}">
                      <a16:colId xmlns:a16="http://schemas.microsoft.com/office/drawing/2014/main" val="20000"/>
                    </a:ext>
                  </a:extLst>
                </a:gridCol>
                <a:gridCol w="1627840">
                  <a:extLst>
                    <a:ext uri="{9D8B030D-6E8A-4147-A177-3AD203B41FA5}">
                      <a16:colId xmlns:a16="http://schemas.microsoft.com/office/drawing/2014/main" val="20001"/>
                    </a:ext>
                  </a:extLst>
                </a:gridCol>
                <a:gridCol w="1481627">
                  <a:extLst>
                    <a:ext uri="{9D8B030D-6E8A-4147-A177-3AD203B41FA5}">
                      <a16:colId xmlns:a16="http://schemas.microsoft.com/office/drawing/2014/main" val="20002"/>
                    </a:ext>
                  </a:extLst>
                </a:gridCol>
                <a:gridCol w="1744811">
                  <a:extLst>
                    <a:ext uri="{9D8B030D-6E8A-4147-A177-3AD203B41FA5}">
                      <a16:colId xmlns:a16="http://schemas.microsoft.com/office/drawing/2014/main" val="20003"/>
                    </a:ext>
                  </a:extLst>
                </a:gridCol>
                <a:gridCol w="1744811">
                  <a:extLst>
                    <a:ext uri="{9D8B030D-6E8A-4147-A177-3AD203B41FA5}">
                      <a16:colId xmlns:a16="http://schemas.microsoft.com/office/drawing/2014/main" val="20004"/>
                    </a:ext>
                  </a:extLst>
                </a:gridCol>
              </a:tblGrid>
              <a:tr h="2081393">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Braden </a:t>
                      </a:r>
                      <a:r>
                        <a:rPr lang="en-US" sz="1000" b="1" u="none" strike="noStrike" cap="none" err="1">
                          <a:solidFill>
                            <a:srgbClr val="C00000"/>
                          </a:solidFill>
                          <a:latin typeface="Montserrat"/>
                          <a:ea typeface="Montserrat"/>
                          <a:cs typeface="Montserrat"/>
                          <a:sym typeface="Montserrat"/>
                        </a:rPr>
                        <a:t>Hosch</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u="none" strike="noStrike" cap="none">
                          <a:latin typeface="Montserrat"/>
                          <a:ea typeface="Montserrat"/>
                          <a:cs typeface="Montserrat"/>
                          <a:sym typeface="Montserrat"/>
                        </a:rPr>
                        <a:t>VP for Educational and Institutional Effectiveness</a:t>
                      </a:r>
                      <a:endParaRPr sz="850" b="0" u="none" strike="noStrike" cap="none">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Cassie Amadio</a:t>
                      </a:r>
                      <a:br>
                        <a:rPr lang="en-US" sz="1000" b="1" u="none" strike="noStrike" cap="none">
                          <a:latin typeface="Montserrat"/>
                          <a:ea typeface="Montserrat"/>
                          <a:cs typeface="Montserrat"/>
                          <a:sym typeface="Montserrat"/>
                        </a:rPr>
                      </a:br>
                      <a:r>
                        <a:rPr lang="en-US" sz="850" b="0" u="none" strike="noStrike" cap="none">
                          <a:latin typeface="Montserrat"/>
                          <a:ea typeface="Montserrat"/>
                          <a:cs typeface="Montserrat"/>
                          <a:sym typeface="Montserrat"/>
                        </a:rPr>
                        <a:t>AVP for Accounting and University Controller</a:t>
                      </a:r>
                      <a:endParaRPr sz="850" b="0" u="none" strike="noStrike" cap="none">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Colette Brown</a:t>
                      </a:r>
                      <a:br>
                        <a:rPr lang="en-US" sz="1000" b="1" u="none" strike="noStrike" cap="none">
                          <a:latin typeface="Montserrat"/>
                          <a:ea typeface="Montserrat"/>
                          <a:cs typeface="Montserrat"/>
                          <a:sym typeface="Montserrat"/>
                        </a:rPr>
                      </a:br>
                      <a:r>
                        <a:rPr lang="en-US" sz="850" b="0" u="none" strike="noStrike" cap="none">
                          <a:latin typeface="Montserrat"/>
                          <a:ea typeface="Montserrat"/>
                          <a:cs typeface="Montserrat"/>
                          <a:sym typeface="Montserrat"/>
                        </a:rPr>
                        <a:t>Chief HR Officer</a:t>
                      </a:r>
                      <a:endParaRPr sz="850" b="0" u="none" strike="noStrike" cap="none">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u="none" strike="noStrike" cap="none">
                          <a:latin typeface="Montserrat"/>
                          <a:ea typeface="Montserrat"/>
                          <a:cs typeface="Montserrat"/>
                          <a:sym typeface="Montserrat"/>
                        </a:rPr>
                        <a:t>Stony Brook Medicine</a:t>
                      </a:r>
                      <a:endParaRPr sz="850" b="0" u="none" strike="noStrike" cap="none">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Heather Montague</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900" b="0" i="0" u="none" strike="noStrike" cap="none">
                          <a:solidFill>
                            <a:schemeClr val="tx1"/>
                          </a:solidFill>
                          <a:latin typeface="Montserrat"/>
                          <a:ea typeface="Montserrat"/>
                          <a:cs typeface="Montserrat"/>
                          <a:sym typeface="Montserrat"/>
                        </a:rPr>
                        <a:t>Senior AVP for Budget and Financial Planning</a:t>
                      </a:r>
                      <a:endParaRPr sz="900" b="0" i="0" u="none" strike="noStrike" cap="none">
                        <a:solidFill>
                          <a:schemeClr val="tx1"/>
                        </a:solidFill>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err="1">
                          <a:solidFill>
                            <a:srgbClr val="C00000"/>
                          </a:solidFill>
                          <a:latin typeface="Montserrat"/>
                          <a:ea typeface="Montserrat"/>
                          <a:cs typeface="Montserrat"/>
                          <a:sym typeface="Montserrat"/>
                        </a:rPr>
                        <a:t>Hina</a:t>
                      </a:r>
                      <a:r>
                        <a:rPr lang="en-US" sz="1000" b="1" u="none" strike="noStrike" cap="none">
                          <a:solidFill>
                            <a:srgbClr val="C00000"/>
                          </a:solidFill>
                          <a:latin typeface="Montserrat"/>
                          <a:ea typeface="Montserrat"/>
                          <a:cs typeface="Montserrat"/>
                          <a:sym typeface="Montserrat"/>
                        </a:rPr>
                        <a:t> </a:t>
                      </a:r>
                      <a:r>
                        <a:rPr lang="en-US" sz="1000" b="1" u="none" strike="noStrike" cap="none" err="1">
                          <a:solidFill>
                            <a:srgbClr val="C00000"/>
                          </a:solidFill>
                          <a:latin typeface="Montserrat"/>
                          <a:ea typeface="Montserrat"/>
                          <a:cs typeface="Montserrat"/>
                          <a:sym typeface="Montserrat"/>
                        </a:rPr>
                        <a:t>Kausar</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900" b="0" i="0" u="none" strike="noStrike" cap="none">
                          <a:solidFill>
                            <a:schemeClr val="tx1"/>
                          </a:solidFill>
                          <a:latin typeface="Montserrat"/>
                          <a:ea typeface="Montserrat"/>
                          <a:cs typeface="Montserrat"/>
                          <a:sym typeface="Montserrat"/>
                        </a:rPr>
                        <a:t>Director, Office of Change Management</a:t>
                      </a:r>
                      <a:endParaRPr sz="900" b="0" i="0" u="none" strike="noStrike" cap="none">
                        <a:solidFill>
                          <a:schemeClr val="tx1"/>
                        </a:solidFill>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61384">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Jim Gonzales</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u="none" strike="noStrike" cap="none">
                          <a:latin typeface="Montserrat"/>
                          <a:ea typeface="Montserrat"/>
                          <a:cs typeface="Montserrat"/>
                          <a:sym typeface="Montserrat"/>
                        </a:rPr>
                        <a:t>AVP Enterprise Applications &amp; Integrations (</a:t>
                      </a:r>
                      <a:r>
                        <a:rPr lang="en-US" sz="850" b="0" u="none" strike="noStrike" cap="none" err="1">
                          <a:latin typeface="Montserrat"/>
                          <a:ea typeface="Montserrat"/>
                          <a:cs typeface="Montserrat"/>
                          <a:sym typeface="Montserrat"/>
                        </a:rPr>
                        <a:t>DoIT</a:t>
                      </a:r>
                      <a:r>
                        <a:rPr lang="en-US" sz="850" b="0" u="none" strike="noStrike" cap="none">
                          <a:latin typeface="Montserrat"/>
                          <a:ea typeface="Montserrat"/>
                          <a:cs typeface="Montserrat"/>
                          <a:sym typeface="Montserrat"/>
                        </a:rPr>
                        <a:t>)</a:t>
                      </a:r>
                      <a:endParaRPr sz="850" b="0" u="none" strike="noStrike" cap="none">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John Hennessey</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i="0" u="none" strike="noStrike" cap="none">
                          <a:solidFill>
                            <a:schemeClr val="tx1"/>
                          </a:solidFill>
                          <a:latin typeface="Montserrat"/>
                          <a:ea typeface="Montserrat"/>
                          <a:cs typeface="Montserrat"/>
                          <a:sym typeface="Montserrat"/>
                        </a:rPr>
                        <a:t>Chief Applications Officer, Stony Brook Medicine</a:t>
                      </a:r>
                      <a:endParaRPr sz="850" b="0" i="0" u="none" strike="noStrike" cap="none">
                        <a:solidFill>
                          <a:schemeClr val="tx1"/>
                        </a:solidFill>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Lyle Gomes</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u="none" strike="noStrike" cap="none">
                          <a:latin typeface="Montserrat"/>
                          <a:ea typeface="Montserrat"/>
                          <a:cs typeface="Montserrat"/>
                          <a:sym typeface="Montserrat"/>
                        </a:rPr>
                        <a:t>Vice President for Finance</a:t>
                      </a:r>
                      <a:endParaRPr sz="850" b="0" u="none" strike="noStrike" cap="none">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Tracey McEachern</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i="0" u="none" strike="noStrike" cap="none">
                          <a:solidFill>
                            <a:schemeClr val="tx1"/>
                          </a:solidFill>
                          <a:latin typeface="Montserrat"/>
                          <a:ea typeface="Montserrat"/>
                          <a:cs typeface="Montserrat"/>
                          <a:sym typeface="Montserrat"/>
                        </a:rPr>
                        <a:t>AVP HR Operations, Services, and Payroll</a:t>
                      </a:r>
                      <a:endParaRPr sz="850" b="0" i="0" u="none" strike="noStrike" cap="none">
                        <a:solidFill>
                          <a:schemeClr val="tx1"/>
                        </a:solidFill>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5000"/>
                        </a:lnSpc>
                        <a:spcBef>
                          <a:spcPts val="0"/>
                        </a:spcBef>
                        <a:spcAft>
                          <a:spcPts val="0"/>
                        </a:spcAft>
                        <a:buClr>
                          <a:srgbClr val="000000"/>
                        </a:buClr>
                        <a:buSzPts val="1000"/>
                        <a:buFont typeface="Arial"/>
                        <a:buNone/>
                      </a:pPr>
                      <a:r>
                        <a:rPr lang="en-US" sz="1000" b="1" u="none" strike="noStrike" cap="none">
                          <a:solidFill>
                            <a:srgbClr val="C00000"/>
                          </a:solidFill>
                          <a:latin typeface="Montserrat"/>
                          <a:ea typeface="Montserrat"/>
                          <a:cs typeface="Montserrat"/>
                          <a:sym typeface="Montserrat"/>
                        </a:rPr>
                        <a:t>Dennis Gallagher</a:t>
                      </a:r>
                      <a:endParaRPr sz="1000" b="1" u="none" strike="noStrike" cap="none">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850" b="0" u="none" strike="noStrike" cap="none">
                          <a:latin typeface="Montserrat"/>
                          <a:ea typeface="Montserrat"/>
                          <a:cs typeface="Montserrat"/>
                          <a:sym typeface="Montserrat"/>
                        </a:rPr>
                        <a:t>CTO, Medical Information System</a:t>
                      </a:r>
                      <a:endParaRPr sz="850" b="0" u="none" strike="noStrike" cap="none">
                        <a:latin typeface="Montserrat"/>
                        <a:ea typeface="Montserrat"/>
                        <a:cs typeface="Montserrat"/>
                        <a:sym typeface="Montserra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4" name="Picture 3" descr="A person wearing glasses and a suit&#10;&#10;Description automatically generated">
            <a:extLst>
              <a:ext uri="{FF2B5EF4-FFF2-40B4-BE49-F238E27FC236}">
                <a16:creationId xmlns:a16="http://schemas.microsoft.com/office/drawing/2014/main" id="{9862F350-1E3C-3205-34F2-AC6A364655B0}"/>
              </a:ext>
            </a:extLst>
          </p:cNvPr>
          <p:cNvPicPr>
            <a:picLocks noChangeAspect="1"/>
          </p:cNvPicPr>
          <p:nvPr/>
        </p:nvPicPr>
        <p:blipFill>
          <a:blip r:embed="rId4"/>
          <a:stretch>
            <a:fillRect/>
          </a:stretch>
        </p:blipFill>
        <p:spPr>
          <a:xfrm>
            <a:off x="577075" y="1253121"/>
            <a:ext cx="1169949" cy="1169949"/>
          </a:xfrm>
          <a:prstGeom prst="rect">
            <a:avLst/>
          </a:prstGeom>
          <a:effectLst/>
        </p:spPr>
      </p:pic>
      <p:pic>
        <p:nvPicPr>
          <p:cNvPr id="5" name="Picture 4">
            <a:extLst>
              <a:ext uri="{FF2B5EF4-FFF2-40B4-BE49-F238E27FC236}">
                <a16:creationId xmlns:a16="http://schemas.microsoft.com/office/drawing/2014/main" id="{7E4DDDB7-8D65-04DD-E82C-7E9314600700}"/>
              </a:ext>
            </a:extLst>
          </p:cNvPr>
          <p:cNvPicPr>
            <a:picLocks noChangeAspect="1"/>
          </p:cNvPicPr>
          <p:nvPr/>
        </p:nvPicPr>
        <p:blipFill>
          <a:blip r:embed="rId5"/>
          <a:srcRect/>
          <a:stretch/>
        </p:blipFill>
        <p:spPr>
          <a:xfrm>
            <a:off x="2290646" y="1253121"/>
            <a:ext cx="1169949" cy="1169949"/>
          </a:xfrm>
          <a:prstGeom prst="rect">
            <a:avLst/>
          </a:prstGeom>
        </p:spPr>
      </p:pic>
      <p:pic>
        <p:nvPicPr>
          <p:cNvPr id="6" name="Picture 5">
            <a:extLst>
              <a:ext uri="{FF2B5EF4-FFF2-40B4-BE49-F238E27FC236}">
                <a16:creationId xmlns:a16="http://schemas.microsoft.com/office/drawing/2014/main" id="{3D8042F4-0438-5AEB-F167-9000FA32326C}"/>
              </a:ext>
            </a:extLst>
          </p:cNvPr>
          <p:cNvPicPr>
            <a:picLocks noChangeAspect="1"/>
          </p:cNvPicPr>
          <p:nvPr/>
        </p:nvPicPr>
        <p:blipFill>
          <a:blip r:embed="rId6"/>
          <a:srcRect/>
          <a:stretch/>
        </p:blipFill>
        <p:spPr>
          <a:xfrm>
            <a:off x="3891775" y="1253121"/>
            <a:ext cx="1169949" cy="1169949"/>
          </a:xfrm>
          <a:prstGeom prst="rect">
            <a:avLst/>
          </a:prstGeom>
        </p:spPr>
      </p:pic>
      <p:pic>
        <p:nvPicPr>
          <p:cNvPr id="7" name="Picture 6">
            <a:extLst>
              <a:ext uri="{FF2B5EF4-FFF2-40B4-BE49-F238E27FC236}">
                <a16:creationId xmlns:a16="http://schemas.microsoft.com/office/drawing/2014/main" id="{3E5E93E9-648B-B71C-F5EA-79AEE8767CF2}"/>
              </a:ext>
            </a:extLst>
          </p:cNvPr>
          <p:cNvPicPr>
            <a:picLocks noChangeAspect="1"/>
          </p:cNvPicPr>
          <p:nvPr/>
        </p:nvPicPr>
        <p:blipFill>
          <a:blip r:embed="rId7"/>
          <a:srcRect/>
          <a:stretch/>
        </p:blipFill>
        <p:spPr>
          <a:xfrm>
            <a:off x="5469673" y="1253121"/>
            <a:ext cx="1169949" cy="1169949"/>
          </a:xfrm>
          <a:prstGeom prst="rect">
            <a:avLst/>
          </a:prstGeom>
        </p:spPr>
      </p:pic>
      <p:pic>
        <p:nvPicPr>
          <p:cNvPr id="8" name="Picture 7">
            <a:extLst>
              <a:ext uri="{FF2B5EF4-FFF2-40B4-BE49-F238E27FC236}">
                <a16:creationId xmlns:a16="http://schemas.microsoft.com/office/drawing/2014/main" id="{D75F13AB-C3A0-33A2-416B-313E0D62E52C}"/>
              </a:ext>
            </a:extLst>
          </p:cNvPr>
          <p:cNvPicPr>
            <a:picLocks noChangeAspect="1"/>
          </p:cNvPicPr>
          <p:nvPr/>
        </p:nvPicPr>
        <p:blipFill>
          <a:blip r:embed="rId8"/>
          <a:srcRect/>
          <a:stretch/>
        </p:blipFill>
        <p:spPr>
          <a:xfrm>
            <a:off x="7168375" y="1253120"/>
            <a:ext cx="1169949" cy="1169949"/>
          </a:xfrm>
          <a:prstGeom prst="rect">
            <a:avLst/>
          </a:prstGeom>
        </p:spPr>
      </p:pic>
      <p:pic>
        <p:nvPicPr>
          <p:cNvPr id="9" name="Picture 8">
            <a:extLst>
              <a:ext uri="{FF2B5EF4-FFF2-40B4-BE49-F238E27FC236}">
                <a16:creationId xmlns:a16="http://schemas.microsoft.com/office/drawing/2014/main" id="{CFFF484C-CDF0-22EB-98D8-1C8A67C43B9A}"/>
              </a:ext>
            </a:extLst>
          </p:cNvPr>
          <p:cNvPicPr>
            <a:picLocks noChangeAspect="1"/>
          </p:cNvPicPr>
          <p:nvPr/>
        </p:nvPicPr>
        <p:blipFill>
          <a:blip r:embed="rId9"/>
          <a:srcRect/>
          <a:stretch/>
        </p:blipFill>
        <p:spPr>
          <a:xfrm>
            <a:off x="567383" y="3342787"/>
            <a:ext cx="1159595" cy="1169949"/>
          </a:xfrm>
          <a:prstGeom prst="rect">
            <a:avLst/>
          </a:prstGeom>
        </p:spPr>
      </p:pic>
      <p:pic>
        <p:nvPicPr>
          <p:cNvPr id="10" name="Picture 9">
            <a:extLst>
              <a:ext uri="{FF2B5EF4-FFF2-40B4-BE49-F238E27FC236}">
                <a16:creationId xmlns:a16="http://schemas.microsoft.com/office/drawing/2014/main" id="{8109212B-EA6C-6EC1-7738-07C690CA5989}"/>
              </a:ext>
            </a:extLst>
          </p:cNvPr>
          <p:cNvPicPr>
            <a:picLocks noChangeAspect="1"/>
          </p:cNvPicPr>
          <p:nvPr/>
        </p:nvPicPr>
        <p:blipFill>
          <a:blip r:embed="rId10"/>
          <a:srcRect/>
          <a:stretch/>
        </p:blipFill>
        <p:spPr>
          <a:xfrm>
            <a:off x="2275777" y="3342787"/>
            <a:ext cx="1169949" cy="1169949"/>
          </a:xfrm>
          <a:prstGeom prst="rect">
            <a:avLst/>
          </a:prstGeom>
        </p:spPr>
      </p:pic>
      <p:pic>
        <p:nvPicPr>
          <p:cNvPr id="11" name="Picture 10">
            <a:extLst>
              <a:ext uri="{FF2B5EF4-FFF2-40B4-BE49-F238E27FC236}">
                <a16:creationId xmlns:a16="http://schemas.microsoft.com/office/drawing/2014/main" id="{A4A1997D-D50E-2401-6539-C1396C899969}"/>
              </a:ext>
            </a:extLst>
          </p:cNvPr>
          <p:cNvPicPr>
            <a:picLocks noChangeAspect="1"/>
          </p:cNvPicPr>
          <p:nvPr/>
        </p:nvPicPr>
        <p:blipFill>
          <a:blip r:embed="rId11"/>
          <a:srcRect/>
          <a:stretch/>
        </p:blipFill>
        <p:spPr>
          <a:xfrm>
            <a:off x="3891774" y="3342786"/>
            <a:ext cx="1169949" cy="1169949"/>
          </a:xfrm>
          <a:prstGeom prst="rect">
            <a:avLst/>
          </a:prstGeom>
        </p:spPr>
      </p:pic>
      <p:pic>
        <p:nvPicPr>
          <p:cNvPr id="12" name="Picture 11">
            <a:extLst>
              <a:ext uri="{FF2B5EF4-FFF2-40B4-BE49-F238E27FC236}">
                <a16:creationId xmlns:a16="http://schemas.microsoft.com/office/drawing/2014/main" id="{E652EE55-B6EB-53F1-B0B8-FDA5A4620F92}"/>
              </a:ext>
            </a:extLst>
          </p:cNvPr>
          <p:cNvPicPr>
            <a:picLocks noChangeAspect="1"/>
          </p:cNvPicPr>
          <p:nvPr/>
        </p:nvPicPr>
        <p:blipFill>
          <a:blip r:embed="rId12"/>
          <a:srcRect/>
          <a:stretch/>
        </p:blipFill>
        <p:spPr>
          <a:xfrm>
            <a:off x="5454804" y="3342785"/>
            <a:ext cx="1169949" cy="1169949"/>
          </a:xfrm>
          <a:prstGeom prst="rect">
            <a:avLst/>
          </a:prstGeom>
        </p:spPr>
      </p:pic>
      <p:pic>
        <p:nvPicPr>
          <p:cNvPr id="13" name="Picture 12">
            <a:extLst>
              <a:ext uri="{FF2B5EF4-FFF2-40B4-BE49-F238E27FC236}">
                <a16:creationId xmlns:a16="http://schemas.microsoft.com/office/drawing/2014/main" id="{A641A630-6EC6-D7C2-D438-2C62A21EEBB3}"/>
              </a:ext>
            </a:extLst>
          </p:cNvPr>
          <p:cNvPicPr>
            <a:picLocks noChangeAspect="1"/>
          </p:cNvPicPr>
          <p:nvPr/>
        </p:nvPicPr>
        <p:blipFill>
          <a:blip r:embed="rId13"/>
          <a:srcRect/>
          <a:stretch/>
        </p:blipFill>
        <p:spPr>
          <a:xfrm>
            <a:off x="7168375" y="3342785"/>
            <a:ext cx="1169949" cy="1169949"/>
          </a:xfrm>
          <a:prstGeom prst="rect">
            <a:avLst/>
          </a:prstGeom>
        </p:spPr>
      </p:pic>
    </p:spTree>
    <p:extLst>
      <p:ext uri="{BB962C8B-B14F-4D97-AF65-F5344CB8AC3E}">
        <p14:creationId xmlns:p14="http://schemas.microsoft.com/office/powerpoint/2010/main" val="3493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85;p34">
            <a:extLst>
              <a:ext uri="{FF2B5EF4-FFF2-40B4-BE49-F238E27FC236}">
                <a16:creationId xmlns:a16="http://schemas.microsoft.com/office/drawing/2014/main" id="{18D998E6-BFF3-2981-D6A4-47741A239B0C}"/>
              </a:ext>
            </a:extLst>
          </p:cNvPr>
          <p:cNvSpPr txBox="1"/>
          <p:nvPr/>
        </p:nvSpPr>
        <p:spPr>
          <a:xfrm>
            <a:off x="358340" y="216075"/>
            <a:ext cx="7012702" cy="483300"/>
          </a:xfrm>
          <a:prstGeom prst="rect">
            <a:avLst/>
          </a:prstGeom>
          <a:noFill/>
          <a:ln>
            <a:noFill/>
          </a:ln>
        </p:spPr>
        <p:txBody>
          <a:bodyPr spcFirstLastPara="1" wrap="square" lIns="91425" tIns="0" rIns="0" bIns="0" anchor="t" anchorCtr="0">
            <a:noAutofit/>
          </a:bodyPr>
          <a:lstStyle/>
          <a:p>
            <a:pPr defTabSz="914378">
              <a:lnSpc>
                <a:spcPct val="80000"/>
              </a:lnSpc>
              <a:buSzPts val="3000"/>
              <a:defRPr/>
            </a:pPr>
            <a:r>
              <a:rPr lang="en-US" sz="2400" b="1">
                <a:solidFill>
                  <a:srgbClr val="990000"/>
                </a:solidFill>
                <a:latin typeface="Montserrat" panose="00000500000000000000" pitchFamily="2" charset="0"/>
                <a:ea typeface="Montserrat ExtraBold"/>
                <a:cs typeface="Montserrat ExtraBold"/>
                <a:sym typeface="Montserrat ExtraBold"/>
              </a:rPr>
              <a:t>Entity Scope ERP &amp; HCM</a:t>
            </a:r>
          </a:p>
        </p:txBody>
      </p:sp>
      <p:sp>
        <p:nvSpPr>
          <p:cNvPr id="3" name="TextBox 2">
            <a:extLst>
              <a:ext uri="{FF2B5EF4-FFF2-40B4-BE49-F238E27FC236}">
                <a16:creationId xmlns:a16="http://schemas.microsoft.com/office/drawing/2014/main" id="{2FC7D370-EBE5-5C92-5D86-15DB26782492}"/>
              </a:ext>
            </a:extLst>
          </p:cNvPr>
          <p:cNvSpPr txBox="1"/>
          <p:nvPr/>
        </p:nvSpPr>
        <p:spPr>
          <a:xfrm>
            <a:off x="358340" y="566572"/>
            <a:ext cx="8307980" cy="553998"/>
          </a:xfrm>
          <a:prstGeom prst="rect">
            <a:avLst/>
          </a:prstGeom>
          <a:noFill/>
        </p:spPr>
        <p:txBody>
          <a:bodyPr wrap="square" rtlCol="0">
            <a:spAutoFit/>
          </a:bodyPr>
          <a:lstStyle/>
          <a:p>
            <a:r>
              <a:rPr lang="en-US" sz="1000">
                <a:latin typeface="Montserrat" panose="00000500000000000000" pitchFamily="2" charset="0"/>
              </a:rPr>
              <a:t>The purpose of this Entity Scope view is to articulate how user populations within the below entities will align with respect to Day 1 Future-state </a:t>
            </a:r>
            <a:r>
              <a:rPr lang="en-US" sz="1000" err="1">
                <a:latin typeface="Montserrat" panose="00000500000000000000" pitchFamily="2" charset="0"/>
              </a:rPr>
              <a:t>WolfieONE</a:t>
            </a:r>
            <a:r>
              <a:rPr lang="en-US" sz="1000">
                <a:latin typeface="Montserrat" panose="00000500000000000000" pitchFamily="2" charset="0"/>
              </a:rPr>
              <a:t> application use and/or data integration.  The Legal Entities that will be configured in Oracle is </a:t>
            </a:r>
            <a:r>
              <a:rPr lang="en-US" sz="1000" u="sng">
                <a:latin typeface="Montserrat" panose="00000500000000000000" pitchFamily="2" charset="0"/>
              </a:rPr>
              <a:t>separate</a:t>
            </a:r>
            <a:r>
              <a:rPr lang="en-US" sz="1000">
                <a:latin typeface="Montserrat" panose="00000500000000000000" pitchFamily="2" charset="0"/>
              </a:rPr>
              <a:t> from this scope view.</a:t>
            </a:r>
          </a:p>
        </p:txBody>
      </p:sp>
      <p:graphicFrame>
        <p:nvGraphicFramePr>
          <p:cNvPr id="4" name="Table 5">
            <a:extLst>
              <a:ext uri="{FF2B5EF4-FFF2-40B4-BE49-F238E27FC236}">
                <a16:creationId xmlns:a16="http://schemas.microsoft.com/office/drawing/2014/main" id="{4633E58D-89EC-5E6D-7DC6-A71E42F840B0}"/>
              </a:ext>
            </a:extLst>
          </p:cNvPr>
          <p:cNvGraphicFramePr>
            <a:graphicFrameLocks noGrp="1"/>
          </p:cNvGraphicFramePr>
          <p:nvPr>
            <p:extLst>
              <p:ext uri="{D42A27DB-BD31-4B8C-83A1-F6EECF244321}">
                <p14:modId xmlns:p14="http://schemas.microsoft.com/office/powerpoint/2010/main" val="3838702183"/>
              </p:ext>
            </p:extLst>
          </p:nvPr>
        </p:nvGraphicFramePr>
        <p:xfrm>
          <a:off x="418011" y="1214997"/>
          <a:ext cx="8414017" cy="1480858"/>
        </p:xfrm>
        <a:graphic>
          <a:graphicData uri="http://schemas.openxmlformats.org/drawingml/2006/table">
            <a:tbl>
              <a:tblPr firstRow="1" bandRow="1">
                <a:tableStyleId>{5C22544A-7EE6-4342-B048-85BDC9FD1C3A}</a:tableStyleId>
              </a:tblPr>
              <a:tblGrid>
                <a:gridCol w="904088">
                  <a:extLst>
                    <a:ext uri="{9D8B030D-6E8A-4147-A177-3AD203B41FA5}">
                      <a16:colId xmlns:a16="http://schemas.microsoft.com/office/drawing/2014/main" val="292825305"/>
                    </a:ext>
                  </a:extLst>
                </a:gridCol>
                <a:gridCol w="750993">
                  <a:extLst>
                    <a:ext uri="{9D8B030D-6E8A-4147-A177-3AD203B41FA5}">
                      <a16:colId xmlns:a16="http://schemas.microsoft.com/office/drawing/2014/main" val="3098296944"/>
                    </a:ext>
                  </a:extLst>
                </a:gridCol>
                <a:gridCol w="750993">
                  <a:extLst>
                    <a:ext uri="{9D8B030D-6E8A-4147-A177-3AD203B41FA5}">
                      <a16:colId xmlns:a16="http://schemas.microsoft.com/office/drawing/2014/main" val="1038518352"/>
                    </a:ext>
                  </a:extLst>
                </a:gridCol>
                <a:gridCol w="750993">
                  <a:extLst>
                    <a:ext uri="{9D8B030D-6E8A-4147-A177-3AD203B41FA5}">
                      <a16:colId xmlns:a16="http://schemas.microsoft.com/office/drawing/2014/main" val="1639664519"/>
                    </a:ext>
                  </a:extLst>
                </a:gridCol>
                <a:gridCol w="847351">
                  <a:extLst>
                    <a:ext uri="{9D8B030D-6E8A-4147-A177-3AD203B41FA5}">
                      <a16:colId xmlns:a16="http://schemas.microsoft.com/office/drawing/2014/main" val="2618371725"/>
                    </a:ext>
                  </a:extLst>
                </a:gridCol>
                <a:gridCol w="654634">
                  <a:extLst>
                    <a:ext uri="{9D8B030D-6E8A-4147-A177-3AD203B41FA5}">
                      <a16:colId xmlns:a16="http://schemas.microsoft.com/office/drawing/2014/main" val="2498957327"/>
                    </a:ext>
                  </a:extLst>
                </a:gridCol>
                <a:gridCol w="750993">
                  <a:extLst>
                    <a:ext uri="{9D8B030D-6E8A-4147-A177-3AD203B41FA5}">
                      <a16:colId xmlns:a16="http://schemas.microsoft.com/office/drawing/2014/main" val="2782760687"/>
                    </a:ext>
                  </a:extLst>
                </a:gridCol>
                <a:gridCol w="750993">
                  <a:extLst>
                    <a:ext uri="{9D8B030D-6E8A-4147-A177-3AD203B41FA5}">
                      <a16:colId xmlns:a16="http://schemas.microsoft.com/office/drawing/2014/main" val="1364561526"/>
                    </a:ext>
                  </a:extLst>
                </a:gridCol>
                <a:gridCol w="750993">
                  <a:extLst>
                    <a:ext uri="{9D8B030D-6E8A-4147-A177-3AD203B41FA5}">
                      <a16:colId xmlns:a16="http://schemas.microsoft.com/office/drawing/2014/main" val="1589245810"/>
                    </a:ext>
                  </a:extLst>
                </a:gridCol>
                <a:gridCol w="750993">
                  <a:extLst>
                    <a:ext uri="{9D8B030D-6E8A-4147-A177-3AD203B41FA5}">
                      <a16:colId xmlns:a16="http://schemas.microsoft.com/office/drawing/2014/main" val="1683075812"/>
                    </a:ext>
                  </a:extLst>
                </a:gridCol>
                <a:gridCol w="750993">
                  <a:extLst>
                    <a:ext uri="{9D8B030D-6E8A-4147-A177-3AD203B41FA5}">
                      <a16:colId xmlns:a16="http://schemas.microsoft.com/office/drawing/2014/main" val="2071499969"/>
                    </a:ext>
                  </a:extLst>
                </a:gridCol>
              </a:tblGrid>
              <a:tr h="233433">
                <a:tc row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Functional Area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0">
                  <a:txBody>
                    <a:bodyPr/>
                    <a:lstStyle/>
                    <a:p>
                      <a:pPr algn="ctr"/>
                      <a:r>
                        <a:rPr lang="en-US" sz="900" dirty="0"/>
                        <a:t>Entity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985746"/>
                  </a:ext>
                </a:extLst>
              </a:tr>
              <a:tr h="253485">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t>Functional Area</a:t>
                      </a:r>
                    </a:p>
                  </a:txBody>
                  <a:tcPr/>
                </a:tc>
                <a:tc rowSpan="2">
                  <a:txBody>
                    <a:bodyPr/>
                    <a:lstStyle/>
                    <a:p>
                      <a:pPr algn="ctr"/>
                      <a:r>
                        <a:rPr lang="en-US" sz="900" dirty="0">
                          <a:solidFill>
                            <a:schemeClr val="bg1"/>
                          </a:solidFill>
                        </a:rPr>
                        <a:t>SB University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algn="ctr"/>
                      <a:r>
                        <a:rPr lang="en-US" sz="800" dirty="0">
                          <a:solidFill>
                            <a:schemeClr val="bg1"/>
                          </a:solidFill>
                        </a:rPr>
                        <a:t>SB Foundation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algn="ctr"/>
                      <a:r>
                        <a:rPr lang="en-US" sz="900" dirty="0">
                          <a:solidFill>
                            <a:schemeClr val="bg1"/>
                          </a:solidFill>
                        </a:rPr>
                        <a:t>FSA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rowSpan="2">
                  <a:txBody>
                    <a:bodyPr/>
                    <a:lstStyle/>
                    <a:p>
                      <a:pPr algn="ctr"/>
                      <a:r>
                        <a:rPr lang="en-US" sz="900" dirty="0">
                          <a:solidFill>
                            <a:schemeClr val="bg1"/>
                          </a:solidFill>
                        </a:rPr>
                        <a:t>Research Foundation </a:t>
                      </a:r>
                      <a:r>
                        <a:rPr lang="en-US" sz="900" dirty="0">
                          <a:solidFill>
                            <a:schemeClr val="bg1"/>
                          </a:solidFill>
                          <a:latin typeface="Arial"/>
                          <a:cs typeface="Arial"/>
                        </a:rPr>
                        <a:t>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gridSpan="6">
                  <a:txBody>
                    <a:bodyPr/>
                    <a:lstStyle/>
                    <a:p>
                      <a:pPr algn="ctr"/>
                      <a:r>
                        <a:rPr lang="en-US" sz="900" dirty="0">
                          <a:solidFill>
                            <a:schemeClr val="bg1"/>
                          </a:solidFill>
                        </a:rPr>
                        <a:t>SB Medicine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80283986"/>
                  </a:ext>
                </a:extLst>
              </a:tr>
              <a:tr h="342900">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2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vMerge="1">
                  <a:txBody>
                    <a:bodyPr/>
                    <a:lstStyle/>
                    <a:p>
                      <a:endParaRPr lang="en-US" sz="12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vMerge="1">
                  <a:txBody>
                    <a:bodyPr/>
                    <a:lstStyle/>
                    <a:p>
                      <a:endParaRPr lang="en-US" sz="12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vMerge="1">
                  <a:txBody>
                    <a:bodyPr/>
                    <a:lstStyle/>
                    <a:p>
                      <a:endParaRPr lang="en-US" sz="12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900" dirty="0">
                          <a:solidFill>
                            <a:schemeClr val="bg1"/>
                          </a:solidFill>
                        </a:rPr>
                        <a:t>SBU Hospital </a:t>
                      </a:r>
                      <a:r>
                        <a:rPr lang="en-US" sz="900" dirty="0">
                          <a:solidFill>
                            <a:schemeClr val="bg1"/>
                          </a:solidFill>
                          <a:latin typeface="Arial"/>
                          <a:cs typeface="Arial"/>
                        </a:rPr>
                        <a:t>¹</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900" dirty="0">
                          <a:solidFill>
                            <a:schemeClr val="bg1"/>
                          </a:solidFill>
                        </a:rPr>
                        <a:t>LISVH </a:t>
                      </a:r>
                      <a:r>
                        <a:rPr lang="en-US" sz="900" dirty="0">
                          <a:solidFill>
                            <a:schemeClr val="bg1"/>
                          </a:solidFill>
                          <a:latin typeface="Arial"/>
                          <a:cs typeface="Arial"/>
                        </a:rPr>
                        <a:t>¹</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900" dirty="0">
                          <a:solidFill>
                            <a:schemeClr val="bg1"/>
                          </a:solidFill>
                        </a:rPr>
                        <a:t>CPMP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900" dirty="0">
                          <a:solidFill>
                            <a:schemeClr val="bg1"/>
                          </a:solidFill>
                        </a:rPr>
                        <a:t>ELI </a:t>
                      </a:r>
                      <a:r>
                        <a:rPr lang="en-US" sz="900" dirty="0">
                          <a:solidFill>
                            <a:schemeClr val="bg1"/>
                          </a:solidFill>
                          <a:latin typeface="Arial"/>
                          <a:cs typeface="Arial"/>
                        </a:rPr>
                        <a:t>²</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900" dirty="0">
                          <a:solidFill>
                            <a:schemeClr val="bg1"/>
                          </a:solidFill>
                        </a:rPr>
                        <a:t>SBSH </a:t>
                      </a:r>
                      <a:r>
                        <a:rPr lang="en-US" sz="900" dirty="0">
                          <a:solidFill>
                            <a:schemeClr val="bg1"/>
                          </a:solidFill>
                          <a:latin typeface="Arial"/>
                          <a:cs typeface="Arial"/>
                        </a:rPr>
                        <a:t>²</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en-US" sz="900" dirty="0">
                          <a:solidFill>
                            <a:schemeClr val="bg1"/>
                          </a:solidFill>
                        </a:rPr>
                        <a:t>Other Affiliates </a:t>
                      </a:r>
                      <a:r>
                        <a:rPr lang="en-US" sz="900" dirty="0">
                          <a:solidFill>
                            <a:schemeClr val="bg1"/>
                          </a:solidFill>
                          <a:latin typeface="Arial"/>
                          <a:cs typeface="Arial"/>
                        </a:rPr>
                        <a:t>²</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807771220"/>
                  </a:ext>
                </a:extLst>
              </a:tr>
              <a:tr h="325520">
                <a:tc>
                  <a:txBody>
                    <a:bodyPr/>
                    <a:lstStyle/>
                    <a:p>
                      <a:r>
                        <a:rPr lang="en-US" sz="900" dirty="0"/>
                        <a:t>ERP (Finance)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Integrate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Integrate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Integrate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en-US" sz="900" dirty="0"/>
                        <a:t>No</a:t>
                      </a:r>
                      <a:endParaRPr lang="en-US"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9175792"/>
                  </a:ext>
                </a:extLst>
              </a:tr>
              <a:tr h="325520">
                <a:tc>
                  <a:txBody>
                    <a:bodyPr/>
                    <a:lstStyle/>
                    <a:p>
                      <a:r>
                        <a:rPr lang="en-US" sz="900" dirty="0"/>
                        <a:t>HCM (HR)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547599"/>
                  </a:ext>
                </a:extLst>
              </a:tr>
            </a:tbl>
          </a:graphicData>
        </a:graphic>
      </p:graphicFrame>
      <p:graphicFrame>
        <p:nvGraphicFramePr>
          <p:cNvPr id="12" name="Table 12">
            <a:extLst>
              <a:ext uri="{FF2B5EF4-FFF2-40B4-BE49-F238E27FC236}">
                <a16:creationId xmlns:a16="http://schemas.microsoft.com/office/drawing/2014/main" id="{5B68EFA0-BA14-3E74-47FE-E479512AABBB}"/>
              </a:ext>
            </a:extLst>
          </p:cNvPr>
          <p:cNvGraphicFramePr>
            <a:graphicFrameLocks noGrp="1"/>
          </p:cNvGraphicFramePr>
          <p:nvPr/>
        </p:nvGraphicFramePr>
        <p:xfrm>
          <a:off x="418011" y="2859246"/>
          <a:ext cx="7721410" cy="1594000"/>
        </p:xfrm>
        <a:graphic>
          <a:graphicData uri="http://schemas.openxmlformats.org/drawingml/2006/table">
            <a:tbl>
              <a:tblPr firstRow="1" bandRow="1">
                <a:tableStyleId>{5C22544A-7EE6-4342-B048-85BDC9FD1C3A}</a:tableStyleId>
              </a:tblPr>
              <a:tblGrid>
                <a:gridCol w="1388925">
                  <a:extLst>
                    <a:ext uri="{9D8B030D-6E8A-4147-A177-3AD203B41FA5}">
                      <a16:colId xmlns:a16="http://schemas.microsoft.com/office/drawing/2014/main" val="4273068955"/>
                    </a:ext>
                  </a:extLst>
                </a:gridCol>
                <a:gridCol w="6332485">
                  <a:extLst>
                    <a:ext uri="{9D8B030D-6E8A-4147-A177-3AD203B41FA5}">
                      <a16:colId xmlns:a16="http://schemas.microsoft.com/office/drawing/2014/main" val="584816346"/>
                    </a:ext>
                  </a:extLst>
                </a:gridCol>
              </a:tblGrid>
              <a:tr h="207548">
                <a:tc gridSpan="2">
                  <a:txBody>
                    <a:bodyPr/>
                    <a:lstStyle/>
                    <a:p>
                      <a:r>
                        <a:rPr lang="en-US" sz="800"/>
                        <a:t>Definition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18862243"/>
                  </a:ext>
                </a:extLst>
              </a:tr>
              <a:tr h="207548">
                <a:tc>
                  <a:txBody>
                    <a:bodyPr/>
                    <a:lstStyle/>
                    <a:p>
                      <a:r>
                        <a:rPr lang="en-US" sz="800"/>
                        <a:t>Yes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800"/>
                        <a:t>Populations within this entity </a:t>
                      </a:r>
                      <a:r>
                        <a:rPr lang="en-US" sz="800" u="sng"/>
                        <a:t>will</a:t>
                      </a:r>
                      <a:r>
                        <a:rPr lang="en-US" sz="800"/>
                        <a:t> log on to </a:t>
                      </a:r>
                      <a:r>
                        <a:rPr lang="en-US" sz="800" err="1"/>
                        <a:t>WolfieONE</a:t>
                      </a:r>
                      <a:r>
                        <a:rPr lang="en-US" sz="800"/>
                        <a:t> Oracle Cloud to transact and/or perform reporting activities.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915153"/>
                  </a:ext>
                </a:extLst>
              </a:tr>
              <a:tr h="207548">
                <a:tc>
                  <a:txBody>
                    <a:bodyPr/>
                    <a:lstStyle/>
                    <a:p>
                      <a:r>
                        <a:rPr lang="en-US" sz="800"/>
                        <a:t>No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800"/>
                        <a:t>Populations within this entity </a:t>
                      </a:r>
                      <a:r>
                        <a:rPr lang="en-US" sz="800" u="sng"/>
                        <a:t>will not</a:t>
                      </a:r>
                      <a:r>
                        <a:rPr lang="en-US" sz="800"/>
                        <a:t> log on to </a:t>
                      </a:r>
                      <a:r>
                        <a:rPr lang="en-US" sz="800" err="1"/>
                        <a:t>WolfieONE</a:t>
                      </a:r>
                      <a:r>
                        <a:rPr lang="en-US" sz="800"/>
                        <a:t> Oracle Cloud to transact and/or perform reporting activities.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6917668"/>
                  </a:ext>
                </a:extLst>
              </a:tr>
              <a:tr h="207548">
                <a:tc>
                  <a:txBody>
                    <a:bodyPr/>
                    <a:lstStyle/>
                    <a:p>
                      <a:r>
                        <a:rPr lang="en-US" sz="800"/>
                        <a:t>Integrate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800"/>
                        <a:t>Data from this entity will integrate with </a:t>
                      </a:r>
                      <a:r>
                        <a:rPr lang="en-US" sz="800" err="1"/>
                        <a:t>WolfieONE</a:t>
                      </a:r>
                      <a:r>
                        <a:rPr lang="en-US" sz="800"/>
                        <a:t> Oracle Cloud.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5247874"/>
                  </a:ext>
                </a:extLst>
              </a:tr>
              <a:tr h="207548">
                <a:tc gridSpan="2">
                  <a:txBody>
                    <a:bodyPr/>
                    <a:lstStyle/>
                    <a:p>
                      <a:r>
                        <a:rPr lang="en-US" sz="800" b="1">
                          <a:solidFill>
                            <a:schemeClr val="bg1"/>
                          </a:solidFill>
                        </a:rPr>
                        <a:t>Notes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B000D"/>
                    </a:solidFill>
                  </a:tcPr>
                </a:tc>
                <a:tc hMerge="1">
                  <a:txBody>
                    <a:bodyPr/>
                    <a:lstStyle/>
                    <a:p>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4970188"/>
                  </a:ext>
                </a:extLst>
              </a:tr>
              <a:tr h="525780">
                <a:tc gridSpan="2">
                  <a:txBody>
                    <a:bodyPr/>
                    <a:lstStyle/>
                    <a:p>
                      <a:pPr marL="228600" indent="-228600">
                        <a:buFont typeface="+mj-lt"/>
                        <a:buAutoNum type="arabicPeriod"/>
                      </a:pPr>
                      <a:r>
                        <a:rPr lang="en-US" sz="800" b="1"/>
                        <a:t>SBUH / LISVH</a:t>
                      </a:r>
                      <a:r>
                        <a:rPr lang="en-US" sz="800"/>
                        <a:t>:  EPM at summary level - they have their own budget system for daily operations.  ERP – integrate for URAS reporting purposes – they have their own GL.  Will load audited financial statement data to FCCS for consolidated financial reporting.</a:t>
                      </a:r>
                    </a:p>
                    <a:p>
                      <a:pPr marL="228600" indent="-228600">
                        <a:buFont typeface="+mj-lt"/>
                        <a:buAutoNum type="arabicPeriod"/>
                      </a:pPr>
                      <a:r>
                        <a:rPr lang="en-US" sz="800" b="1"/>
                        <a:t>ELI/SBSH/Other SBM Affiliates</a:t>
                      </a:r>
                      <a:r>
                        <a:rPr lang="en-US" sz="800"/>
                        <a:t>: These entities will load audited financial statement data to FCCS for consolidated financial reporting. </a:t>
                      </a:r>
                      <a:endParaRPr lang="en-US" sz="800">
                        <a:solidFill>
                          <a:srgbClr val="FF0000"/>
                        </a:solidFill>
                      </a:endParaRPr>
                    </a:p>
                    <a:p>
                      <a:pPr marL="228600" indent="-228600">
                        <a:buFont typeface="+mj-lt"/>
                        <a:buAutoNum type="arabicPeriod"/>
                      </a:pPr>
                      <a:r>
                        <a:rPr lang="en-US" sz="800" b="1"/>
                        <a:t>RF</a:t>
                      </a:r>
                      <a:r>
                        <a:rPr lang="en-US" sz="800"/>
                        <a:t>: HCM consideration – RF employees include select CPMP and SBF staff.</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8580529"/>
                  </a:ext>
                </a:extLst>
              </a:tr>
            </a:tbl>
          </a:graphicData>
        </a:graphic>
      </p:graphicFrame>
      <p:pic>
        <p:nvPicPr>
          <p:cNvPr id="2" name="Google Shape;216;p35">
            <a:extLst>
              <a:ext uri="{FF2B5EF4-FFF2-40B4-BE49-F238E27FC236}">
                <a16:creationId xmlns:a16="http://schemas.microsoft.com/office/drawing/2014/main" id="{11371EC8-7150-9B4F-C697-8B07B754201A}"/>
              </a:ext>
            </a:extLst>
          </p:cNvPr>
          <p:cNvPicPr preferRelativeResize="0"/>
          <p:nvPr/>
        </p:nvPicPr>
        <p:blipFill>
          <a:blip r:embed="rId3">
            <a:alphaModFix/>
          </a:blip>
          <a:stretch>
            <a:fillRect/>
          </a:stretch>
        </p:blipFill>
        <p:spPr>
          <a:xfrm>
            <a:off x="7099938" y="172688"/>
            <a:ext cx="1709174" cy="249525"/>
          </a:xfrm>
          <a:prstGeom prst="rect">
            <a:avLst/>
          </a:prstGeom>
          <a:noFill/>
          <a:ln>
            <a:noFill/>
          </a:ln>
        </p:spPr>
      </p:pic>
      <p:pic>
        <p:nvPicPr>
          <p:cNvPr id="6" name="Picture 5" descr="A black and white logo&#10;&#10;Description automatically generated">
            <a:extLst>
              <a:ext uri="{FF2B5EF4-FFF2-40B4-BE49-F238E27FC236}">
                <a16:creationId xmlns:a16="http://schemas.microsoft.com/office/drawing/2014/main" id="{4BCDC397-0870-8D5F-7926-EB30E2CC8DDD}"/>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561173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FB993307-2C02-0A8F-7D1D-255ABEA77E0B}"/>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0B7BE4BD-FF29-11C7-78F9-39B49CAF0566}"/>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3236F6B7-05FC-BB09-C70C-EE0BC9634062}"/>
              </a:ext>
            </a:extLst>
          </p:cNvPr>
          <p:cNvSpPr txBox="1">
            <a:spLocks/>
          </p:cNvSpPr>
          <p:nvPr/>
        </p:nvSpPr>
        <p:spPr>
          <a:xfrm>
            <a:off x="259115" y="61821"/>
            <a:ext cx="6339989"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WolfieONE Workstreams</a:t>
            </a:r>
          </a:p>
        </p:txBody>
      </p:sp>
      <p:sp>
        <p:nvSpPr>
          <p:cNvPr id="2" name="TextBox 1">
            <a:extLst>
              <a:ext uri="{FF2B5EF4-FFF2-40B4-BE49-F238E27FC236}">
                <a16:creationId xmlns:a16="http://schemas.microsoft.com/office/drawing/2014/main" id="{531B0D4C-9BB8-7601-33D6-1F4FFC753459}"/>
              </a:ext>
            </a:extLst>
          </p:cNvPr>
          <p:cNvSpPr txBox="1"/>
          <p:nvPr/>
        </p:nvSpPr>
        <p:spPr>
          <a:xfrm>
            <a:off x="377024" y="661402"/>
            <a:ext cx="6352019" cy="899235"/>
          </a:xfrm>
          <a:prstGeom prst="rect">
            <a:avLst/>
          </a:prstGeom>
        </p:spPr>
        <p:txBody>
          <a:bodyPr vert="horz" lIns="68580" tIns="34290" rIns="68580" bIns="34290" rtlCol="0" anchor="b">
            <a:normAutofit fontScale="77500" lnSpcReduction="20000"/>
          </a:bodyPr>
          <a:lstStyle/>
          <a:p>
            <a:pPr>
              <a:lnSpc>
                <a:spcPct val="90000"/>
              </a:lnSpc>
              <a:spcBef>
                <a:spcPct val="0"/>
              </a:spcBef>
              <a:spcAft>
                <a:spcPts val="450"/>
              </a:spcAft>
            </a:pPr>
            <a:r>
              <a:rPr lang="en-US" sz="1600" dirty="0">
                <a:solidFill>
                  <a:schemeClr val="bg2"/>
                </a:solidFill>
                <a:latin typeface="Montserrat ExtraBold"/>
                <a:ea typeface="Lato"/>
                <a:cs typeface="Lato"/>
              </a:rPr>
              <a:t>In our next session, we will deep dive into the 3 main workstreams that lead to change impacts that have the broader reach (ERP, HCM, EPM).</a:t>
            </a:r>
          </a:p>
          <a:p>
            <a:pPr>
              <a:lnSpc>
                <a:spcPct val="90000"/>
              </a:lnSpc>
              <a:spcBef>
                <a:spcPct val="0"/>
              </a:spcBef>
              <a:spcAft>
                <a:spcPts val="450"/>
              </a:spcAft>
            </a:pPr>
            <a:endParaRPr lang="en-US" sz="1600">
              <a:solidFill>
                <a:schemeClr val="bg2"/>
              </a:solidFill>
              <a:latin typeface="Montserrat ExtraBold" panose="00000900000000000000" pitchFamily="2" charset="0"/>
              <a:ea typeface="Lato" panose="020F0502020204030203" pitchFamily="34" charset="0"/>
              <a:cs typeface="Lato" panose="020F0502020204030203" pitchFamily="34" charset="0"/>
            </a:endParaRPr>
          </a:p>
          <a:p>
            <a:pPr>
              <a:lnSpc>
                <a:spcPct val="90000"/>
              </a:lnSpc>
              <a:spcBef>
                <a:spcPct val="0"/>
              </a:spcBef>
              <a:spcAft>
                <a:spcPts val="450"/>
              </a:spcAft>
            </a:pPr>
            <a:r>
              <a:rPr lang="en-US" b="1" dirty="0">
                <a:solidFill>
                  <a:schemeClr val="tx1"/>
                </a:solidFill>
                <a:latin typeface="Montserrat ExtraBold"/>
                <a:ea typeface="Lato"/>
                <a:cs typeface="Lato"/>
              </a:rPr>
              <a:t>Workstreams relevant </a:t>
            </a:r>
            <a:r>
              <a:rPr lang="en-US" dirty="0">
                <a:solidFill>
                  <a:schemeClr val="tx1"/>
                </a:solidFill>
                <a:latin typeface="Montserrat "/>
                <a:ea typeface="Lato"/>
                <a:cs typeface="Lato"/>
              </a:rPr>
              <a:t>to educational campuswide efforts:</a:t>
            </a:r>
          </a:p>
        </p:txBody>
      </p:sp>
      <p:sp>
        <p:nvSpPr>
          <p:cNvPr id="4" name="TextBox 3">
            <a:extLst>
              <a:ext uri="{FF2B5EF4-FFF2-40B4-BE49-F238E27FC236}">
                <a16:creationId xmlns:a16="http://schemas.microsoft.com/office/drawing/2014/main" id="{07EB20B1-C2B7-E537-E8D5-ED921E7D3DAF}"/>
              </a:ext>
            </a:extLst>
          </p:cNvPr>
          <p:cNvSpPr txBox="1"/>
          <p:nvPr/>
        </p:nvSpPr>
        <p:spPr>
          <a:xfrm>
            <a:off x="394258" y="1560637"/>
            <a:ext cx="8407283" cy="2893100"/>
          </a:xfrm>
          <a:prstGeom prst="rect">
            <a:avLst/>
          </a:prstGeom>
          <a:noFill/>
        </p:spPr>
        <p:txBody>
          <a:bodyPr wrap="square" rtlCol="0">
            <a:spAutoFit/>
          </a:bodyPr>
          <a:lstStyle/>
          <a:p>
            <a:r>
              <a:rPr lang="en-US">
                <a:latin typeface="Montserrat" panose="00000500000000000000" pitchFamily="2" charset="0"/>
              </a:rPr>
              <a:t>Enterprise Resource Management: all things </a:t>
            </a:r>
            <a:r>
              <a:rPr lang="en-US" b="1">
                <a:latin typeface="Montserrat" panose="00000500000000000000" pitchFamily="2" charset="0"/>
              </a:rPr>
              <a:t>Accounting &amp; Reconciliation</a:t>
            </a:r>
            <a:r>
              <a:rPr lang="en-US">
                <a:latin typeface="Montserrat" panose="00000500000000000000" pitchFamily="2" charset="0"/>
              </a:rPr>
              <a:t>! </a:t>
            </a:r>
          </a:p>
          <a:p>
            <a:endParaRPr lang="en-US">
              <a:latin typeface="Montserrat" panose="00000500000000000000" pitchFamily="2" charset="0"/>
            </a:endParaRPr>
          </a:p>
          <a:p>
            <a:r>
              <a:rPr lang="en-US">
                <a:latin typeface="Montserrat" panose="00000500000000000000" pitchFamily="2" charset="0"/>
              </a:rPr>
              <a:t>Human Capital Management: </a:t>
            </a:r>
            <a:r>
              <a:rPr lang="en-US" b="1">
                <a:latin typeface="Montserrat" panose="00000500000000000000" pitchFamily="2" charset="0"/>
              </a:rPr>
              <a:t>HR processes</a:t>
            </a:r>
          </a:p>
          <a:p>
            <a:endParaRPr lang="en-US">
              <a:latin typeface="Montserrat" panose="00000500000000000000" pitchFamily="2" charset="0"/>
            </a:endParaRPr>
          </a:p>
          <a:p>
            <a:r>
              <a:rPr lang="en-US">
                <a:latin typeface="Montserrat" panose="00000500000000000000" pitchFamily="2" charset="0"/>
              </a:rPr>
              <a:t>Enterprise Performance Management: Budgeting, planning and forecasting. </a:t>
            </a:r>
          </a:p>
          <a:p>
            <a:endParaRPr lang="en-US">
              <a:latin typeface="Montserrat" panose="00000500000000000000" pitchFamily="2" charset="0"/>
            </a:endParaRPr>
          </a:p>
          <a:p>
            <a:r>
              <a:rPr lang="en-US">
                <a:latin typeface="Montserrat" panose="00000500000000000000" pitchFamily="2" charset="0"/>
              </a:rPr>
              <a:t>Technology: Integrations &amp; Reporting  </a:t>
            </a:r>
          </a:p>
          <a:p>
            <a:endParaRPr lang="en-US">
              <a:latin typeface="Montserrat" panose="00000500000000000000" pitchFamily="2" charset="0"/>
            </a:endParaRPr>
          </a:p>
          <a:p>
            <a:r>
              <a:rPr lang="en-US">
                <a:latin typeface="Montserrat" panose="00000500000000000000" pitchFamily="2" charset="0"/>
              </a:rPr>
              <a:t>Change Management</a:t>
            </a:r>
          </a:p>
          <a:p>
            <a:endParaRPr lang="en-US">
              <a:latin typeface="Montserrat" panose="00000500000000000000" pitchFamily="2" charset="0"/>
            </a:endParaRPr>
          </a:p>
          <a:p>
            <a:r>
              <a:rPr lang="en-US">
                <a:latin typeface="Montserrat" panose="00000500000000000000" pitchFamily="2" charset="0"/>
              </a:rPr>
              <a:t>* Although other workstreams are performing crucial work, those process areas are expected to directly impact a much smaller group of end users.   </a:t>
            </a:r>
          </a:p>
          <a:p>
            <a:endParaRPr lang="en-US"/>
          </a:p>
        </p:txBody>
      </p:sp>
      <p:pic>
        <p:nvPicPr>
          <p:cNvPr id="6" name="Picture 5" descr="A black and white logo&#10;&#10;Description automatically generated">
            <a:extLst>
              <a:ext uri="{FF2B5EF4-FFF2-40B4-BE49-F238E27FC236}">
                <a16:creationId xmlns:a16="http://schemas.microsoft.com/office/drawing/2014/main" id="{910E151B-D1BF-8C82-B731-49FDE5D9E70F}"/>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2382408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F1639485-09C1-F7E5-8BEC-CF3AE289C0C4}"/>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B6694299-D4D3-0B51-32D6-E52C641F1AAB}"/>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07E61448-FC90-DD1C-AE4D-89DB39C8471B}"/>
              </a:ext>
            </a:extLst>
          </p:cNvPr>
          <p:cNvSpPr txBox="1">
            <a:spLocks/>
          </p:cNvSpPr>
          <p:nvPr/>
        </p:nvSpPr>
        <p:spPr>
          <a:xfrm>
            <a:off x="259116" y="61821"/>
            <a:ext cx="6431796"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What’s Changing?</a:t>
            </a:r>
          </a:p>
        </p:txBody>
      </p:sp>
      <p:graphicFrame>
        <p:nvGraphicFramePr>
          <p:cNvPr id="2" name="Table 1">
            <a:extLst>
              <a:ext uri="{FF2B5EF4-FFF2-40B4-BE49-F238E27FC236}">
                <a16:creationId xmlns:a16="http://schemas.microsoft.com/office/drawing/2014/main" id="{4644D615-7A66-9902-3C69-25D827E7801C}"/>
              </a:ext>
            </a:extLst>
          </p:cNvPr>
          <p:cNvGraphicFramePr>
            <a:graphicFrameLocks noGrp="1"/>
          </p:cNvGraphicFramePr>
          <p:nvPr>
            <p:extLst>
              <p:ext uri="{D42A27DB-BD31-4B8C-83A1-F6EECF244321}">
                <p14:modId xmlns:p14="http://schemas.microsoft.com/office/powerpoint/2010/main" val="2391742218"/>
              </p:ext>
            </p:extLst>
          </p:nvPr>
        </p:nvGraphicFramePr>
        <p:xfrm>
          <a:off x="934198" y="767996"/>
          <a:ext cx="7361504" cy="3551396"/>
        </p:xfrm>
        <a:graphic>
          <a:graphicData uri="http://schemas.openxmlformats.org/drawingml/2006/table">
            <a:tbl>
              <a:tblPr/>
              <a:tblGrid>
                <a:gridCol w="3627536">
                  <a:extLst>
                    <a:ext uri="{9D8B030D-6E8A-4147-A177-3AD203B41FA5}">
                      <a16:colId xmlns:a16="http://schemas.microsoft.com/office/drawing/2014/main" val="314665359"/>
                    </a:ext>
                  </a:extLst>
                </a:gridCol>
                <a:gridCol w="3733968">
                  <a:extLst>
                    <a:ext uri="{9D8B030D-6E8A-4147-A177-3AD203B41FA5}">
                      <a16:colId xmlns:a16="http://schemas.microsoft.com/office/drawing/2014/main" val="1982553607"/>
                    </a:ext>
                  </a:extLst>
                </a:gridCol>
              </a:tblGrid>
              <a:tr h="349533">
                <a:tc>
                  <a:txBody>
                    <a:bodyPr/>
                    <a:lstStyle/>
                    <a:p>
                      <a:pPr algn="ctr" fontAlgn="base"/>
                      <a:r>
                        <a:rPr lang="en-US" sz="1400" b="1" i="0" u="none" strike="noStrike" dirty="0">
                          <a:solidFill>
                            <a:srgbClr val="FFFFFF"/>
                          </a:solidFill>
                          <a:effectLst/>
                          <a:latin typeface="Montserrat"/>
                        </a:rPr>
                        <a:t>CURRENT STATE SYSTEMS/PROCESS</a:t>
                      </a:r>
                      <a:r>
                        <a:rPr lang="en-US" sz="1400" b="1" i="0" dirty="0">
                          <a:solidFill>
                            <a:srgbClr val="FFFFFF"/>
                          </a:solidFill>
                          <a:effectLst/>
                          <a:latin typeface="Montserrat"/>
                        </a:rPr>
                        <a:t>​</a:t>
                      </a:r>
                    </a:p>
                  </a:txBody>
                  <a:tcPr marL="43692" marR="43692" marT="21846" marB="21846">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tc>
                  <a:txBody>
                    <a:bodyPr/>
                    <a:lstStyle/>
                    <a:p>
                      <a:pPr algn="ctr" fontAlgn="base"/>
                      <a:r>
                        <a:rPr lang="en-US" sz="1400" b="1" i="0" u="none" strike="noStrike" dirty="0">
                          <a:solidFill>
                            <a:srgbClr val="FFFFFF"/>
                          </a:solidFill>
                          <a:effectLst/>
                          <a:latin typeface="Montserrat"/>
                        </a:rPr>
                        <a:t>FUTURE STATE SYSTEMS/PROCESS</a:t>
                      </a:r>
                      <a:r>
                        <a:rPr lang="en-US" sz="1400" b="1" i="0" dirty="0">
                          <a:solidFill>
                            <a:srgbClr val="FFFFFF"/>
                          </a:solidFill>
                          <a:effectLst/>
                          <a:latin typeface="Montserrat"/>
                        </a:rPr>
                        <a:t>​</a:t>
                      </a:r>
                    </a:p>
                  </a:txBody>
                  <a:tcPr marL="43692" marR="43692" marT="21846" marB="21846">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798708365"/>
                  </a:ext>
                </a:extLst>
              </a:tr>
              <a:tr h="349533">
                <a:tc>
                  <a:txBody>
                    <a:bodyPr/>
                    <a:lstStyle/>
                    <a:p>
                      <a:pPr algn="l" fontAlgn="base"/>
                      <a:r>
                        <a:rPr lang="en-US" sz="1400" b="0" i="0" u="none" strike="noStrike" dirty="0">
                          <a:solidFill>
                            <a:srgbClr val="000000"/>
                          </a:solidFill>
                          <a:effectLst/>
                          <a:latin typeface="Montserrat"/>
                        </a:rPr>
                        <a:t>Inconsistency across processes and practices</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Standardize processes and practices (80/20)</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328976"/>
                  </a:ext>
                </a:extLst>
              </a:tr>
              <a:tr h="553428">
                <a:tc>
                  <a:txBody>
                    <a:bodyPr/>
                    <a:lstStyle/>
                    <a:p>
                      <a:pPr algn="l" fontAlgn="base"/>
                      <a:r>
                        <a:rPr lang="en-US" sz="1400" b="0" i="0" u="none" strike="noStrike" dirty="0">
                          <a:solidFill>
                            <a:srgbClr val="000000"/>
                          </a:solidFill>
                          <a:effectLst/>
                          <a:latin typeface="Montserrat"/>
                        </a:rPr>
                        <a:t>Oracle/</a:t>
                      </a:r>
                      <a:r>
                        <a:rPr lang="en-US" sz="1400" b="1" i="0" u="none" strike="noStrike" dirty="0">
                          <a:solidFill>
                            <a:srgbClr val="000000"/>
                          </a:solidFill>
                          <a:effectLst/>
                          <a:latin typeface="Montserrat"/>
                        </a:rPr>
                        <a:t>Peoplesoft</a:t>
                      </a:r>
                      <a:r>
                        <a:rPr lang="en-US" sz="1400" b="0" i="0" u="none" strike="noStrike" dirty="0">
                          <a:solidFill>
                            <a:srgbClr val="000000"/>
                          </a:solidFill>
                          <a:effectLst/>
                          <a:latin typeface="Montserrat"/>
                        </a:rPr>
                        <a:t> software for Financial</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Enterprise Resource Planning (ERP), Enterprise Performance Management (EPM)</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138517"/>
                  </a:ext>
                </a:extLst>
              </a:tr>
              <a:tr h="451481">
                <a:tc>
                  <a:txBody>
                    <a:bodyPr/>
                    <a:lstStyle/>
                    <a:p>
                      <a:pPr algn="l" fontAlgn="base"/>
                      <a:r>
                        <a:rPr lang="en-US" sz="1400" b="0" i="0" u="none" strike="noStrike" dirty="0">
                          <a:solidFill>
                            <a:srgbClr val="000000"/>
                          </a:solidFill>
                          <a:effectLst/>
                          <a:latin typeface="Montserrat"/>
                        </a:rPr>
                        <a:t>Oracle/</a:t>
                      </a:r>
                      <a:r>
                        <a:rPr lang="en-US" sz="1400" b="1" i="0" u="none" strike="noStrike" dirty="0">
                          <a:solidFill>
                            <a:srgbClr val="000000"/>
                          </a:solidFill>
                          <a:effectLst/>
                          <a:latin typeface="Montserrat"/>
                        </a:rPr>
                        <a:t>Peoplesoft</a:t>
                      </a:r>
                      <a:r>
                        <a:rPr lang="en-US" sz="1400" b="0" i="0" u="none" strike="noStrike" dirty="0">
                          <a:solidFill>
                            <a:srgbClr val="000000"/>
                          </a:solidFill>
                          <a:effectLst/>
                          <a:latin typeface="Montserrat"/>
                        </a:rPr>
                        <a:t> software for Human Resources</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Oracle Human Capital Management (HCM) Cloud</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0214436"/>
                  </a:ext>
                </a:extLst>
              </a:tr>
              <a:tr h="451481">
                <a:tc>
                  <a:txBody>
                    <a:bodyPr/>
                    <a:lstStyle/>
                    <a:p>
                      <a:pPr algn="l" fontAlgn="base"/>
                      <a:r>
                        <a:rPr lang="en-US" sz="1400" b="1" i="0" u="none" strike="noStrike" dirty="0">
                          <a:solidFill>
                            <a:srgbClr val="000000"/>
                          </a:solidFill>
                          <a:effectLst/>
                          <a:latin typeface="Montserrat"/>
                        </a:rPr>
                        <a:t>Campus Budget Module </a:t>
                      </a:r>
                      <a:r>
                        <a:rPr lang="en-US" sz="1400" b="0" i="0" u="none" strike="noStrike" dirty="0">
                          <a:solidFill>
                            <a:srgbClr val="000000"/>
                          </a:solidFill>
                          <a:effectLst/>
                          <a:latin typeface="Montserrat"/>
                        </a:rPr>
                        <a:t>(CBM) for Budget and Planning </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Enterprise Performance Management (EPM)</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076595"/>
                  </a:ext>
                </a:extLst>
              </a:tr>
              <a:tr h="757322">
                <a:tc>
                  <a:txBody>
                    <a:bodyPr/>
                    <a:lstStyle/>
                    <a:p>
                      <a:pPr algn="l" fontAlgn="base"/>
                      <a:r>
                        <a:rPr lang="en-US" sz="1400" b="1" i="0" u="none" strike="noStrike" dirty="0">
                          <a:solidFill>
                            <a:srgbClr val="000000"/>
                          </a:solidFill>
                          <a:effectLst/>
                          <a:latin typeface="Montserrat"/>
                        </a:rPr>
                        <a:t>SOLAR </a:t>
                      </a:r>
                      <a:r>
                        <a:rPr lang="en-US" sz="1400" b="0" i="0" u="none" strike="noStrike" dirty="0">
                          <a:solidFill>
                            <a:srgbClr val="000000"/>
                          </a:solidFill>
                          <a:effectLst/>
                          <a:latin typeface="Montserrat"/>
                        </a:rPr>
                        <a:t>(time and attendance; employee information, NOT the student side)</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 </a:t>
                      </a:r>
                      <a:r>
                        <a:rPr lang="en-US" sz="1400" b="0" i="0" u="none" strike="noStrike" noProof="0" dirty="0">
                          <a:solidFill>
                            <a:srgbClr val="000000"/>
                          </a:solidFill>
                          <a:effectLst/>
                          <a:latin typeface="Montserrat"/>
                        </a:rPr>
                        <a:t>Oracle Human Capital Management (HCM)</a:t>
                      </a:r>
                      <a:r>
                        <a:rPr lang="en-US" sz="1400" b="1" i="0" u="none" strike="noStrike" noProof="0" dirty="0">
                          <a:solidFill>
                            <a:srgbClr val="000000"/>
                          </a:solidFill>
                          <a:effectLst/>
                          <a:latin typeface="Montserrat"/>
                        </a:rPr>
                        <a:t> </a:t>
                      </a:r>
                      <a:r>
                        <a:rPr lang="en-US" sz="1400" b="0" i="0" u="none" strike="noStrike" dirty="0">
                          <a:solidFill>
                            <a:srgbClr val="000000"/>
                          </a:solidFill>
                          <a:effectLst/>
                          <a:latin typeface="Montserrat"/>
                        </a:rPr>
                        <a:t>for reporting time and attendance</a:t>
                      </a:r>
                      <a:endParaRPr lang="en-US" sz="1400" b="0" i="0" dirty="0">
                        <a:solidFill>
                          <a:srgbClr val="000000"/>
                        </a:solidFill>
                        <a:effectLst/>
                        <a:latin typeface="Montserrat"/>
                      </a:endParaRP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5607053"/>
                  </a:ext>
                </a:extLst>
              </a:tr>
              <a:tr h="349533">
                <a:tc>
                  <a:txBody>
                    <a:bodyPr/>
                    <a:lstStyle/>
                    <a:p>
                      <a:pPr algn="l" fontAlgn="base"/>
                      <a:r>
                        <a:rPr lang="en-US" sz="1400" b="0" i="0" u="none" strike="noStrike" dirty="0">
                          <a:solidFill>
                            <a:srgbClr val="000000"/>
                          </a:solidFill>
                          <a:effectLst/>
                          <a:latin typeface="Montserrat"/>
                        </a:rPr>
                        <a:t>Recruiting and onboarding in </a:t>
                      </a:r>
                      <a:r>
                        <a:rPr lang="en-US" sz="1400" b="1" i="0" u="none" strike="noStrike" dirty="0">
                          <a:solidFill>
                            <a:srgbClr val="000000"/>
                          </a:solidFill>
                          <a:effectLst/>
                          <a:latin typeface="Montserrat"/>
                        </a:rPr>
                        <a:t>Taleo</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Oracle Recruiting Cloud (HCM)</a:t>
                      </a:r>
                      <a:r>
                        <a:rPr lang="en-US" sz="1400" b="0" i="0" dirty="0">
                          <a:solidFill>
                            <a:srgbClr val="000000"/>
                          </a:solidFill>
                          <a:effectLst/>
                          <a:latin typeface="Montserrat"/>
                        </a:rPr>
                        <a:t>​</a:t>
                      </a:r>
                    </a:p>
                  </a:txBody>
                  <a:tcPr marL="43692" marR="43692" marT="21846" marB="21846">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2912609"/>
                  </a:ext>
                </a:extLst>
              </a:tr>
            </a:tbl>
          </a:graphicData>
        </a:graphic>
      </p:graphicFrame>
      <p:pic>
        <p:nvPicPr>
          <p:cNvPr id="5" name="Picture 4" descr="A black and white logo&#10;&#10;Description automatically generated">
            <a:extLst>
              <a:ext uri="{FF2B5EF4-FFF2-40B4-BE49-F238E27FC236}">
                <a16:creationId xmlns:a16="http://schemas.microsoft.com/office/drawing/2014/main" id="{2CCA1398-4ED5-F118-C3C7-48207063E473}"/>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4229629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A8AC8CF1-EF65-FB92-22F5-B711E4E47C70}"/>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5B5FCED4-1A78-AF45-A388-612DF4D73DAD}"/>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90B11D08-1D4B-CDFF-C791-4BD2F91F6951}"/>
              </a:ext>
            </a:extLst>
          </p:cNvPr>
          <p:cNvSpPr txBox="1">
            <a:spLocks/>
          </p:cNvSpPr>
          <p:nvPr/>
        </p:nvSpPr>
        <p:spPr>
          <a:xfrm>
            <a:off x="259116" y="61821"/>
            <a:ext cx="5899314"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What’s not changing?</a:t>
            </a:r>
          </a:p>
        </p:txBody>
      </p:sp>
      <p:graphicFrame>
        <p:nvGraphicFramePr>
          <p:cNvPr id="2" name="Table 1">
            <a:extLst>
              <a:ext uri="{FF2B5EF4-FFF2-40B4-BE49-F238E27FC236}">
                <a16:creationId xmlns:a16="http://schemas.microsoft.com/office/drawing/2014/main" id="{D887EE0B-CD95-2B36-BB07-E4B09928319D}"/>
              </a:ext>
            </a:extLst>
          </p:cNvPr>
          <p:cNvGraphicFramePr>
            <a:graphicFrameLocks noGrp="1"/>
          </p:cNvGraphicFramePr>
          <p:nvPr>
            <p:extLst>
              <p:ext uri="{D42A27DB-BD31-4B8C-83A1-F6EECF244321}">
                <p14:modId xmlns:p14="http://schemas.microsoft.com/office/powerpoint/2010/main" val="1754777150"/>
              </p:ext>
            </p:extLst>
          </p:nvPr>
        </p:nvGraphicFramePr>
        <p:xfrm>
          <a:off x="331337" y="791912"/>
          <a:ext cx="8035909" cy="4031149"/>
        </p:xfrm>
        <a:graphic>
          <a:graphicData uri="http://schemas.openxmlformats.org/drawingml/2006/table">
            <a:tbl>
              <a:tblPr/>
              <a:tblGrid>
                <a:gridCol w="3798446">
                  <a:extLst>
                    <a:ext uri="{9D8B030D-6E8A-4147-A177-3AD203B41FA5}">
                      <a16:colId xmlns:a16="http://schemas.microsoft.com/office/drawing/2014/main" val="4085125432"/>
                    </a:ext>
                  </a:extLst>
                </a:gridCol>
                <a:gridCol w="4237463">
                  <a:extLst>
                    <a:ext uri="{9D8B030D-6E8A-4147-A177-3AD203B41FA5}">
                      <a16:colId xmlns:a16="http://schemas.microsoft.com/office/drawing/2014/main" val="995388653"/>
                    </a:ext>
                  </a:extLst>
                </a:gridCol>
              </a:tblGrid>
              <a:tr h="258708">
                <a:tc>
                  <a:txBody>
                    <a:bodyPr/>
                    <a:lstStyle/>
                    <a:p>
                      <a:pPr algn="ctr" fontAlgn="base"/>
                      <a:r>
                        <a:rPr lang="en-US" sz="1400" b="1" i="0" u="none" strike="noStrike" dirty="0">
                          <a:solidFill>
                            <a:srgbClr val="FFFFFF"/>
                          </a:solidFill>
                          <a:effectLst/>
                          <a:latin typeface="Montserrat"/>
                        </a:rPr>
                        <a:t>CURRENT STATE </a:t>
                      </a:r>
                      <a:r>
                        <a:rPr lang="en-US" sz="1400" b="1" i="0" dirty="0">
                          <a:solidFill>
                            <a:srgbClr val="FFFFFF"/>
                          </a:solidFill>
                          <a:effectLst/>
                          <a:latin typeface="Montserrat"/>
                        </a:rPr>
                        <a:t>​</a:t>
                      </a:r>
                    </a:p>
                  </a:txBody>
                  <a:tcPr marL="49680" marR="49680" marT="24840" marB="24840">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tc>
                  <a:txBody>
                    <a:bodyPr/>
                    <a:lstStyle/>
                    <a:p>
                      <a:pPr algn="ctr" fontAlgn="base"/>
                      <a:r>
                        <a:rPr lang="en-US" sz="1400" b="1" i="0" u="none" strike="noStrike" dirty="0">
                          <a:solidFill>
                            <a:srgbClr val="FFFFFF"/>
                          </a:solidFill>
                          <a:effectLst/>
                          <a:latin typeface="Montserrat"/>
                        </a:rPr>
                        <a:t>FUTURE STATE INTEGRATIONS</a:t>
                      </a:r>
                      <a:r>
                        <a:rPr lang="en-US" sz="1400" b="1" i="0" dirty="0">
                          <a:solidFill>
                            <a:srgbClr val="FFFFFF"/>
                          </a:solidFill>
                          <a:effectLst/>
                          <a:latin typeface="Montserrat"/>
                        </a:rPr>
                        <a:t>​</a:t>
                      </a:r>
                    </a:p>
                  </a:txBody>
                  <a:tcPr marL="49680" marR="49680" marT="24840" marB="24840">
                    <a:lnL w="7353" cap="flat" cmpd="sng" algn="ctr">
                      <a:solidFill>
                        <a:srgbClr val="FFFFFF"/>
                      </a:solidFill>
                      <a:prstDash val="solid"/>
                      <a:round/>
                      <a:headEnd type="none" w="med" len="med"/>
                      <a:tailEnd type="none" w="med" len="med"/>
                    </a:lnL>
                    <a:lnR w="7353" cap="flat" cmpd="sng" algn="ctr">
                      <a:solidFill>
                        <a:srgbClr val="FFFFFF"/>
                      </a:solidFill>
                      <a:prstDash val="solid"/>
                      <a:round/>
                      <a:headEnd type="none" w="med" len="med"/>
                      <a:tailEnd type="none" w="med" len="med"/>
                    </a:lnR>
                    <a:lnT w="7353" cap="flat" cmpd="sng" algn="ctr">
                      <a:solidFill>
                        <a:srgbClr val="FFFFFF"/>
                      </a:solidFill>
                      <a:prstDash val="solid"/>
                      <a:round/>
                      <a:headEnd type="none" w="med" len="med"/>
                      <a:tailEnd type="none" w="med" len="med"/>
                    </a:lnT>
                    <a:lnB w="7353"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026992122"/>
                  </a:ext>
                </a:extLst>
              </a:tr>
              <a:tr h="819243">
                <a:tc>
                  <a:txBody>
                    <a:bodyPr/>
                    <a:lstStyle/>
                    <a:p>
                      <a:pPr algn="l" fontAlgn="base"/>
                      <a:r>
                        <a:rPr lang="en-US" sz="1400" b="0" i="0" u="none" strike="noStrike" dirty="0">
                          <a:solidFill>
                            <a:srgbClr val="000000"/>
                          </a:solidFill>
                          <a:effectLst/>
                          <a:latin typeface="Montserrat"/>
                        </a:rPr>
                        <a:t>Jaggaer (</a:t>
                      </a:r>
                      <a:r>
                        <a:rPr lang="en-US" sz="1400" b="0" i="0" u="none" strike="noStrike" dirty="0" err="1">
                          <a:solidFill>
                            <a:srgbClr val="000000"/>
                          </a:solidFill>
                          <a:effectLst/>
                          <a:latin typeface="Montserrat"/>
                        </a:rPr>
                        <a:t>WolfMART</a:t>
                      </a:r>
                      <a:r>
                        <a:rPr lang="en-US" sz="1400" b="0" i="0" u="none" strike="noStrike" dirty="0">
                          <a:solidFill>
                            <a:srgbClr val="000000"/>
                          </a:solidFill>
                          <a:effectLst/>
                          <a:latin typeface="Montserrat"/>
                        </a:rPr>
                        <a:t>) SUNY system-wide SaaS solution for Procurement</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Possible retrofit for some fields with the new COA, integration with Oracle, end-user </a:t>
                      </a:r>
                      <a:r>
                        <a:rPr lang="en-US" sz="1400" b="1" i="0" u="none" strike="noStrike" dirty="0">
                          <a:solidFill>
                            <a:srgbClr val="000000"/>
                          </a:solidFill>
                          <a:effectLst/>
                          <a:latin typeface="Montserrat"/>
                        </a:rPr>
                        <a:t>will continue to use Jaggaer </a:t>
                      </a:r>
                      <a:r>
                        <a:rPr lang="en-US" sz="1400" b="0" i="0" u="none" strike="noStrike" dirty="0">
                          <a:solidFill>
                            <a:srgbClr val="000000"/>
                          </a:solidFill>
                          <a:effectLst/>
                          <a:latin typeface="Montserrat"/>
                        </a:rPr>
                        <a:t>in the same way</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2879365"/>
                  </a:ext>
                </a:extLst>
              </a:tr>
              <a:tr h="582093">
                <a:tc>
                  <a:txBody>
                    <a:bodyPr/>
                    <a:lstStyle/>
                    <a:p>
                      <a:pPr algn="l" fontAlgn="base"/>
                      <a:r>
                        <a:rPr lang="pt-BR" sz="1400" b="0" i="0" u="none" strike="noStrike" dirty="0" err="1">
                          <a:solidFill>
                            <a:srgbClr val="000000"/>
                          </a:solidFill>
                          <a:effectLst/>
                          <a:latin typeface="Montserrat"/>
                        </a:rPr>
                        <a:t>Concur</a:t>
                      </a:r>
                      <a:r>
                        <a:rPr lang="pt-BR" sz="1400" b="0" i="0" u="none" strike="noStrike" dirty="0">
                          <a:solidFill>
                            <a:srgbClr val="000000"/>
                          </a:solidFill>
                          <a:effectLst/>
                          <a:latin typeface="Montserrat"/>
                        </a:rPr>
                        <a:t> for </a:t>
                      </a:r>
                      <a:r>
                        <a:rPr lang="pt-BR" sz="1400" b="0" i="0" u="none" strike="noStrike" dirty="0" err="1">
                          <a:solidFill>
                            <a:srgbClr val="000000"/>
                          </a:solidFill>
                          <a:effectLst/>
                          <a:latin typeface="Montserrat"/>
                        </a:rPr>
                        <a:t>travel</a:t>
                      </a:r>
                      <a:r>
                        <a:rPr lang="pt-BR" sz="1400" b="0" i="0" u="none" strike="noStrike" dirty="0">
                          <a:solidFill>
                            <a:srgbClr val="000000"/>
                          </a:solidFill>
                          <a:effectLst/>
                          <a:latin typeface="Montserrat"/>
                        </a:rPr>
                        <a:t> &amp; </a:t>
                      </a:r>
                      <a:r>
                        <a:rPr lang="pt-BR" sz="1400" b="0" i="0" u="none" strike="noStrike" dirty="0" err="1">
                          <a:solidFill>
                            <a:srgbClr val="000000"/>
                          </a:solidFill>
                          <a:effectLst/>
                          <a:latin typeface="Montserrat"/>
                        </a:rPr>
                        <a:t>expense</a:t>
                      </a:r>
                      <a:r>
                        <a:rPr lang="pt-BR" sz="1400" b="0" i="0" u="none" strike="noStrike" dirty="0">
                          <a:solidFill>
                            <a:srgbClr val="000000"/>
                          </a:solidFill>
                          <a:effectLst/>
                          <a:latin typeface="Montserrat"/>
                        </a:rPr>
                        <a:t> </a:t>
                      </a:r>
                      <a:endParaRPr lang="pt-BR" sz="1400" b="0" i="0" dirty="0">
                        <a:solidFill>
                          <a:srgbClr val="000000"/>
                        </a:solidFill>
                        <a:effectLst/>
                        <a:latin typeface="Montserrat"/>
                      </a:endParaRPr>
                    </a:p>
                    <a:p>
                      <a:pPr lvl="0" algn="l">
                        <a:buNone/>
                      </a:pPr>
                      <a:r>
                        <a:rPr lang="pt-BR" sz="1400" b="0" i="0" u="none" strike="noStrike" dirty="0" err="1">
                          <a:solidFill>
                            <a:srgbClr val="000000"/>
                          </a:solidFill>
                          <a:effectLst/>
                          <a:latin typeface="Montserrat"/>
                        </a:rPr>
                        <a:t>reimbursement</a:t>
                      </a:r>
                      <a:r>
                        <a:rPr lang="pt-BR" sz="1400" b="0" i="0" u="none" strike="noStrike" dirty="0">
                          <a:solidFill>
                            <a:srgbClr val="000000"/>
                          </a:solidFill>
                          <a:effectLst/>
                          <a:latin typeface="Montserrat"/>
                        </a:rPr>
                        <a:t> </a:t>
                      </a:r>
                      <a:r>
                        <a:rPr lang="pt-BR"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End-user </a:t>
                      </a:r>
                      <a:r>
                        <a:rPr lang="en-US" sz="1400" b="1" i="0" u="none" strike="noStrike" dirty="0">
                          <a:solidFill>
                            <a:srgbClr val="000000"/>
                          </a:solidFill>
                          <a:effectLst/>
                          <a:latin typeface="Montserrat"/>
                        </a:rPr>
                        <a:t>will continue to use Concur</a:t>
                      </a:r>
                      <a:r>
                        <a:rPr lang="en-US" sz="1400" b="0" i="0" u="none" strike="noStrike" dirty="0">
                          <a:solidFill>
                            <a:srgbClr val="000000"/>
                          </a:solidFill>
                          <a:effectLst/>
                          <a:latin typeface="Montserrat"/>
                        </a:rPr>
                        <a:t> in the same way as in the current state. </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6859271"/>
                  </a:ext>
                </a:extLst>
              </a:tr>
              <a:tr h="582093">
                <a:tc>
                  <a:txBody>
                    <a:bodyPr/>
                    <a:lstStyle/>
                    <a:p>
                      <a:pPr algn="l" fontAlgn="base"/>
                      <a:r>
                        <a:rPr lang="en-US" sz="1400" b="1" i="0" u="none" strike="noStrike" dirty="0">
                          <a:solidFill>
                            <a:srgbClr val="000000"/>
                          </a:solidFill>
                          <a:effectLst/>
                          <a:latin typeface="Montserrat"/>
                        </a:rPr>
                        <a:t>Hospital - Finance (Lawson)</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Hospital finance professionals will continue to use their current COA in Lawson</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9492669"/>
                  </a:ext>
                </a:extLst>
              </a:tr>
              <a:tr h="819243">
                <a:tc>
                  <a:txBody>
                    <a:bodyPr/>
                    <a:lstStyle/>
                    <a:p>
                      <a:pPr algn="l" fontAlgn="base"/>
                      <a:r>
                        <a:rPr lang="en-US" sz="1400" b="0" i="0" u="none" strike="noStrike" dirty="0">
                          <a:solidFill>
                            <a:srgbClr val="000000"/>
                          </a:solidFill>
                          <a:effectLst/>
                          <a:latin typeface="Montserrat"/>
                        </a:rPr>
                        <a:t>Student Information Systems</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tc>
                  <a:txBody>
                    <a:bodyPr/>
                    <a:lstStyle/>
                    <a:p>
                      <a:pPr algn="l" fontAlgn="base"/>
                      <a:r>
                        <a:rPr lang="en-US" sz="1400" b="0" i="0" u="none" strike="noStrike" dirty="0">
                          <a:solidFill>
                            <a:srgbClr val="000000"/>
                          </a:solidFill>
                          <a:effectLst/>
                          <a:latin typeface="Montserrat"/>
                        </a:rPr>
                        <a:t>Campus Solutions will integrate with </a:t>
                      </a:r>
                      <a:r>
                        <a:rPr lang="en-US" sz="1400" b="0" i="0" u="none" strike="noStrike" dirty="0" err="1">
                          <a:solidFill>
                            <a:srgbClr val="000000"/>
                          </a:solidFill>
                          <a:effectLst/>
                          <a:latin typeface="Montserrat"/>
                        </a:rPr>
                        <a:t>WolfieONE</a:t>
                      </a:r>
                      <a:r>
                        <a:rPr lang="en-US" sz="1400" b="0" i="0" u="none" strike="noStrike" dirty="0">
                          <a:solidFill>
                            <a:srgbClr val="000000"/>
                          </a:solidFill>
                          <a:effectLst/>
                          <a:latin typeface="Montserrat"/>
                        </a:rPr>
                        <a:t>. Students’ employee records will also exist separately from their Academic record in </a:t>
                      </a:r>
                      <a:r>
                        <a:rPr lang="en-US" sz="1400" b="0" i="0" u="none" strike="noStrike" dirty="0" err="1">
                          <a:solidFill>
                            <a:srgbClr val="000000"/>
                          </a:solidFill>
                          <a:effectLst/>
                          <a:latin typeface="Montserrat"/>
                        </a:rPr>
                        <a:t>WolfieONE</a:t>
                      </a:r>
                      <a:r>
                        <a:rPr lang="en-US" sz="1400" b="0" i="0" u="none" strike="noStrike" dirty="0">
                          <a:solidFill>
                            <a:srgbClr val="000000"/>
                          </a:solidFill>
                          <a:effectLst/>
                          <a:latin typeface="Montserrat"/>
                        </a:rPr>
                        <a:t>.</a:t>
                      </a:r>
                      <a:r>
                        <a:rPr lang="en-US" sz="1400" b="0" i="0" dirty="0">
                          <a:solidFill>
                            <a:srgbClr val="000000"/>
                          </a:solidFill>
                          <a:effectLst/>
                          <a:latin typeface="Montserrat"/>
                        </a:rPr>
                        <a:t>​</a:t>
                      </a:r>
                    </a:p>
                  </a:txBody>
                  <a:tcPr marL="49680" marR="49680" marT="24840" marB="24840">
                    <a:lnL w="7353" cap="flat" cmpd="sng" algn="ctr">
                      <a:solidFill>
                        <a:srgbClr val="000000"/>
                      </a:solidFill>
                      <a:prstDash val="solid"/>
                      <a:round/>
                      <a:headEnd type="none" w="med" len="med"/>
                      <a:tailEnd type="none" w="med" len="med"/>
                    </a:lnL>
                    <a:lnR w="7353" cap="flat" cmpd="sng" algn="ctr">
                      <a:solidFill>
                        <a:srgbClr val="000000"/>
                      </a:solidFill>
                      <a:prstDash val="solid"/>
                      <a:round/>
                      <a:headEnd type="none" w="med" len="med"/>
                      <a:tailEnd type="none" w="med" len="med"/>
                    </a:lnR>
                    <a:lnT w="7353" cap="flat" cmpd="sng" algn="ctr">
                      <a:solidFill>
                        <a:srgbClr val="000000"/>
                      </a:solidFill>
                      <a:prstDash val="solid"/>
                      <a:round/>
                      <a:headEnd type="none" w="med" len="med"/>
                      <a:tailEnd type="none" w="med" len="med"/>
                    </a:lnT>
                    <a:lnB w="7353"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0905394"/>
                  </a:ext>
                </a:extLst>
              </a:tr>
              <a:tr h="797683">
                <a:tc>
                  <a:txBody>
                    <a:bodyPr/>
                    <a:lstStyle/>
                    <a:p>
                      <a:pPr lvl="0" algn="l">
                        <a:buNone/>
                      </a:pPr>
                      <a:r>
                        <a:rPr lang="en-US" sz="1400" b="0" i="0" dirty="0">
                          <a:solidFill>
                            <a:srgbClr val="000000"/>
                          </a:solidFill>
                          <a:effectLst/>
                          <a:latin typeface="Montserrat"/>
                        </a:rPr>
                        <a:t>Hospital usage of Kronos</a:t>
                      </a:r>
                    </a:p>
                  </a:txBody>
                  <a:tcPr marL="49680" marR="49680" marT="24839" marB="24839">
                    <a:lnL w="7352">
                      <a:solidFill>
                        <a:srgbClr val="000000"/>
                      </a:solidFill>
                    </a:lnL>
                    <a:lnR w="7352">
                      <a:solidFill>
                        <a:srgbClr val="000000"/>
                      </a:solidFill>
                    </a:lnR>
                    <a:lnT w="7353" cap="flat" cmpd="sng" algn="ctr">
                      <a:solidFill>
                        <a:srgbClr val="000000"/>
                      </a:solidFill>
                      <a:prstDash val="solid"/>
                      <a:round/>
                      <a:headEnd type="none" w="med" len="med"/>
                      <a:tailEnd type="none" w="med" len="med"/>
                    </a:lnT>
                    <a:lnB w="7352">
                      <a:solidFill>
                        <a:srgbClr val="000000"/>
                      </a:solidFill>
                    </a:lnB>
                    <a:noFill/>
                  </a:tcPr>
                </a:tc>
                <a:tc>
                  <a:txBody>
                    <a:bodyPr/>
                    <a:lstStyle/>
                    <a:p>
                      <a:pPr lvl="0" algn="l">
                        <a:buNone/>
                      </a:pPr>
                      <a:r>
                        <a:rPr lang="en-US" sz="1400" b="0" i="0" dirty="0">
                          <a:solidFill>
                            <a:srgbClr val="000000"/>
                          </a:solidFill>
                          <a:effectLst/>
                          <a:latin typeface="Montserrat"/>
                        </a:rPr>
                        <a:t>Will integrate with SUNY system for payroll purposes</a:t>
                      </a:r>
                    </a:p>
                  </a:txBody>
                  <a:tcPr marL="49680" marR="49680" marT="24839" marB="24839">
                    <a:lnL w="7352">
                      <a:solidFill>
                        <a:srgbClr val="000000"/>
                      </a:solidFill>
                    </a:lnL>
                    <a:lnR w="7352">
                      <a:solidFill>
                        <a:srgbClr val="000000"/>
                      </a:solidFill>
                    </a:lnR>
                    <a:lnT w="7353" cap="flat" cmpd="sng" algn="ctr">
                      <a:solidFill>
                        <a:srgbClr val="000000"/>
                      </a:solidFill>
                      <a:prstDash val="solid"/>
                      <a:round/>
                      <a:headEnd type="none" w="med" len="med"/>
                      <a:tailEnd type="none" w="med" len="med"/>
                    </a:lnT>
                    <a:lnB w="7352">
                      <a:solidFill>
                        <a:srgbClr val="000000"/>
                      </a:solidFill>
                    </a:lnB>
                    <a:noFill/>
                  </a:tcPr>
                </a:tc>
                <a:extLst>
                  <a:ext uri="{0D108BD9-81ED-4DB2-BD59-A6C34878D82A}">
                    <a16:rowId xmlns:a16="http://schemas.microsoft.com/office/drawing/2014/main" val="687148345"/>
                  </a:ext>
                </a:extLst>
              </a:tr>
            </a:tbl>
          </a:graphicData>
        </a:graphic>
      </p:graphicFrame>
      <p:pic>
        <p:nvPicPr>
          <p:cNvPr id="5" name="Picture 4" descr="A black and white logo&#10;&#10;Description automatically generated">
            <a:extLst>
              <a:ext uri="{FF2B5EF4-FFF2-40B4-BE49-F238E27FC236}">
                <a16:creationId xmlns:a16="http://schemas.microsoft.com/office/drawing/2014/main" id="{2BA064E9-77AC-456E-102C-E7553F4D7C84}"/>
              </a:ext>
            </a:extLst>
          </p:cNvPr>
          <p:cNvPicPr>
            <a:picLocks noChangeAspect="1"/>
          </p:cNvPicPr>
          <p:nvPr/>
        </p:nvPicPr>
        <p:blipFill>
          <a:blip r:embed="rId4"/>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970853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661FCEC2-238A-854B-6C73-3D9DEDDC7AAC}"/>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37524C8D-7EDF-A184-FE3B-C8CC8D286900}"/>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E87A9004-BF07-DFA5-6947-6D834EB5A7AF}"/>
              </a:ext>
            </a:extLst>
          </p:cNvPr>
          <p:cNvSpPr txBox="1">
            <a:spLocks/>
          </p:cNvSpPr>
          <p:nvPr/>
        </p:nvSpPr>
        <p:spPr>
          <a:xfrm>
            <a:off x="259115" y="61821"/>
            <a:ext cx="6237165"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a:solidFill>
                  <a:schemeClr val="bg2"/>
                </a:solidFill>
                <a:latin typeface="Montserrat" panose="00000500000000000000" pitchFamily="2" charset="0"/>
              </a:rPr>
              <a:t>Project Phases</a:t>
            </a:r>
          </a:p>
        </p:txBody>
      </p:sp>
      <p:pic>
        <p:nvPicPr>
          <p:cNvPr id="5" name="Picture 2">
            <a:extLst>
              <a:ext uri="{FF2B5EF4-FFF2-40B4-BE49-F238E27FC236}">
                <a16:creationId xmlns:a16="http://schemas.microsoft.com/office/drawing/2014/main" id="{49F6F06A-BCDA-4910-920F-7F4D14D15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604" y="2078390"/>
            <a:ext cx="7318791" cy="11982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F4869D-7047-AA8B-4F79-1C23297A64ED}"/>
              </a:ext>
            </a:extLst>
          </p:cNvPr>
          <p:cNvSpPr txBox="1"/>
          <p:nvPr/>
        </p:nvSpPr>
        <p:spPr>
          <a:xfrm>
            <a:off x="245421" y="656581"/>
            <a:ext cx="8423092" cy="1600438"/>
          </a:xfrm>
          <a:prstGeom prst="rect">
            <a:avLst/>
          </a:prstGeom>
          <a:noFill/>
        </p:spPr>
        <p:txBody>
          <a:bodyPr wrap="square" rtlCol="0">
            <a:spAutoFit/>
          </a:bodyPr>
          <a:lstStyle/>
          <a:p>
            <a:r>
              <a:rPr lang="en-US">
                <a:latin typeface="Montserrat" panose="00000500000000000000" pitchFamily="2" charset="0"/>
              </a:rPr>
              <a:t>ERP &amp; HCM are in Build/configure, while going through an iterative process to make decisions about certain system components still in Design, before moving those processes and user stories into “Sprinting” mode.  Enterprise Performance Management is in Design. </a:t>
            </a:r>
          </a:p>
          <a:p>
            <a:endParaRPr lang="en-US">
              <a:latin typeface="Montserrat" panose="00000500000000000000" pitchFamily="2" charset="0"/>
            </a:endParaRPr>
          </a:p>
          <a:p>
            <a:r>
              <a:rPr lang="en-US">
                <a:latin typeface="Montserrat" panose="00000500000000000000" pitchFamily="2" charset="0"/>
              </a:rPr>
              <a:t>Once we configure the system, we test, make adjustments, test again, then train the trainers, who will in turn train the end users.</a:t>
            </a:r>
          </a:p>
          <a:p>
            <a:endParaRPr lang="en-US"/>
          </a:p>
        </p:txBody>
      </p:sp>
      <p:pic>
        <p:nvPicPr>
          <p:cNvPr id="4" name="Picture 3" descr="A black and white logo&#10;&#10;Description automatically generated">
            <a:extLst>
              <a:ext uri="{FF2B5EF4-FFF2-40B4-BE49-F238E27FC236}">
                <a16:creationId xmlns:a16="http://schemas.microsoft.com/office/drawing/2014/main" id="{7F949C8D-D38F-DD4B-1CD1-A812E5688FA6}"/>
              </a:ext>
            </a:extLst>
          </p:cNvPr>
          <p:cNvPicPr>
            <a:picLocks noChangeAspect="1"/>
          </p:cNvPicPr>
          <p:nvPr/>
        </p:nvPicPr>
        <p:blipFill>
          <a:blip r:embed="rId5"/>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932600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body" idx="1"/>
          </p:nvPr>
        </p:nvSpPr>
        <p:spPr>
          <a:xfrm>
            <a:off x="518185" y="1097124"/>
            <a:ext cx="7886700" cy="244962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5000"/>
              <a:buNone/>
            </a:pPr>
            <a:r>
              <a:rPr lang="en-US" sz="4800" b="1">
                <a:solidFill>
                  <a:srgbClr val="FFFFFF"/>
                </a:solidFill>
                <a:latin typeface="Montserrat" panose="00000500000000000000" pitchFamily="2" charset="0"/>
                <a:ea typeface="Zilla Slab Medium"/>
                <a:cs typeface="Zilla Slab Medium"/>
                <a:sym typeface="Zilla Slab Medium"/>
              </a:rPr>
              <a:t>Next Steps</a:t>
            </a:r>
            <a:endParaRPr sz="4800" b="1">
              <a:solidFill>
                <a:srgbClr val="FFFFFF"/>
              </a:solidFill>
              <a:latin typeface="Montserrat" panose="00000500000000000000" pitchFamily="2" charset="0"/>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400" b="1">
              <a:solidFill>
                <a:srgbClr val="FFFFFF"/>
              </a:solidFill>
              <a:latin typeface="Zilla Slab"/>
              <a:ea typeface="Zilla Slab"/>
              <a:cs typeface="Zilla Slab"/>
              <a:sym typeface="Zilla Slab"/>
            </a:endParaRPr>
          </a:p>
        </p:txBody>
      </p:sp>
      <p:pic>
        <p:nvPicPr>
          <p:cNvPr id="5" name="Picture 4">
            <a:extLst>
              <a:ext uri="{FF2B5EF4-FFF2-40B4-BE49-F238E27FC236}">
                <a16:creationId xmlns:a16="http://schemas.microsoft.com/office/drawing/2014/main" id="{98C1B690-50A4-FB51-437B-882B866FA017}"/>
              </a:ext>
            </a:extLst>
          </p:cNvPr>
          <p:cNvPicPr>
            <a:picLocks noChangeAspect="1"/>
          </p:cNvPicPr>
          <p:nvPr/>
        </p:nvPicPr>
        <p:blipFill>
          <a:blip r:embed="rId3"/>
          <a:stretch>
            <a:fillRect/>
          </a:stretch>
        </p:blipFill>
        <p:spPr>
          <a:xfrm>
            <a:off x="3169410" y="199220"/>
            <a:ext cx="1714500" cy="247650"/>
          </a:xfrm>
          <a:prstGeom prst="rect">
            <a:avLst/>
          </a:prstGeom>
        </p:spPr>
      </p:pic>
      <p:pic>
        <p:nvPicPr>
          <p:cNvPr id="7" name="Picture 6" descr="A black and white sign with red text&#10;&#10;Description automatically generated">
            <a:extLst>
              <a:ext uri="{FF2B5EF4-FFF2-40B4-BE49-F238E27FC236}">
                <a16:creationId xmlns:a16="http://schemas.microsoft.com/office/drawing/2014/main" id="{7AA120B6-ABE1-DFE8-95C9-2E76B19DA102}"/>
              </a:ext>
            </a:extLst>
          </p:cNvPr>
          <p:cNvPicPr>
            <a:picLocks noChangeAspect="1"/>
          </p:cNvPicPr>
          <p:nvPr/>
        </p:nvPicPr>
        <p:blipFill>
          <a:blip r:embed="rId4"/>
          <a:stretch>
            <a:fillRect/>
          </a:stretch>
        </p:blipFill>
        <p:spPr>
          <a:xfrm>
            <a:off x="5308510" y="116715"/>
            <a:ext cx="1200150" cy="371475"/>
          </a:xfrm>
          <a:prstGeom prst="rect">
            <a:avLst/>
          </a:prstGeom>
        </p:spPr>
      </p:pic>
    </p:spTree>
    <p:extLst>
      <p:ext uri="{BB962C8B-B14F-4D97-AF65-F5344CB8AC3E}">
        <p14:creationId xmlns:p14="http://schemas.microsoft.com/office/powerpoint/2010/main" val="77509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7B9AB5BE-FA4E-B253-652C-514B226A8363}"/>
              </a:ext>
            </a:extLst>
          </p:cNvPr>
          <p:cNvGrpSpPr/>
          <p:nvPr/>
        </p:nvGrpSpPr>
        <p:grpSpPr>
          <a:xfrm>
            <a:off x="234354" y="1329139"/>
            <a:ext cx="6197496" cy="866485"/>
            <a:chOff x="2273097" y="1461740"/>
            <a:chExt cx="177004969" cy="392788"/>
          </a:xfrm>
        </p:grpSpPr>
        <p:sp>
          <p:nvSpPr>
            <p:cNvPr id="2" name="Rectangle 1">
              <a:extLst>
                <a:ext uri="{FF2B5EF4-FFF2-40B4-BE49-F238E27FC236}">
                  <a16:creationId xmlns:a16="http://schemas.microsoft.com/office/drawing/2014/main" id="{9B4F8EA0-AF29-C06B-6E8A-F0A4ACAE0F0C}"/>
                </a:ext>
              </a:extLst>
            </p:cNvPr>
            <p:cNvSpPr/>
            <p:nvPr/>
          </p:nvSpPr>
          <p:spPr>
            <a:xfrm>
              <a:off x="2273097" y="1461740"/>
              <a:ext cx="41981607" cy="39278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5F462890-36B4-935D-BF9D-EFF4F79A2CF8}"/>
                </a:ext>
              </a:extLst>
            </p:cNvPr>
            <p:cNvCxnSpPr>
              <a:cxnSpLocks/>
            </p:cNvCxnSpPr>
            <p:nvPr/>
          </p:nvCxnSpPr>
          <p:spPr>
            <a:xfrm>
              <a:off x="2273097" y="1854528"/>
              <a:ext cx="17700496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6301EF23-A6F1-6399-DA4E-DE4F5CF8CDA8}"/>
              </a:ext>
            </a:extLst>
          </p:cNvPr>
          <p:cNvGrpSpPr/>
          <p:nvPr/>
        </p:nvGrpSpPr>
        <p:grpSpPr>
          <a:xfrm>
            <a:off x="119616" y="702365"/>
            <a:ext cx="8956566" cy="414560"/>
            <a:chOff x="7975353" y="746856"/>
            <a:chExt cx="3291840" cy="457200"/>
          </a:xfrm>
          <a:solidFill>
            <a:srgbClr val="F4B183"/>
          </a:solidFill>
        </p:grpSpPr>
        <p:sp>
          <p:nvSpPr>
            <p:cNvPr id="165" name="Rectangle 164">
              <a:extLst>
                <a:ext uri="{FF2B5EF4-FFF2-40B4-BE49-F238E27FC236}">
                  <a16:creationId xmlns:a16="http://schemas.microsoft.com/office/drawing/2014/main" id="{E9460EE0-DA22-F7FB-B245-F6B755658AEF}"/>
                </a:ext>
              </a:extLst>
            </p:cNvPr>
            <p:cNvSpPr/>
            <p:nvPr/>
          </p:nvSpPr>
          <p:spPr>
            <a:xfrm>
              <a:off x="7975353" y="746856"/>
              <a:ext cx="329184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050" b="1" kern="1200" spc="75">
                  <a:solidFill>
                    <a:schemeClr val="bg1"/>
                  </a:solidFill>
                  <a:latin typeface="Open Sans" panose="020B0606030504020204" pitchFamily="34" charset="0"/>
                  <a:ea typeface="Open Sans" panose="020B0606030504020204" pitchFamily="34" charset="0"/>
                  <a:cs typeface="Open Sans" panose="020B0606030504020204" pitchFamily="34" charset="0"/>
                </a:rPr>
                <a:t>Know, Share, Do | Oct- Dec 2024</a:t>
              </a:r>
            </a:p>
          </p:txBody>
        </p:sp>
        <p:cxnSp>
          <p:nvCxnSpPr>
            <p:cNvPr id="166" name="Straight Connector 165">
              <a:extLst>
                <a:ext uri="{FF2B5EF4-FFF2-40B4-BE49-F238E27FC236}">
                  <a16:creationId xmlns:a16="http://schemas.microsoft.com/office/drawing/2014/main" id="{62BB550A-7BC3-89D7-FD20-698324430213}"/>
                </a:ext>
              </a:extLst>
            </p:cNvPr>
            <p:cNvCxnSpPr>
              <a:cxnSpLocks/>
            </p:cNvCxnSpPr>
            <p:nvPr/>
          </p:nvCxnSpPr>
          <p:spPr>
            <a:xfrm>
              <a:off x="7975353" y="1204056"/>
              <a:ext cx="3291840"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69D110E4-BFA3-209A-44D4-36E856C1D95D}"/>
              </a:ext>
            </a:extLst>
          </p:cNvPr>
          <p:cNvGrpSpPr/>
          <p:nvPr/>
        </p:nvGrpSpPr>
        <p:grpSpPr>
          <a:xfrm>
            <a:off x="215303" y="2441761"/>
            <a:ext cx="6216546" cy="893864"/>
            <a:chOff x="2383237" y="3723973"/>
            <a:chExt cx="172411032" cy="405199"/>
          </a:xfrm>
          <a:solidFill>
            <a:srgbClr val="D6D2C4"/>
          </a:solidFill>
        </p:grpSpPr>
        <p:sp>
          <p:nvSpPr>
            <p:cNvPr id="12" name="Rectangle 11">
              <a:extLst>
                <a:ext uri="{FF2B5EF4-FFF2-40B4-BE49-F238E27FC236}">
                  <a16:creationId xmlns:a16="http://schemas.microsoft.com/office/drawing/2014/main" id="{56A31C61-FFAC-BAA5-A676-4ECA5003BF5B}"/>
                </a:ext>
              </a:extLst>
            </p:cNvPr>
            <p:cNvSpPr/>
            <p:nvPr/>
          </p:nvSpPr>
          <p:spPr>
            <a:xfrm>
              <a:off x="2383237" y="3723973"/>
              <a:ext cx="42471874" cy="405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tabLst>
                  <a:tab pos="1495425" algn="l"/>
                </a:tabLst>
                <a:defRPr/>
              </a:pPr>
              <a:endParaRPr lang="en-US" sz="1050"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F53F8A76-AD79-AD13-9B1B-C22CB745C2AE}"/>
                </a:ext>
              </a:extLst>
            </p:cNvPr>
            <p:cNvCxnSpPr>
              <a:cxnSpLocks/>
            </p:cNvCxnSpPr>
            <p:nvPr/>
          </p:nvCxnSpPr>
          <p:spPr>
            <a:xfrm>
              <a:off x="2383265" y="4129172"/>
              <a:ext cx="172411004"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A77DD3C-81E1-5F30-3C54-0DD07162BB68}"/>
              </a:ext>
            </a:extLst>
          </p:cNvPr>
          <p:cNvGrpSpPr/>
          <p:nvPr/>
        </p:nvGrpSpPr>
        <p:grpSpPr>
          <a:xfrm>
            <a:off x="208954" y="3584163"/>
            <a:ext cx="6222895" cy="920483"/>
            <a:chOff x="2383265" y="3711906"/>
            <a:chExt cx="172411004" cy="417266"/>
          </a:xfrm>
          <a:solidFill>
            <a:srgbClr val="DEEBF7"/>
          </a:solidFill>
        </p:grpSpPr>
        <p:sp>
          <p:nvSpPr>
            <p:cNvPr id="15" name="Rectangle 14">
              <a:extLst>
                <a:ext uri="{FF2B5EF4-FFF2-40B4-BE49-F238E27FC236}">
                  <a16:creationId xmlns:a16="http://schemas.microsoft.com/office/drawing/2014/main" id="{529B7F88-A38D-E1BD-06C6-DAC80A4BB051}"/>
                </a:ext>
              </a:extLst>
            </p:cNvPr>
            <p:cNvSpPr/>
            <p:nvPr/>
          </p:nvSpPr>
          <p:spPr>
            <a:xfrm>
              <a:off x="2383265" y="3711906"/>
              <a:ext cx="42428534" cy="4172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tabLst>
                  <a:tab pos="1495425" algn="l"/>
                </a:tabLst>
                <a:defRPr/>
              </a:pPr>
              <a:endParaRPr lang="en-US" sz="1050"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EC0A7504-3D4C-16E9-F61A-723DD449C1E4}"/>
                </a:ext>
              </a:extLst>
            </p:cNvPr>
            <p:cNvCxnSpPr>
              <a:cxnSpLocks/>
            </p:cNvCxnSpPr>
            <p:nvPr/>
          </p:nvCxnSpPr>
          <p:spPr>
            <a:xfrm>
              <a:off x="2383265" y="4129172"/>
              <a:ext cx="172411004" cy="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93F30614-39C9-4893-0189-2B1BB820178F}"/>
              </a:ext>
            </a:extLst>
          </p:cNvPr>
          <p:cNvSpPr/>
          <p:nvPr/>
        </p:nvSpPr>
        <p:spPr>
          <a:xfrm>
            <a:off x="668631" y="1695575"/>
            <a:ext cx="1128914" cy="277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88"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rPr>
              <a:t>Know This!</a:t>
            </a:r>
          </a:p>
        </p:txBody>
      </p:sp>
      <p:sp>
        <p:nvSpPr>
          <p:cNvPr id="10" name="Title 1">
            <a:extLst>
              <a:ext uri="{FF2B5EF4-FFF2-40B4-BE49-F238E27FC236}">
                <a16:creationId xmlns:a16="http://schemas.microsoft.com/office/drawing/2014/main" id="{EC25A9C1-69FB-F5F6-E63E-5056B04D4EB5}"/>
              </a:ext>
            </a:extLst>
          </p:cNvPr>
          <p:cNvSpPr txBox="1">
            <a:spLocks/>
          </p:cNvSpPr>
          <p:nvPr/>
        </p:nvSpPr>
        <p:spPr>
          <a:xfrm>
            <a:off x="245421" y="126634"/>
            <a:ext cx="7886700" cy="5995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defTabSz="685800">
              <a:lnSpc>
                <a:spcPct val="100000"/>
              </a:lnSpc>
              <a:spcBef>
                <a:spcPts val="0"/>
              </a:spcBef>
              <a:buClrTx/>
              <a:defRPr/>
            </a:pPr>
            <a:r>
              <a:rPr lang="en-US" sz="2400">
                <a:solidFill>
                  <a:srgbClr val="C00000"/>
                </a:solidFill>
                <a:latin typeface="Montserrat" panose="00000500000000000000" pitchFamily="2" charset="0"/>
              </a:rPr>
              <a:t>Change Champion Action Plan</a:t>
            </a:r>
          </a:p>
        </p:txBody>
      </p:sp>
      <p:sp>
        <p:nvSpPr>
          <p:cNvPr id="19" name="Rectangle 18">
            <a:extLst>
              <a:ext uri="{FF2B5EF4-FFF2-40B4-BE49-F238E27FC236}">
                <a16:creationId xmlns:a16="http://schemas.microsoft.com/office/drawing/2014/main" id="{4C993C6F-4B7D-44BB-6771-97002CCF5CAA}"/>
              </a:ext>
            </a:extLst>
          </p:cNvPr>
          <p:cNvSpPr/>
          <p:nvPr/>
        </p:nvSpPr>
        <p:spPr>
          <a:xfrm>
            <a:off x="617779" y="2845507"/>
            <a:ext cx="1128914" cy="277904"/>
          </a:xfrm>
          <a:prstGeom prst="rect">
            <a:avLst/>
          </a:prstGeom>
          <a:solidFill>
            <a:srgbClr val="D6D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88"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rPr>
              <a:t>Share This!</a:t>
            </a:r>
          </a:p>
        </p:txBody>
      </p:sp>
      <p:sp>
        <p:nvSpPr>
          <p:cNvPr id="20" name="Rectangle 19">
            <a:extLst>
              <a:ext uri="{FF2B5EF4-FFF2-40B4-BE49-F238E27FC236}">
                <a16:creationId xmlns:a16="http://schemas.microsoft.com/office/drawing/2014/main" id="{C7379B37-9D06-E553-A756-0338D9178B7F}"/>
              </a:ext>
            </a:extLst>
          </p:cNvPr>
          <p:cNvSpPr/>
          <p:nvPr/>
        </p:nvSpPr>
        <p:spPr>
          <a:xfrm>
            <a:off x="611429" y="3850549"/>
            <a:ext cx="1128914" cy="2779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788" b="1" kern="1200" spc="225">
                <a:solidFill>
                  <a:prstClr val="black"/>
                </a:solidFill>
                <a:latin typeface="Open Sans" panose="020B0606030504020204" pitchFamily="34" charset="0"/>
                <a:ea typeface="Open Sans" panose="020B0606030504020204" pitchFamily="34" charset="0"/>
                <a:cs typeface="Open Sans" panose="020B0606030504020204" pitchFamily="34" charset="0"/>
              </a:rPr>
              <a:t>Do This!</a:t>
            </a:r>
          </a:p>
        </p:txBody>
      </p:sp>
      <p:pic>
        <p:nvPicPr>
          <p:cNvPr id="22" name="Graphic 21" descr="Crawl with solid fill">
            <a:extLst>
              <a:ext uri="{FF2B5EF4-FFF2-40B4-BE49-F238E27FC236}">
                <a16:creationId xmlns:a16="http://schemas.microsoft.com/office/drawing/2014/main" id="{2252483A-7875-412F-510D-D0B8659DB0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763" y="3778865"/>
            <a:ext cx="479647" cy="479647"/>
          </a:xfrm>
          <a:prstGeom prst="rect">
            <a:avLst/>
          </a:prstGeom>
        </p:spPr>
      </p:pic>
      <p:pic>
        <p:nvPicPr>
          <p:cNvPr id="24" name="Graphic 23" descr="Share with solid fill">
            <a:extLst>
              <a:ext uri="{FF2B5EF4-FFF2-40B4-BE49-F238E27FC236}">
                <a16:creationId xmlns:a16="http://schemas.microsoft.com/office/drawing/2014/main" id="{732660B0-8800-062C-47CF-9854C05695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6113" y="2740702"/>
            <a:ext cx="479647" cy="479647"/>
          </a:xfrm>
          <a:prstGeom prst="rect">
            <a:avLst/>
          </a:prstGeom>
        </p:spPr>
      </p:pic>
      <p:pic>
        <p:nvPicPr>
          <p:cNvPr id="26" name="Graphic 25" descr="Brain in head with solid fill">
            <a:extLst>
              <a:ext uri="{FF2B5EF4-FFF2-40B4-BE49-F238E27FC236}">
                <a16:creationId xmlns:a16="http://schemas.microsoft.com/office/drawing/2014/main" id="{9EB19F0D-9D5B-AC4C-77BD-65747F22CD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163" y="1598713"/>
            <a:ext cx="479647" cy="479647"/>
          </a:xfrm>
          <a:prstGeom prst="rect">
            <a:avLst/>
          </a:prstGeom>
        </p:spPr>
      </p:pic>
      <p:sp>
        <p:nvSpPr>
          <p:cNvPr id="32" name="TextBox 31">
            <a:extLst>
              <a:ext uri="{FF2B5EF4-FFF2-40B4-BE49-F238E27FC236}">
                <a16:creationId xmlns:a16="http://schemas.microsoft.com/office/drawing/2014/main" id="{1E7997AE-4547-5DA1-EEF2-EAA91C2D0DFB}"/>
              </a:ext>
            </a:extLst>
          </p:cNvPr>
          <p:cNvSpPr txBox="1"/>
          <p:nvPr/>
        </p:nvSpPr>
        <p:spPr>
          <a:xfrm>
            <a:off x="1810423" y="1171867"/>
            <a:ext cx="4573484" cy="1179810"/>
          </a:xfrm>
          <a:prstGeom prst="rect">
            <a:avLst/>
          </a:prstGeom>
          <a:noFill/>
        </p:spPr>
        <p:txBody>
          <a:bodyPr wrap="square">
            <a:spAutoFit/>
          </a:bodyPr>
          <a:lstStyle/>
          <a:p>
            <a:pPr marL="214313" indent="-214313" defTabSz="685800">
              <a:spcAft>
                <a:spcPts val="450"/>
              </a:spcAft>
              <a:buClrTx/>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By 12/02: Review the </a:t>
            </a:r>
            <a:r>
              <a:rPr lang="en-US" sz="900" kern="1200" err="1">
                <a:solidFill>
                  <a:prstClr val="black"/>
                </a:solidFill>
                <a:latin typeface="Open Sans" panose="020B0606030504020204" pitchFamily="34" charset="0"/>
                <a:ea typeface="Open Sans" panose="020B0606030504020204" pitchFamily="34" charset="0"/>
                <a:cs typeface="Open Sans" panose="020B0606030504020204" pitchFamily="34" charset="0"/>
              </a:rPr>
              <a:t>WolfieONE</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SharePoint site in detail, including:</a:t>
            </a:r>
            <a:endPar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63908" lvl="1" indent="-214313" defTabSz="685800">
              <a:spcAft>
                <a:spcPts val="450"/>
              </a:spcAft>
              <a:buClrTx/>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Oct</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Understand the </a:t>
            </a:r>
            <a:r>
              <a:rPr lang="en-US" sz="900" kern="1200" err="1">
                <a:solidFill>
                  <a:prstClr val="black"/>
                </a:solidFill>
                <a:latin typeface="Open Sans" panose="020B0606030504020204" pitchFamily="34" charset="0"/>
                <a:ea typeface="Open Sans" panose="020B0606030504020204" pitchFamily="34" charset="0"/>
                <a:cs typeface="Open Sans" panose="020B0606030504020204" pitchFamily="34" charset="0"/>
              </a:rPr>
              <a:t>WolfieONE</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scope and </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0"/>
              </a:rPr>
              <a:t>progress so far</a:t>
            </a:r>
            <a:endPar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463908" lvl="1" indent="-214313" defTabSz="685800">
              <a:spcAft>
                <a:spcPts val="450"/>
              </a:spcAft>
              <a:buClrTx/>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Early Dec</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Program Timeline update from OCM</a:t>
            </a:r>
          </a:p>
          <a:p>
            <a:pPr marL="463908" lvl="1" indent="-214313" defTabSz="685800">
              <a:spcAft>
                <a:spcPts val="450"/>
              </a:spcAft>
              <a:buClrTx/>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Late Dec</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Review Frequently Asked Questions (FAQ)</a:t>
            </a:r>
          </a:p>
          <a:p>
            <a:pPr marL="463908" lvl="1" indent="-214313" defTabSz="685800">
              <a:spcAft>
                <a:spcPts val="450"/>
              </a:spcAft>
              <a:buClrTx/>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Jan 2025: Action Plan will be release by the OCM team</a:t>
            </a:r>
            <a:b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br>
            <a:endPar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6CCC8FB0-5601-2BB5-0378-897C626675D5}"/>
              </a:ext>
            </a:extLst>
          </p:cNvPr>
          <p:cNvSpPr txBox="1"/>
          <p:nvPr/>
        </p:nvSpPr>
        <p:spPr>
          <a:xfrm>
            <a:off x="1858365" y="2340761"/>
            <a:ext cx="4573484" cy="710451"/>
          </a:xfrm>
          <a:prstGeom prst="rect">
            <a:avLst/>
          </a:prstGeom>
          <a:noFill/>
        </p:spPr>
        <p:txBody>
          <a:bodyPr wrap="square" lIns="91440" tIns="45720" rIns="91440" bIns="45720" anchor="t">
            <a:spAutoFit/>
          </a:bodyPr>
          <a:lstStyle/>
          <a:p>
            <a:pPr marL="213995" indent="-213995" defTabSz="685800">
              <a:spcAft>
                <a:spcPts val="450"/>
              </a:spcAft>
              <a:buClrTx/>
              <a:buSzPct val="100000"/>
              <a:buFont typeface="Wingdings" panose="05000000000000000000" pitchFamily="2" charset="2"/>
              <a:buChar char="q"/>
              <a:defRPr/>
            </a:pPr>
            <a:r>
              <a:rPr lang="en-US" sz="900" kern="1200" dirty="0">
                <a:solidFill>
                  <a:prstClr val="black"/>
                </a:solidFill>
                <a:latin typeface="Open Sans"/>
                <a:ea typeface="Open Sans"/>
                <a:cs typeface="Open Sans"/>
              </a:rPr>
              <a:t>Identify the department ongoing meetings at which </a:t>
            </a:r>
            <a:r>
              <a:rPr lang="en-US" sz="900" kern="1200" dirty="0" err="1">
                <a:solidFill>
                  <a:prstClr val="black"/>
                </a:solidFill>
                <a:latin typeface="Open Sans"/>
                <a:ea typeface="Open Sans"/>
                <a:cs typeface="Open Sans"/>
              </a:rPr>
              <a:t>WolfieONE</a:t>
            </a:r>
            <a:r>
              <a:rPr lang="en-US" sz="900" kern="1200" dirty="0">
                <a:solidFill>
                  <a:prstClr val="black"/>
                </a:solidFill>
                <a:latin typeface="Open Sans"/>
                <a:ea typeface="Open Sans"/>
                <a:cs typeface="Open Sans"/>
              </a:rPr>
              <a:t> can be an agenda item &amp; identify peers who are “your counterparts”</a:t>
            </a:r>
            <a:endParaRPr lang="en-US" dirty="0">
              <a:solidFill>
                <a:prstClr val="black"/>
              </a:solidFill>
              <a:latin typeface="Open Sans"/>
              <a:ea typeface="Open Sans"/>
              <a:cs typeface="Open Sans"/>
            </a:endParaRPr>
          </a:p>
          <a:p>
            <a:pPr marL="213995" indent="-213995" defTabSz="685800">
              <a:spcAft>
                <a:spcPts val="450"/>
              </a:spcAft>
              <a:buClrTx/>
              <a:buSzPct val="100000"/>
              <a:buFont typeface="Wingdings" panose="05000000000000000000" pitchFamily="2" charset="2"/>
              <a:buChar char="q"/>
              <a:defRPr/>
            </a:pPr>
            <a:r>
              <a:rPr lang="en-US" sz="900" kern="1200" dirty="0">
                <a:solidFill>
                  <a:prstClr val="black"/>
                </a:solidFill>
                <a:latin typeface="Open Sans"/>
                <a:ea typeface="Open Sans"/>
                <a:cs typeface="Open Sans"/>
              </a:rPr>
              <a:t>Find time on agendas of team meetings to share program updates (refer to talking points provided in this month’s Change </a:t>
            </a:r>
            <a:r>
              <a:rPr lang="en-US" sz="900" dirty="0">
                <a:solidFill>
                  <a:prstClr val="black"/>
                </a:solidFill>
                <a:latin typeface="Open Sans"/>
                <a:ea typeface="Open Sans"/>
                <a:cs typeface="Open Sans"/>
              </a:rPr>
              <a:t>Leader</a:t>
            </a:r>
            <a:r>
              <a:rPr lang="en-US" sz="900" kern="1200" dirty="0">
                <a:solidFill>
                  <a:prstClr val="black"/>
                </a:solidFill>
                <a:latin typeface="Open Sans"/>
                <a:ea typeface="Open Sans"/>
                <a:cs typeface="Open Sans"/>
              </a:rPr>
              <a:t> meeting-in-a-box)</a:t>
            </a:r>
          </a:p>
        </p:txBody>
      </p:sp>
      <p:sp>
        <p:nvSpPr>
          <p:cNvPr id="34" name="TextBox 33">
            <a:extLst>
              <a:ext uri="{FF2B5EF4-FFF2-40B4-BE49-F238E27FC236}">
                <a16:creationId xmlns:a16="http://schemas.microsoft.com/office/drawing/2014/main" id="{646262B8-B83E-4D15-8FFB-13FE7677A1EB}"/>
              </a:ext>
            </a:extLst>
          </p:cNvPr>
          <p:cNvSpPr txBox="1"/>
          <p:nvPr/>
        </p:nvSpPr>
        <p:spPr>
          <a:xfrm>
            <a:off x="1797545" y="3376964"/>
            <a:ext cx="4798873" cy="1115690"/>
          </a:xfrm>
          <a:prstGeom prst="rect">
            <a:avLst/>
          </a:prstGeom>
          <a:noFill/>
        </p:spPr>
        <p:txBody>
          <a:bodyPr wrap="square">
            <a:spAutoFit/>
          </a:bodyPr>
          <a:lstStyle/>
          <a:p>
            <a:pPr marL="214313" indent="-214313" defTabSz="685800">
              <a:spcAft>
                <a:spcPts val="450"/>
              </a:spcAft>
              <a:buClrTx/>
              <a:buSzPct val="100000"/>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Tomorrow</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Save the </a:t>
            </a:r>
            <a:r>
              <a:rPr lang="en-US" sz="900" kern="1200" err="1">
                <a:solidFill>
                  <a:prstClr val="black"/>
                </a:solidFill>
                <a:latin typeface="Open Sans" panose="020B0606030504020204" pitchFamily="34" charset="0"/>
                <a:ea typeface="Open Sans" panose="020B0606030504020204" pitchFamily="34" charset="0"/>
                <a:cs typeface="Open Sans" panose="020B0606030504020204" pitchFamily="34" charset="0"/>
              </a:rPr>
              <a:t>WolfieONE</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900">
                <a:solidFill>
                  <a:prstClr val="black"/>
                </a:solidFill>
                <a:latin typeface="Open Sans" panose="020B0606030504020204" pitchFamily="34" charset="0"/>
                <a:ea typeface="Open Sans" panose="020B0606030504020204" pitchFamily="34" charset="0"/>
                <a:cs typeface="Open Sans" panose="020B0606030504020204" pitchFamily="34" charset="0"/>
              </a:rPr>
              <a:t>web</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site Resources to your bookmarks (print the QR code that will be provided by OCM and post it in your office!)</a:t>
            </a:r>
          </a:p>
          <a:p>
            <a:pPr marL="214313" indent="-214313" defTabSz="685800">
              <a:spcAft>
                <a:spcPts val="450"/>
              </a:spcAft>
              <a:buClrTx/>
              <a:buSzPct val="100000"/>
              <a:buFont typeface="Wingdings" panose="05000000000000000000" pitchFamily="2" charset="2"/>
              <a:buChar char="q"/>
              <a:defRPr/>
            </a:pP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Nov 2024: Set </a:t>
            </a:r>
            <a:r>
              <a:rPr lang="en-US" sz="900" b="1" kern="1200">
                <a:solidFill>
                  <a:schemeClr val="bg2"/>
                </a:solidFill>
                <a:latin typeface="Open Sans" panose="020B0606030504020204" pitchFamily="34" charset="0"/>
                <a:ea typeface="Open Sans" panose="020B0606030504020204" pitchFamily="34" charset="0"/>
                <a:cs typeface="Open Sans" panose="020B0606030504020204" pitchFamily="34" charset="0"/>
              </a:rPr>
              <a:t>reminders</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to spend just 15 min biweekly on the </a:t>
            </a:r>
            <a:r>
              <a:rPr lang="en-US" sz="900" kern="1200" err="1">
                <a:solidFill>
                  <a:prstClr val="black"/>
                </a:solidFill>
                <a:latin typeface="Open Sans" panose="020B0606030504020204" pitchFamily="34" charset="0"/>
                <a:ea typeface="Open Sans" panose="020B0606030504020204" pitchFamily="34" charset="0"/>
                <a:cs typeface="Open Sans" panose="020B0606030504020204" pitchFamily="34" charset="0"/>
              </a:rPr>
              <a:t>WolfieONE</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website</a:t>
            </a:r>
          </a:p>
          <a:p>
            <a:pPr marL="214313" indent="-214313" defTabSz="685800">
              <a:spcAft>
                <a:spcPts val="450"/>
              </a:spcAft>
              <a:buClrTx/>
              <a:buSzPct val="100000"/>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Dec 2024</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Share the </a:t>
            </a:r>
            <a:r>
              <a:rPr lang="en-US" sz="900" kern="1200" err="1">
                <a:solidFill>
                  <a:prstClr val="black"/>
                </a:solidFill>
                <a:latin typeface="Open Sans" panose="020B0606030504020204" pitchFamily="34" charset="0"/>
                <a:ea typeface="Open Sans" panose="020B0606030504020204" pitchFamily="34" charset="0"/>
                <a:cs typeface="Open Sans" panose="020B0606030504020204" pitchFamily="34" charset="0"/>
              </a:rPr>
              <a:t>WolfieONE</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website, </a:t>
            </a:r>
            <a:r>
              <a:rPr lang="en-US" sz="900" kern="1200" err="1">
                <a:solidFill>
                  <a:prstClr val="black"/>
                </a:solidFill>
                <a:latin typeface="Open Sans" panose="020B0606030504020204" pitchFamily="34" charset="0"/>
                <a:ea typeface="Open Sans" panose="020B0606030504020204" pitchFamily="34" charset="0"/>
                <a:cs typeface="Open Sans" panose="020B0606030504020204" pitchFamily="34" charset="0"/>
              </a:rPr>
              <a:t>eNewsletter</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and change survey with colleagues </a:t>
            </a:r>
          </a:p>
          <a:p>
            <a:pPr marL="214313" indent="-214313" defTabSz="685800">
              <a:spcAft>
                <a:spcPts val="450"/>
              </a:spcAft>
              <a:buClrTx/>
              <a:buSzPct val="100000"/>
              <a:buFont typeface="Wingdings" panose="05000000000000000000" pitchFamily="2" charset="2"/>
              <a:buChar char="q"/>
              <a:defRPr/>
            </a:pPr>
            <a:r>
              <a:rPr kumimoji="1"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Jan 2025</a:t>
            </a:r>
            <a:r>
              <a:rPr lang="en-US" sz="900" kern="1200">
                <a:solidFill>
                  <a:prstClr val="black"/>
                </a:solidFill>
                <a:latin typeface="Open Sans" panose="020B0606030504020204" pitchFamily="34" charset="0"/>
                <a:ea typeface="Open Sans" panose="020B0606030504020204" pitchFamily="34" charset="0"/>
                <a:cs typeface="Open Sans" panose="020B0606030504020204" pitchFamily="34" charset="0"/>
              </a:rPr>
              <a:t>: Share notable feedback and questions from colleagues</a:t>
            </a:r>
            <a:endParaRPr lang="en-US" sz="900" b="1" kern="120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148DD38E-A8A0-755A-49E0-4B70470BA26F}"/>
              </a:ext>
            </a:extLst>
          </p:cNvPr>
          <p:cNvSpPr/>
          <p:nvPr/>
        </p:nvSpPr>
        <p:spPr>
          <a:xfrm>
            <a:off x="3504705" y="4690438"/>
            <a:ext cx="2134589" cy="255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825" b="1" i="1" kern="1200" spc="75">
                <a:solidFill>
                  <a:prstClr val="black"/>
                </a:solidFill>
                <a:latin typeface="Open Sans" panose="020B0606030504020204" pitchFamily="34" charset="0"/>
                <a:ea typeface="Open Sans" panose="020B0606030504020204" pitchFamily="34" charset="0"/>
                <a:cs typeface="Open Sans" panose="020B0606030504020204" pitchFamily="34" charset="0"/>
              </a:rPr>
              <a:t>2025 Dates are subject to change</a:t>
            </a:r>
          </a:p>
        </p:txBody>
      </p:sp>
      <p:cxnSp>
        <p:nvCxnSpPr>
          <p:cNvPr id="62" name="Straight Connector 61">
            <a:extLst>
              <a:ext uri="{FF2B5EF4-FFF2-40B4-BE49-F238E27FC236}">
                <a16:creationId xmlns:a16="http://schemas.microsoft.com/office/drawing/2014/main" id="{494791DF-7965-470E-35AE-5F0E4C71F440}"/>
              </a:ext>
            </a:extLst>
          </p:cNvPr>
          <p:cNvCxnSpPr>
            <a:cxnSpLocks/>
          </p:cNvCxnSpPr>
          <p:nvPr/>
        </p:nvCxnSpPr>
        <p:spPr>
          <a:xfrm>
            <a:off x="7276092" y="4561439"/>
            <a:ext cx="1712057" cy="0"/>
          </a:xfrm>
          <a:prstGeom prst="line">
            <a:avLst/>
          </a:prstGeom>
          <a:solidFill>
            <a:srgbClr val="F8C3C3"/>
          </a:solidFill>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A50A38-455D-D6EE-01E3-052665B2EBE6}"/>
              </a:ext>
            </a:extLst>
          </p:cNvPr>
          <p:cNvPicPr>
            <a:picLocks noChangeAspect="1"/>
          </p:cNvPicPr>
          <p:nvPr/>
        </p:nvPicPr>
        <p:blipFill rotWithShape="1">
          <a:blip r:embed="rId11"/>
          <a:srcRect l="1794" r="1"/>
          <a:stretch/>
        </p:blipFill>
        <p:spPr>
          <a:xfrm>
            <a:off x="7218834" y="1150139"/>
            <a:ext cx="1741014" cy="2039572"/>
          </a:xfrm>
          <a:prstGeom prst="rect">
            <a:avLst/>
          </a:prstGeom>
        </p:spPr>
      </p:pic>
      <p:sp>
        <p:nvSpPr>
          <p:cNvPr id="5" name="TextBox 4">
            <a:extLst>
              <a:ext uri="{FF2B5EF4-FFF2-40B4-BE49-F238E27FC236}">
                <a16:creationId xmlns:a16="http://schemas.microsoft.com/office/drawing/2014/main" id="{16058901-74F2-E597-A4CF-7F7C4AB3FFA9}"/>
              </a:ext>
            </a:extLst>
          </p:cNvPr>
          <p:cNvSpPr txBox="1"/>
          <p:nvPr/>
        </p:nvSpPr>
        <p:spPr>
          <a:xfrm>
            <a:off x="7224884" y="3145667"/>
            <a:ext cx="1687179" cy="1415772"/>
          </a:xfrm>
          <a:prstGeom prst="rect">
            <a:avLst/>
          </a:prstGeom>
          <a:noFill/>
        </p:spPr>
        <p:txBody>
          <a:bodyPr wrap="square" rtlCol="0">
            <a:spAutoFit/>
          </a:bodyPr>
          <a:lstStyle/>
          <a:p>
            <a:r>
              <a:rPr lang="en-US" sz="1000">
                <a:latin typeface="Montserrat" panose="00000500000000000000" pitchFamily="2" charset="0"/>
              </a:rPr>
              <a:t>Copy/paste THE WolfieONE logo (Appendix) and add to your e-mail signature, along with: </a:t>
            </a:r>
          </a:p>
          <a:p>
            <a:r>
              <a:rPr lang="en-US" sz="1200">
                <a:latin typeface="Montserrat" panose="00000500000000000000" pitchFamily="2" charset="0"/>
              </a:rPr>
              <a:t>“</a:t>
            </a:r>
            <a:r>
              <a:rPr lang="en-US" sz="1200" b="1" i="1">
                <a:latin typeface="Montserrat" panose="00000500000000000000" pitchFamily="2" charset="0"/>
              </a:rPr>
              <a:t>Proud Change Champion, ask me about </a:t>
            </a:r>
            <a:r>
              <a:rPr lang="en-US" sz="1200" b="1" i="1" err="1">
                <a:latin typeface="Montserrat" panose="00000500000000000000" pitchFamily="2" charset="0"/>
              </a:rPr>
              <a:t>WolfieONE</a:t>
            </a:r>
            <a:r>
              <a:rPr lang="en-US" sz="1200">
                <a:latin typeface="Montserrat" panose="00000500000000000000" pitchFamily="2" charset="0"/>
              </a:rPr>
              <a:t>!”</a:t>
            </a:r>
          </a:p>
        </p:txBody>
      </p:sp>
    </p:spTree>
    <p:extLst>
      <p:ext uri="{BB962C8B-B14F-4D97-AF65-F5344CB8AC3E}">
        <p14:creationId xmlns:p14="http://schemas.microsoft.com/office/powerpoint/2010/main" val="1347137213"/>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3020-5C3B-A6B3-F24B-66B319157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9F500-B8FB-A29F-26F9-C8DE46E7CA64}"/>
              </a:ext>
            </a:extLst>
          </p:cNvPr>
          <p:cNvSpPr txBox="1">
            <a:spLocks/>
          </p:cNvSpPr>
          <p:nvPr/>
        </p:nvSpPr>
        <p:spPr>
          <a:xfrm>
            <a:off x="245421" y="126634"/>
            <a:ext cx="7886700" cy="5995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defTabSz="685800">
              <a:lnSpc>
                <a:spcPct val="100000"/>
              </a:lnSpc>
              <a:spcBef>
                <a:spcPts val="0"/>
              </a:spcBef>
              <a:buClrTx/>
              <a:defRPr/>
            </a:pPr>
            <a:r>
              <a:rPr lang="en-US" sz="2400">
                <a:solidFill>
                  <a:srgbClr val="C00000"/>
                </a:solidFill>
                <a:latin typeface="Montserrat" panose="00000500000000000000" pitchFamily="2" charset="0"/>
              </a:rPr>
              <a:t>OCM Contacts</a:t>
            </a:r>
          </a:p>
        </p:txBody>
      </p:sp>
      <p:sp>
        <p:nvSpPr>
          <p:cNvPr id="6" name="TextBox 5">
            <a:extLst>
              <a:ext uri="{FF2B5EF4-FFF2-40B4-BE49-F238E27FC236}">
                <a16:creationId xmlns:a16="http://schemas.microsoft.com/office/drawing/2014/main" id="{3A6B517E-418C-7FDC-7E65-118F03868BD5}"/>
              </a:ext>
            </a:extLst>
          </p:cNvPr>
          <p:cNvSpPr txBox="1"/>
          <p:nvPr/>
        </p:nvSpPr>
        <p:spPr>
          <a:xfrm>
            <a:off x="439041" y="2401833"/>
            <a:ext cx="2216759" cy="1348959"/>
          </a:xfrm>
          <a:prstGeom prst="rect">
            <a:avLst/>
          </a:prstGeom>
          <a:noFill/>
        </p:spPr>
        <p:txBody>
          <a:bodyPr wrap="square">
            <a:spAutoFit/>
          </a:bodyPr>
          <a:lstStyle/>
          <a:p>
            <a:pPr marL="0" marR="0" lvl="0" indent="0" algn="ctr" rtl="0">
              <a:lnSpc>
                <a:spcPct val="115000"/>
              </a:lnSpc>
              <a:spcBef>
                <a:spcPts val="0"/>
              </a:spcBef>
              <a:spcAft>
                <a:spcPts val="0"/>
              </a:spcAft>
              <a:buClr>
                <a:srgbClr val="000000"/>
              </a:buClr>
              <a:buSzPts val="1000"/>
              <a:buFont typeface="Arial"/>
              <a:buNone/>
            </a:pPr>
            <a:r>
              <a:rPr lang="en-US" sz="1600" b="1" u="none" strike="noStrike" cap="none">
                <a:solidFill>
                  <a:srgbClr val="C00000"/>
                </a:solidFill>
                <a:latin typeface="Montserrat"/>
                <a:ea typeface="Montserrat"/>
                <a:cs typeface="Montserrat"/>
                <a:sym typeface="Montserrat"/>
              </a:rPr>
              <a:t>Hina Kausar</a:t>
            </a: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Director, Office of Change Management</a:t>
            </a:r>
          </a:p>
          <a:p>
            <a:pPr marL="0" marR="0" lvl="0" indent="0" algn="ctr" rtl="0">
              <a:lnSpc>
                <a:spcPct val="115000"/>
              </a:lnSpc>
              <a:spcBef>
                <a:spcPts val="0"/>
              </a:spcBef>
              <a:spcAft>
                <a:spcPts val="0"/>
              </a:spcAft>
              <a:buClr>
                <a:srgbClr val="000000"/>
              </a:buClr>
              <a:buSzPts val="1000"/>
              <a:buFont typeface="Arial"/>
              <a:buNone/>
            </a:pPr>
            <a:r>
              <a:rPr lang="en-US">
                <a:solidFill>
                  <a:schemeClr val="tx1"/>
                </a:solidFill>
                <a:latin typeface="Montserrat"/>
                <a:ea typeface="Montserrat"/>
                <a:cs typeface="Montserrat"/>
                <a:sym typeface="Montserrat"/>
                <a:hlinkClick r:id="rId3"/>
              </a:rPr>
              <a:t>Hina.Kausar@stonybrook.edu</a:t>
            </a:r>
            <a:r>
              <a:rPr lang="en-US">
                <a:solidFill>
                  <a:schemeClr val="tx1"/>
                </a:solidFill>
                <a:latin typeface="Montserrat"/>
                <a:ea typeface="Montserrat"/>
                <a:cs typeface="Montserrat"/>
                <a:sym typeface="Montserrat"/>
              </a:rPr>
              <a:t> </a:t>
            </a:r>
            <a:endParaRPr lang="en-US" sz="1400" b="0" i="0" u="none" strike="noStrike" cap="none">
              <a:solidFill>
                <a:schemeClr val="tx1"/>
              </a:solidFill>
              <a:latin typeface="Montserrat"/>
              <a:ea typeface="Montserrat"/>
              <a:cs typeface="Montserrat"/>
              <a:sym typeface="Montserrat"/>
            </a:endParaRPr>
          </a:p>
        </p:txBody>
      </p:sp>
      <p:sp>
        <p:nvSpPr>
          <p:cNvPr id="7" name="TextBox 6">
            <a:extLst>
              <a:ext uri="{FF2B5EF4-FFF2-40B4-BE49-F238E27FC236}">
                <a16:creationId xmlns:a16="http://schemas.microsoft.com/office/drawing/2014/main" id="{2A655C59-34ED-A9CD-43A0-306B4C930531}"/>
              </a:ext>
            </a:extLst>
          </p:cNvPr>
          <p:cNvSpPr txBox="1"/>
          <p:nvPr/>
        </p:nvSpPr>
        <p:spPr>
          <a:xfrm>
            <a:off x="2500189" y="2401833"/>
            <a:ext cx="2216759" cy="1844479"/>
          </a:xfrm>
          <a:prstGeom prst="rect">
            <a:avLst/>
          </a:prstGeom>
          <a:noFill/>
        </p:spPr>
        <p:txBody>
          <a:bodyPr wrap="square" lIns="91440" tIns="45720" rIns="91440" bIns="45720" anchor="t">
            <a:spAutoFit/>
          </a:bodyPr>
          <a:lstStyle/>
          <a:p>
            <a:pPr marL="0" marR="0" lvl="0" indent="0" algn="ctr" rtl="0">
              <a:lnSpc>
                <a:spcPct val="115000"/>
              </a:lnSpc>
              <a:spcBef>
                <a:spcPts val="0"/>
              </a:spcBef>
              <a:spcAft>
                <a:spcPts val="0"/>
              </a:spcAft>
              <a:buClr>
                <a:srgbClr val="000000"/>
              </a:buClr>
              <a:buSzPts val="1000"/>
              <a:buFont typeface="Arial"/>
              <a:buNone/>
            </a:pPr>
            <a:r>
              <a:rPr lang="en-US" sz="1600" b="1" u="none" strike="noStrike" cap="none" dirty="0">
                <a:solidFill>
                  <a:srgbClr val="C00000"/>
                </a:solidFill>
                <a:latin typeface="Montserrat"/>
                <a:ea typeface="Montserrat"/>
                <a:cs typeface="Montserrat"/>
                <a:sym typeface="Montserrat"/>
              </a:rPr>
              <a:t>Nichole </a:t>
            </a:r>
            <a:r>
              <a:rPr lang="en-US" sz="1600" b="1" u="none" strike="noStrike" cap="none" dirty="0" err="1">
                <a:solidFill>
                  <a:srgbClr val="C00000"/>
                </a:solidFill>
                <a:latin typeface="Montserrat"/>
                <a:ea typeface="Montserrat"/>
                <a:cs typeface="Montserrat"/>
                <a:sym typeface="Montserrat"/>
              </a:rPr>
              <a:t>Gladky</a:t>
            </a:r>
            <a:endParaRPr lang="en-US" sz="1600" b="1" u="none" strike="noStrike" cap="none" dirty="0">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dirty="0">
                <a:solidFill>
                  <a:schemeClr val="tx1"/>
                </a:solidFill>
                <a:latin typeface="Montserrat"/>
                <a:ea typeface="Montserrat"/>
                <a:cs typeface="Montserrat"/>
                <a:sym typeface="Montserrat"/>
              </a:rPr>
              <a:t>Training Manager, Office of Change Management</a:t>
            </a:r>
            <a:endParaRPr lang="en-US" sz="1400" b="0" i="0" u="none" strike="noStrike" cap="none" dirty="0">
              <a:solidFill>
                <a:schemeClr val="tx1"/>
              </a:solidFill>
              <a:latin typeface="Montserrat"/>
              <a:ea typeface="Montserrat"/>
              <a:cs typeface="Montserrat"/>
            </a:endParaRPr>
          </a:p>
          <a:p>
            <a:pPr marL="0" marR="0" lvl="0" indent="0" algn="ctr" rtl="0">
              <a:lnSpc>
                <a:spcPct val="115000"/>
              </a:lnSpc>
              <a:spcBef>
                <a:spcPts val="0"/>
              </a:spcBef>
              <a:spcAft>
                <a:spcPts val="0"/>
              </a:spcAft>
              <a:buClr>
                <a:srgbClr val="000000"/>
              </a:buClr>
              <a:buSzPts val="1000"/>
              <a:buFont typeface="Arial"/>
              <a:buNone/>
            </a:pPr>
            <a:r>
              <a:rPr lang="en-US" dirty="0">
                <a:solidFill>
                  <a:schemeClr val="tx1"/>
                </a:solidFill>
                <a:latin typeface="Montserrat"/>
                <a:ea typeface="Montserrat"/>
                <a:cs typeface="Montserrat"/>
                <a:sym typeface="Montserrat"/>
                <a:hlinkClick r:id="rId4"/>
              </a:rPr>
              <a:t>Nichole.gladky@stonybrook.edu</a:t>
            </a:r>
          </a:p>
          <a:p>
            <a:pPr marL="0" marR="0" lvl="0" indent="0" algn="ctr" rtl="0">
              <a:lnSpc>
                <a:spcPct val="115000"/>
              </a:lnSpc>
              <a:spcBef>
                <a:spcPts val="0"/>
              </a:spcBef>
              <a:spcAft>
                <a:spcPts val="0"/>
              </a:spcAft>
              <a:buClr>
                <a:srgbClr val="000000"/>
              </a:buClr>
              <a:buSzPts val="1000"/>
              <a:buFont typeface="Arial"/>
              <a:buNone/>
            </a:pPr>
            <a:endParaRPr lang="en-US">
              <a:solidFill>
                <a:schemeClr val="tx1"/>
              </a:solidFill>
              <a:latin typeface="Montserrat"/>
              <a:ea typeface="Montserrat"/>
              <a:cs typeface="Montserrat"/>
              <a:sym typeface="Montserrat"/>
            </a:endParaRPr>
          </a:p>
        </p:txBody>
      </p:sp>
      <p:sp>
        <p:nvSpPr>
          <p:cNvPr id="8" name="TextBox 7">
            <a:extLst>
              <a:ext uri="{FF2B5EF4-FFF2-40B4-BE49-F238E27FC236}">
                <a16:creationId xmlns:a16="http://schemas.microsoft.com/office/drawing/2014/main" id="{FD125608-B80A-802B-30D1-8F21DB5B2B48}"/>
              </a:ext>
            </a:extLst>
          </p:cNvPr>
          <p:cNvSpPr txBox="1"/>
          <p:nvPr/>
        </p:nvSpPr>
        <p:spPr>
          <a:xfrm>
            <a:off x="4561337" y="2401833"/>
            <a:ext cx="2216759" cy="2092239"/>
          </a:xfrm>
          <a:prstGeom prst="rect">
            <a:avLst/>
          </a:prstGeom>
          <a:noFill/>
        </p:spPr>
        <p:txBody>
          <a:bodyPr wrap="square" lIns="91440" tIns="45720" rIns="91440" bIns="45720" anchor="t">
            <a:spAutoFit/>
          </a:bodyPr>
          <a:lstStyle/>
          <a:p>
            <a:pPr marL="0" marR="0" lvl="0" indent="0" algn="ctr" rtl="0">
              <a:lnSpc>
                <a:spcPct val="115000"/>
              </a:lnSpc>
              <a:spcBef>
                <a:spcPts val="0"/>
              </a:spcBef>
              <a:spcAft>
                <a:spcPts val="0"/>
              </a:spcAft>
              <a:buClr>
                <a:srgbClr val="000000"/>
              </a:buClr>
              <a:buSzPts val="1000"/>
              <a:buFont typeface="Arial"/>
              <a:buNone/>
            </a:pPr>
            <a:r>
              <a:rPr lang="en-US" sz="1600" b="1" dirty="0">
                <a:solidFill>
                  <a:srgbClr val="C00000"/>
                </a:solidFill>
                <a:latin typeface="Montserrat"/>
                <a:ea typeface="Montserrat"/>
                <a:cs typeface="Montserrat"/>
                <a:sym typeface="Montserrat"/>
              </a:rPr>
              <a:t>Ker Famer</a:t>
            </a:r>
            <a:endParaRPr lang="en-US" sz="1600" b="1" u="none" strike="noStrike" cap="none" dirty="0">
              <a:solidFill>
                <a:srgbClr val="C0000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dirty="0">
                <a:solidFill>
                  <a:schemeClr val="tx1"/>
                </a:solidFill>
                <a:latin typeface="Montserrat"/>
                <a:ea typeface="Montserrat"/>
                <a:cs typeface="Montserrat"/>
                <a:sym typeface="Montserrat"/>
              </a:rPr>
              <a:t>OCM, Deloitte</a:t>
            </a:r>
            <a:endParaRPr lang="en-US" sz="1400" b="0" i="0" u="none" strike="noStrike" cap="none" dirty="0">
              <a:solidFill>
                <a:schemeClr val="tx1"/>
              </a:solidFill>
              <a:latin typeface="Montserrat"/>
              <a:ea typeface="Montserrat"/>
              <a:cs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dirty="0">
                <a:solidFill>
                  <a:schemeClr val="tx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kariley.famer@stonybrook.edu</a:t>
            </a:r>
            <a:endParaRPr lang="en-US" sz="1400" b="0" i="0" u="none" strike="noStrike" cap="none" dirty="0">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dirty="0">
                <a:solidFill>
                  <a:schemeClr val="tx1"/>
                </a:solidFill>
                <a:latin typeface="Montserrat"/>
                <a:ea typeface="Montserrat"/>
                <a:cs typeface="Montserrat"/>
                <a:sym typeface="Montserrat"/>
              </a:rPr>
              <a:t>OR</a:t>
            </a:r>
            <a:endParaRPr lang="en-US" dirty="0">
              <a:solidFill>
                <a:schemeClr val="tx1"/>
              </a:solidFill>
              <a:latin typeface="Montserrat"/>
              <a:ea typeface="Montserrat"/>
              <a:cs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dirty="0">
                <a:solidFill>
                  <a:schemeClr val="tx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kfamer@deloitte.com</a:t>
            </a:r>
            <a:endParaRPr lang="en-US" sz="1400" b="0" i="0" u="none" strike="noStrike" cap="none" dirty="0">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endParaRPr lang="en-US" sz="1400" b="0" i="0" u="none" strike="noStrike" cap="none">
              <a:solidFill>
                <a:schemeClr val="tx1"/>
              </a:solidFill>
              <a:latin typeface="Montserrat"/>
              <a:ea typeface="Montserrat"/>
              <a:cs typeface="Montserrat"/>
              <a:sym typeface="Montserrat"/>
            </a:endParaRPr>
          </a:p>
        </p:txBody>
      </p:sp>
      <p:sp>
        <p:nvSpPr>
          <p:cNvPr id="9" name="TextBox 8">
            <a:extLst>
              <a:ext uri="{FF2B5EF4-FFF2-40B4-BE49-F238E27FC236}">
                <a16:creationId xmlns:a16="http://schemas.microsoft.com/office/drawing/2014/main" id="{8A28DB8F-77D8-9BDE-C95D-25DBA94A3454}"/>
              </a:ext>
            </a:extLst>
          </p:cNvPr>
          <p:cNvSpPr txBox="1"/>
          <p:nvPr/>
        </p:nvSpPr>
        <p:spPr>
          <a:xfrm>
            <a:off x="6622484" y="2401833"/>
            <a:ext cx="2216759" cy="1596719"/>
          </a:xfrm>
          <a:prstGeom prst="rect">
            <a:avLst/>
          </a:prstGeom>
          <a:noFill/>
        </p:spPr>
        <p:txBody>
          <a:bodyPr wrap="square">
            <a:spAutoFit/>
          </a:bodyPr>
          <a:lstStyle/>
          <a:p>
            <a:pPr marL="0" marR="0" lvl="0" indent="0" algn="ctr" rtl="0">
              <a:lnSpc>
                <a:spcPct val="115000"/>
              </a:lnSpc>
              <a:spcBef>
                <a:spcPts val="0"/>
              </a:spcBef>
              <a:spcAft>
                <a:spcPts val="0"/>
              </a:spcAft>
              <a:buClr>
                <a:srgbClr val="000000"/>
              </a:buClr>
              <a:buSzPts val="1000"/>
              <a:buFont typeface="Arial"/>
              <a:buNone/>
            </a:pPr>
            <a:r>
              <a:rPr lang="en-US" sz="1600" b="1" u="none" strike="noStrike" cap="none">
                <a:solidFill>
                  <a:srgbClr val="C00000"/>
                </a:solidFill>
                <a:latin typeface="Montserrat"/>
                <a:ea typeface="Montserrat"/>
                <a:cs typeface="Montserrat"/>
                <a:sym typeface="Montserrat"/>
              </a:rPr>
              <a:t>Kevin Wong</a:t>
            </a: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Intern, Office of Change Management</a:t>
            </a: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hlinkClick r:id="rId7"/>
              </a:rPr>
              <a:t>kevin.t.wong@stonybrook.edu</a:t>
            </a:r>
            <a:endParaRPr lang="en-US" sz="1400" b="0" i="0" u="none" strike="noStrike" cap="none">
              <a:solidFill>
                <a:schemeClr val="tx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000"/>
              <a:buFont typeface="Arial"/>
              <a:buNone/>
            </a:pPr>
            <a:r>
              <a:rPr lang="en-US" sz="1400" b="0" i="0" u="none" strike="noStrike" cap="none">
                <a:solidFill>
                  <a:schemeClr val="tx1"/>
                </a:solidFill>
                <a:latin typeface="Montserrat"/>
                <a:ea typeface="Montserrat"/>
                <a:cs typeface="Montserrat"/>
                <a:sym typeface="Montserrat"/>
              </a:rPr>
              <a:t> </a:t>
            </a:r>
            <a:endParaRPr lang="en-US">
              <a:solidFill>
                <a:schemeClr val="tx1"/>
              </a:solidFill>
              <a:latin typeface="Montserrat"/>
              <a:ea typeface="Montserrat"/>
              <a:cs typeface="Montserrat"/>
              <a:sym typeface="Montserrat"/>
            </a:endParaRPr>
          </a:p>
        </p:txBody>
      </p:sp>
      <p:pic>
        <p:nvPicPr>
          <p:cNvPr id="10" name="Picture 9">
            <a:extLst>
              <a:ext uri="{FF2B5EF4-FFF2-40B4-BE49-F238E27FC236}">
                <a16:creationId xmlns:a16="http://schemas.microsoft.com/office/drawing/2014/main" id="{5F13869E-DF35-3274-ED8F-592866852C69}"/>
              </a:ext>
            </a:extLst>
          </p:cNvPr>
          <p:cNvPicPr>
            <a:picLocks noChangeAspect="1"/>
          </p:cNvPicPr>
          <p:nvPr/>
        </p:nvPicPr>
        <p:blipFill>
          <a:blip r:embed="rId8"/>
          <a:stretch>
            <a:fillRect/>
          </a:stretch>
        </p:blipFill>
        <p:spPr>
          <a:xfrm>
            <a:off x="2955481" y="646547"/>
            <a:ext cx="1306174" cy="1634997"/>
          </a:xfrm>
          <a:prstGeom prst="rect">
            <a:avLst/>
          </a:prstGeom>
        </p:spPr>
      </p:pic>
      <p:pic>
        <p:nvPicPr>
          <p:cNvPr id="4" name="Picture 3" descr="A person with long brown hair wearing a black jacket and red shirt&#10;&#10;Description automatically generated">
            <a:extLst>
              <a:ext uri="{FF2B5EF4-FFF2-40B4-BE49-F238E27FC236}">
                <a16:creationId xmlns:a16="http://schemas.microsoft.com/office/drawing/2014/main" id="{DFC0CAA2-6DD0-CBD3-C7E9-2FD5C653FFE8}"/>
              </a:ext>
            </a:extLst>
          </p:cNvPr>
          <p:cNvPicPr>
            <a:picLocks noChangeAspect="1"/>
          </p:cNvPicPr>
          <p:nvPr/>
        </p:nvPicPr>
        <p:blipFill>
          <a:blip r:embed="rId9"/>
          <a:srcRect b="13893"/>
          <a:stretch/>
        </p:blipFill>
        <p:spPr>
          <a:xfrm>
            <a:off x="887151" y="646765"/>
            <a:ext cx="1311167" cy="1634560"/>
          </a:xfrm>
          <a:prstGeom prst="rect">
            <a:avLst/>
          </a:prstGeom>
        </p:spPr>
      </p:pic>
      <p:pic>
        <p:nvPicPr>
          <p:cNvPr id="3" name="Picture 2">
            <a:extLst>
              <a:ext uri="{FF2B5EF4-FFF2-40B4-BE49-F238E27FC236}">
                <a16:creationId xmlns:a16="http://schemas.microsoft.com/office/drawing/2014/main" id="{0DB25415-8A48-4336-9DE9-C87E8CD13E1E}"/>
              </a:ext>
            </a:extLst>
          </p:cNvPr>
          <p:cNvPicPr>
            <a:picLocks noChangeAspect="1"/>
          </p:cNvPicPr>
          <p:nvPr/>
        </p:nvPicPr>
        <p:blipFill>
          <a:blip r:embed="rId10"/>
          <a:srcRect l="12024" t="971" r="28827" b="-330"/>
          <a:stretch/>
        </p:blipFill>
        <p:spPr>
          <a:xfrm>
            <a:off x="6960631" y="646547"/>
            <a:ext cx="1481945" cy="1642942"/>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9A5E4EFD-9B15-C00F-131F-2C924BF65854}"/>
              </a:ext>
            </a:extLst>
          </p:cNvPr>
          <p:cNvPicPr>
            <a:picLocks noChangeAspect="1"/>
          </p:cNvPicPr>
          <p:nvPr/>
        </p:nvPicPr>
        <p:blipFill>
          <a:blip r:embed="rId11"/>
          <a:srcRect l="21068" t="-447" r="28552" b="5717"/>
          <a:stretch/>
        </p:blipFill>
        <p:spPr>
          <a:xfrm>
            <a:off x="5015674" y="639833"/>
            <a:ext cx="1307333" cy="1636314"/>
          </a:xfrm>
          <a:prstGeom prst="rect">
            <a:avLst/>
          </a:prstGeom>
        </p:spPr>
      </p:pic>
    </p:spTree>
    <p:extLst>
      <p:ext uri="{BB962C8B-B14F-4D97-AF65-F5344CB8AC3E}">
        <p14:creationId xmlns:p14="http://schemas.microsoft.com/office/powerpoint/2010/main" val="305194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4025755B-305B-3AC4-80D0-CCA71C0C3D56}"/>
            </a:ext>
          </a:extLst>
        </p:cNvPr>
        <p:cNvGrpSpPr/>
        <p:nvPr/>
      </p:nvGrpSpPr>
      <p:grpSpPr>
        <a:xfrm>
          <a:off x="0" y="0"/>
          <a:ext cx="0" cy="0"/>
          <a:chOff x="0" y="0"/>
          <a:chExt cx="0" cy="0"/>
        </a:xfrm>
      </p:grpSpPr>
      <p:sp>
        <p:nvSpPr>
          <p:cNvPr id="179" name="Google Shape;179;p33">
            <a:extLst>
              <a:ext uri="{FF2B5EF4-FFF2-40B4-BE49-F238E27FC236}">
                <a16:creationId xmlns:a16="http://schemas.microsoft.com/office/drawing/2014/main" id="{45E8E994-3176-5BFD-CF44-433F091317B8}"/>
              </a:ext>
            </a:extLst>
          </p:cNvPr>
          <p:cNvSpPr txBox="1">
            <a:spLocks noGrp="1"/>
          </p:cNvSpPr>
          <p:nvPr>
            <p:ph type="body" idx="1"/>
          </p:nvPr>
        </p:nvSpPr>
        <p:spPr>
          <a:xfrm>
            <a:off x="518185" y="1097124"/>
            <a:ext cx="7886700" cy="2449621"/>
          </a:xfrm>
          <a:prstGeom prst="rect">
            <a:avLst/>
          </a:prstGeom>
          <a:noFill/>
          <a:ln>
            <a:noFill/>
          </a:ln>
        </p:spPr>
        <p:txBody>
          <a:bodyPr spcFirstLastPara="1" wrap="square" lIns="91425" tIns="45700" rIns="91425" bIns="45700" anchor="ctr" anchorCtr="0">
            <a:noAutofit/>
          </a:bodyPr>
          <a:lstStyle/>
          <a:p>
            <a:pPr marL="0" indent="0"/>
            <a:r>
              <a:rPr lang="en-US" sz="4800" b="1">
                <a:solidFill>
                  <a:srgbClr val="FFFFFF"/>
                </a:solidFill>
                <a:latin typeface="Montserrat" panose="00000500000000000000" pitchFamily="2" charset="0"/>
                <a:ea typeface="Zilla Slab Medium"/>
              </a:rPr>
              <a:t>Change Leader Network (CLN)</a:t>
            </a: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400" b="1">
              <a:solidFill>
                <a:srgbClr val="FFFFFF"/>
              </a:solidFill>
              <a:latin typeface="Zilla Slab"/>
              <a:ea typeface="Zilla Slab"/>
              <a:cs typeface="Zilla Slab"/>
              <a:sym typeface="Zilla Slab"/>
            </a:endParaRPr>
          </a:p>
        </p:txBody>
      </p:sp>
      <p:pic>
        <p:nvPicPr>
          <p:cNvPr id="7" name="Picture 6">
            <a:extLst>
              <a:ext uri="{FF2B5EF4-FFF2-40B4-BE49-F238E27FC236}">
                <a16:creationId xmlns:a16="http://schemas.microsoft.com/office/drawing/2014/main" id="{02F5DB42-5F45-D7F0-13BA-FC440A12445B}"/>
              </a:ext>
            </a:extLst>
          </p:cNvPr>
          <p:cNvPicPr>
            <a:picLocks noChangeAspect="1"/>
          </p:cNvPicPr>
          <p:nvPr/>
        </p:nvPicPr>
        <p:blipFill>
          <a:blip r:embed="rId3"/>
          <a:stretch>
            <a:fillRect/>
          </a:stretch>
        </p:blipFill>
        <p:spPr>
          <a:xfrm>
            <a:off x="3169410" y="199220"/>
            <a:ext cx="1714500" cy="247650"/>
          </a:xfrm>
          <a:prstGeom prst="rect">
            <a:avLst/>
          </a:prstGeom>
        </p:spPr>
      </p:pic>
      <p:pic>
        <p:nvPicPr>
          <p:cNvPr id="9" name="Picture 8" descr="A black and white sign with red text&#10;&#10;Description automatically generated">
            <a:extLst>
              <a:ext uri="{FF2B5EF4-FFF2-40B4-BE49-F238E27FC236}">
                <a16:creationId xmlns:a16="http://schemas.microsoft.com/office/drawing/2014/main" id="{64CD989A-949D-0D02-FA09-37BF6A7741F3}"/>
              </a:ext>
            </a:extLst>
          </p:cNvPr>
          <p:cNvPicPr>
            <a:picLocks noChangeAspect="1"/>
          </p:cNvPicPr>
          <p:nvPr/>
        </p:nvPicPr>
        <p:blipFill>
          <a:blip r:embed="rId4"/>
          <a:stretch>
            <a:fillRect/>
          </a:stretch>
        </p:blipFill>
        <p:spPr>
          <a:xfrm>
            <a:off x="5308510" y="116715"/>
            <a:ext cx="1200150" cy="371475"/>
          </a:xfrm>
          <a:prstGeom prst="rect">
            <a:avLst/>
          </a:prstGeom>
        </p:spPr>
      </p:pic>
    </p:spTree>
    <p:extLst>
      <p:ext uri="{BB962C8B-B14F-4D97-AF65-F5344CB8AC3E}">
        <p14:creationId xmlns:p14="http://schemas.microsoft.com/office/powerpoint/2010/main" val="496816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body" idx="1"/>
          </p:nvPr>
        </p:nvSpPr>
        <p:spPr>
          <a:xfrm>
            <a:off x="518185" y="1097124"/>
            <a:ext cx="7886700" cy="244962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5000"/>
              <a:buNone/>
            </a:pPr>
            <a:r>
              <a:rPr lang="en-US" sz="4800" b="1">
                <a:solidFill>
                  <a:srgbClr val="FFFFFF"/>
                </a:solidFill>
                <a:latin typeface="Montserrat" panose="00000500000000000000" pitchFamily="2" charset="0"/>
                <a:ea typeface="Zilla Slab Medium"/>
                <a:cs typeface="Zilla Slab Medium"/>
                <a:sym typeface="Zilla Slab Medium"/>
              </a:rPr>
              <a:t>Appendix</a:t>
            </a:r>
            <a:endParaRPr sz="4800" b="1">
              <a:solidFill>
                <a:srgbClr val="FFFFFF"/>
              </a:solidFill>
              <a:latin typeface="Montserrat" panose="00000500000000000000" pitchFamily="2" charset="0"/>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100">
              <a:solidFill>
                <a:srgbClr val="FFFFFF"/>
              </a:solidFill>
              <a:latin typeface="Zilla Slab Medium"/>
              <a:ea typeface="Zilla Slab Medium"/>
              <a:cs typeface="Zilla Slab Medium"/>
              <a:sym typeface="Zilla Slab Medium"/>
            </a:endParaRPr>
          </a:p>
          <a:p>
            <a:pPr marL="0" lvl="0" indent="0" algn="l" rtl="0">
              <a:lnSpc>
                <a:spcPct val="80000"/>
              </a:lnSpc>
              <a:spcBef>
                <a:spcPts val="0"/>
              </a:spcBef>
              <a:spcAft>
                <a:spcPts val="0"/>
              </a:spcAft>
              <a:buClr>
                <a:schemeClr val="lt1"/>
              </a:buClr>
              <a:buSzPts val="5000"/>
              <a:buNone/>
            </a:pPr>
            <a:endParaRPr sz="1400" b="1">
              <a:solidFill>
                <a:srgbClr val="FFFFFF"/>
              </a:solidFill>
              <a:latin typeface="Zilla Slab"/>
              <a:ea typeface="Zilla Slab"/>
              <a:cs typeface="Zilla Slab"/>
              <a:sym typeface="Zilla Slab"/>
            </a:endParaRPr>
          </a:p>
        </p:txBody>
      </p:sp>
      <p:pic>
        <p:nvPicPr>
          <p:cNvPr id="3" name="Picture 2">
            <a:extLst>
              <a:ext uri="{FF2B5EF4-FFF2-40B4-BE49-F238E27FC236}">
                <a16:creationId xmlns:a16="http://schemas.microsoft.com/office/drawing/2014/main" id="{FCD840E9-AFBF-84CF-A563-E343D77FE5AF}"/>
              </a:ext>
            </a:extLst>
          </p:cNvPr>
          <p:cNvPicPr>
            <a:picLocks noChangeAspect="1"/>
          </p:cNvPicPr>
          <p:nvPr/>
        </p:nvPicPr>
        <p:blipFill>
          <a:blip r:embed="rId3"/>
          <a:stretch>
            <a:fillRect/>
          </a:stretch>
        </p:blipFill>
        <p:spPr>
          <a:xfrm>
            <a:off x="3169410" y="199220"/>
            <a:ext cx="1714500" cy="247650"/>
          </a:xfrm>
          <a:prstGeom prst="rect">
            <a:avLst/>
          </a:prstGeom>
        </p:spPr>
      </p:pic>
      <p:pic>
        <p:nvPicPr>
          <p:cNvPr id="5" name="Picture 4" descr="A black and white sign with red text&#10;&#10;Description automatically generated">
            <a:extLst>
              <a:ext uri="{FF2B5EF4-FFF2-40B4-BE49-F238E27FC236}">
                <a16:creationId xmlns:a16="http://schemas.microsoft.com/office/drawing/2014/main" id="{6218C9B4-D8AC-9E77-14DA-A665666F333D}"/>
              </a:ext>
            </a:extLst>
          </p:cNvPr>
          <p:cNvPicPr>
            <a:picLocks noChangeAspect="1"/>
          </p:cNvPicPr>
          <p:nvPr/>
        </p:nvPicPr>
        <p:blipFill>
          <a:blip r:embed="rId4"/>
          <a:stretch>
            <a:fillRect/>
          </a:stretch>
        </p:blipFill>
        <p:spPr>
          <a:xfrm>
            <a:off x="5308510" y="116715"/>
            <a:ext cx="1200150" cy="371475"/>
          </a:xfrm>
          <a:prstGeom prst="rect">
            <a:avLst/>
          </a:prstGeom>
        </p:spPr>
      </p:pic>
    </p:spTree>
    <p:extLst>
      <p:ext uri="{BB962C8B-B14F-4D97-AF65-F5344CB8AC3E}">
        <p14:creationId xmlns:p14="http://schemas.microsoft.com/office/powerpoint/2010/main" val="4011382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6;p35">
            <a:extLst>
              <a:ext uri="{FF2B5EF4-FFF2-40B4-BE49-F238E27FC236}">
                <a16:creationId xmlns:a16="http://schemas.microsoft.com/office/drawing/2014/main" id="{547A06E6-6A0F-D140-6F7F-DB7EDA4C6EC4}"/>
              </a:ext>
            </a:extLst>
          </p:cNvPr>
          <p:cNvPicPr preferRelativeResize="0"/>
          <p:nvPr/>
        </p:nvPicPr>
        <p:blipFill>
          <a:blip r:embed="rId3">
            <a:alphaModFix/>
          </a:blip>
          <a:stretch>
            <a:fillRect/>
          </a:stretch>
        </p:blipFill>
        <p:spPr>
          <a:xfrm>
            <a:off x="3019226" y="2185628"/>
            <a:ext cx="1709174" cy="249525"/>
          </a:xfrm>
          <a:prstGeom prst="rect">
            <a:avLst/>
          </a:prstGeom>
          <a:noFill/>
          <a:ln>
            <a:noFill/>
          </a:ln>
        </p:spPr>
      </p:pic>
      <p:pic>
        <p:nvPicPr>
          <p:cNvPr id="2" name="Picture 1" descr="A screen shot of a computer&#10;&#10;Description automatically generated">
            <a:extLst>
              <a:ext uri="{FF2B5EF4-FFF2-40B4-BE49-F238E27FC236}">
                <a16:creationId xmlns:a16="http://schemas.microsoft.com/office/drawing/2014/main" id="{A90BC1D2-75F7-8F02-2DA1-2F17D48A2669}"/>
              </a:ext>
            </a:extLst>
          </p:cNvPr>
          <p:cNvPicPr>
            <a:picLocks noChangeAspect="1"/>
          </p:cNvPicPr>
          <p:nvPr/>
        </p:nvPicPr>
        <p:blipFill>
          <a:blip r:embed="rId4"/>
          <a:stretch>
            <a:fillRect/>
          </a:stretch>
        </p:blipFill>
        <p:spPr>
          <a:xfrm>
            <a:off x="241311" y="142635"/>
            <a:ext cx="8702463" cy="4868178"/>
          </a:xfrm>
          <a:prstGeom prst="rect">
            <a:avLst/>
          </a:prstGeom>
        </p:spPr>
      </p:pic>
    </p:spTree>
    <p:extLst>
      <p:ext uri="{BB962C8B-B14F-4D97-AF65-F5344CB8AC3E}">
        <p14:creationId xmlns:p14="http://schemas.microsoft.com/office/powerpoint/2010/main" val="355100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9"/>
          <p:cNvPicPr preferRelativeResize="0"/>
          <p:nvPr/>
        </p:nvPicPr>
        <p:blipFill>
          <a:blip r:embed="rId4">
            <a:alphaModFix/>
          </a:blip>
          <a:stretch>
            <a:fillRect/>
          </a:stretch>
        </p:blipFill>
        <p:spPr>
          <a:xfrm>
            <a:off x="6984075" y="216075"/>
            <a:ext cx="1709174" cy="249525"/>
          </a:xfrm>
          <a:prstGeom prst="rect">
            <a:avLst/>
          </a:prstGeom>
          <a:noFill/>
          <a:ln>
            <a:noFill/>
          </a:ln>
        </p:spPr>
      </p:pic>
      <p:pic>
        <p:nvPicPr>
          <p:cNvPr id="2" name="Google Shape;317;p17">
            <a:extLst>
              <a:ext uri="{FF2B5EF4-FFF2-40B4-BE49-F238E27FC236}">
                <a16:creationId xmlns:a16="http://schemas.microsoft.com/office/drawing/2014/main" id="{B7D7EABA-C183-1DB3-08E6-064E3BF907A4}"/>
              </a:ext>
            </a:extLst>
          </p:cNvPr>
          <p:cNvPicPr preferRelativeResize="0"/>
          <p:nvPr/>
        </p:nvPicPr>
        <p:blipFill rotWithShape="1">
          <a:blip r:embed="rId5">
            <a:alphaModFix/>
          </a:blip>
          <a:srcRect/>
          <a:stretch/>
        </p:blipFill>
        <p:spPr>
          <a:xfrm>
            <a:off x="3443436" y="619848"/>
            <a:ext cx="5513701" cy="3674899"/>
          </a:xfrm>
          <a:prstGeom prst="rect">
            <a:avLst/>
          </a:prstGeom>
          <a:noFill/>
          <a:ln>
            <a:noFill/>
          </a:ln>
        </p:spPr>
      </p:pic>
      <p:pic>
        <p:nvPicPr>
          <p:cNvPr id="4" name="Google Shape;182;p3">
            <a:extLst>
              <a:ext uri="{FF2B5EF4-FFF2-40B4-BE49-F238E27FC236}">
                <a16:creationId xmlns:a16="http://schemas.microsoft.com/office/drawing/2014/main" id="{0B98892B-2E9D-8F08-E187-7530CD25D88A}"/>
              </a:ext>
            </a:extLst>
          </p:cNvPr>
          <p:cNvPicPr preferRelativeResize="0"/>
          <p:nvPr/>
        </p:nvPicPr>
        <p:blipFill rotWithShape="1">
          <a:blip r:embed="rId6">
            <a:alphaModFix/>
          </a:blip>
          <a:srcRect/>
          <a:stretch/>
        </p:blipFill>
        <p:spPr>
          <a:xfrm>
            <a:off x="865519" y="1016073"/>
            <a:ext cx="1306949" cy="2997467"/>
          </a:xfrm>
          <a:prstGeom prst="rect">
            <a:avLst/>
          </a:prstGeom>
          <a:noFill/>
          <a:ln>
            <a:noFill/>
          </a:ln>
        </p:spPr>
      </p:pic>
      <p:pic>
        <p:nvPicPr>
          <p:cNvPr id="5" name="Picture 4" descr="A black and white logo&#10;&#10;Description automatically generated">
            <a:extLst>
              <a:ext uri="{FF2B5EF4-FFF2-40B4-BE49-F238E27FC236}">
                <a16:creationId xmlns:a16="http://schemas.microsoft.com/office/drawing/2014/main" id="{9A2E94E2-9918-1DC0-527B-565F32F10B1E}"/>
              </a:ext>
            </a:extLst>
          </p:cNvPr>
          <p:cNvPicPr>
            <a:picLocks noChangeAspect="1"/>
          </p:cNvPicPr>
          <p:nvPr/>
        </p:nvPicPr>
        <p:blipFill>
          <a:blip r:embed="rId7"/>
          <a:stretch>
            <a:fillRect/>
          </a:stretch>
        </p:blipFill>
        <p:spPr>
          <a:xfrm>
            <a:off x="5426171" y="145141"/>
            <a:ext cx="1349909" cy="370632"/>
          </a:xfrm>
          <a:prstGeom prst="rect">
            <a:avLst/>
          </a:prstGeom>
        </p:spPr>
      </p:pic>
    </p:spTree>
    <p:extLst>
      <p:ext uri="{BB962C8B-B14F-4D97-AF65-F5344CB8AC3E}">
        <p14:creationId xmlns:p14="http://schemas.microsoft.com/office/powerpoint/2010/main" val="287370457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2C82D-5635-68EC-A844-8B352F9DB51B}"/>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99B7B623-8C78-5B87-9BF5-70D6B30B0098}"/>
              </a:ext>
            </a:extLst>
          </p:cNvPr>
          <p:cNvSpPr txBox="1">
            <a:spLocks/>
          </p:cNvSpPr>
          <p:nvPr/>
        </p:nvSpPr>
        <p:spPr>
          <a:xfrm>
            <a:off x="435522" y="111828"/>
            <a:ext cx="8439150" cy="25082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bg2"/>
                </a:solidFill>
                <a:latin typeface="Montserrat" panose="00000500000000000000" pitchFamily="2" charset="0"/>
              </a:rPr>
              <a:t>What is a Change Leader Network?</a:t>
            </a:r>
          </a:p>
        </p:txBody>
      </p:sp>
      <p:sp>
        <p:nvSpPr>
          <p:cNvPr id="3" name="TextBox 2">
            <a:extLst>
              <a:ext uri="{FF2B5EF4-FFF2-40B4-BE49-F238E27FC236}">
                <a16:creationId xmlns:a16="http://schemas.microsoft.com/office/drawing/2014/main" id="{818C54AA-4981-53F4-6DCA-62C6F615775A}"/>
              </a:ext>
            </a:extLst>
          </p:cNvPr>
          <p:cNvSpPr txBox="1"/>
          <p:nvPr/>
        </p:nvSpPr>
        <p:spPr>
          <a:xfrm>
            <a:off x="228041" y="923726"/>
            <a:ext cx="3145919" cy="3123356"/>
          </a:xfrm>
          <a:prstGeom prst="rect">
            <a:avLst/>
          </a:prstGeom>
          <a:noFill/>
        </p:spPr>
        <p:txBody>
          <a:bodyPr wrap="square" lIns="91440" tIns="45720" rIns="91440" bIns="45720" anchor="t">
            <a:spAutoFit/>
          </a:bodyPr>
          <a:lstStyle/>
          <a:p>
            <a:pPr marL="285750" indent="-285750">
              <a:lnSpc>
                <a:spcPct val="120000"/>
              </a:lnSpc>
              <a:buFont typeface="Wingdings"/>
              <a:buChar char="Ø"/>
            </a:pPr>
            <a:r>
              <a:rPr lang="en-US" sz="1100" b="1" i="1" dirty="0">
                <a:solidFill>
                  <a:schemeClr val="tx1"/>
                </a:solidFill>
                <a:latin typeface="Montserrat"/>
                <a:ea typeface="Open Sans Light"/>
                <a:cs typeface="Open Sans Light"/>
              </a:rPr>
              <a:t>An integral part of the Change Management Methodology at Stony Brook</a:t>
            </a:r>
          </a:p>
          <a:p>
            <a:pPr>
              <a:lnSpc>
                <a:spcPct val="120000"/>
              </a:lnSpc>
            </a:pPr>
            <a:endParaRPr lang="en-US" sz="1100" b="1" i="1" dirty="0">
              <a:solidFill>
                <a:schemeClr val="tx1"/>
              </a:solidFill>
              <a:latin typeface="Montserrat"/>
              <a:ea typeface="Open Sans Light"/>
              <a:cs typeface="Open Sans Light"/>
            </a:endParaRPr>
          </a:p>
          <a:p>
            <a:pPr marL="285750" indent="-285750">
              <a:lnSpc>
                <a:spcPct val="120000"/>
              </a:lnSpc>
              <a:buFont typeface="Wingdings"/>
              <a:buChar char="Ø"/>
            </a:pPr>
            <a:r>
              <a:rPr lang="en-US" sz="1100" b="1" i="1" dirty="0">
                <a:solidFill>
                  <a:schemeClr val="tx1"/>
                </a:solidFill>
                <a:latin typeface="Montserrat"/>
                <a:ea typeface="Open Sans Light"/>
                <a:cs typeface="Open Sans Light"/>
              </a:rPr>
              <a:t>A</a:t>
            </a:r>
            <a:r>
              <a:rPr lang="en-US" sz="1100" b="1" i="1" dirty="0">
                <a:solidFill>
                  <a:schemeClr val="accent3"/>
                </a:solidFill>
                <a:latin typeface="Montserrat"/>
                <a:ea typeface="Open Sans Light"/>
                <a:cs typeface="Open Sans Light"/>
              </a:rPr>
              <a:t> </a:t>
            </a:r>
            <a:r>
              <a:rPr lang="en-US" sz="1100" b="1" i="1" dirty="0">
                <a:solidFill>
                  <a:schemeClr val="bg2"/>
                </a:solidFill>
                <a:latin typeface="Montserrat"/>
                <a:ea typeface="Open Sans Light"/>
                <a:cs typeface="Open Sans Light"/>
              </a:rPr>
              <a:t>peer-led </a:t>
            </a:r>
            <a:r>
              <a:rPr lang="en-US" sz="1100" b="1" i="1" dirty="0">
                <a:solidFill>
                  <a:schemeClr val="tx1"/>
                </a:solidFill>
                <a:latin typeface="Montserrat"/>
                <a:ea typeface="Open Sans Light"/>
                <a:cs typeface="Open Sans Light"/>
              </a:rPr>
              <a:t>group of influencers and impacted users across Stony Brook who will assist in building </a:t>
            </a:r>
            <a:r>
              <a:rPr lang="en-US" sz="1100" b="1" i="1" dirty="0">
                <a:solidFill>
                  <a:schemeClr val="bg2"/>
                </a:solidFill>
                <a:latin typeface="Montserrat"/>
                <a:ea typeface="Open Sans Light"/>
                <a:cs typeface="Open Sans Light"/>
              </a:rPr>
              <a:t>awareness, active listening and gathering concerns, promoting buy-in, and providing support</a:t>
            </a:r>
            <a:r>
              <a:rPr lang="en-US" sz="1100" b="1" i="1" dirty="0">
                <a:solidFill>
                  <a:schemeClr val="accent3"/>
                </a:solidFill>
                <a:latin typeface="Montserrat"/>
                <a:ea typeface="Open Sans Light"/>
                <a:cs typeface="Open Sans Light"/>
              </a:rPr>
              <a:t> </a:t>
            </a:r>
            <a:r>
              <a:rPr lang="en-US" sz="1100" b="1" i="1" dirty="0">
                <a:solidFill>
                  <a:schemeClr val="tx1"/>
                </a:solidFill>
                <a:latin typeface="Montserrat"/>
                <a:ea typeface="Open Sans Light"/>
                <a:cs typeface="Open Sans Light"/>
              </a:rPr>
              <a:t>to stakeholders impacted by the project</a:t>
            </a:r>
            <a:endParaRPr lang="en-US" sz="1100">
              <a:solidFill>
                <a:schemeClr val="tx1"/>
              </a:solidFill>
              <a:latin typeface="Montserrat" panose="00000500000000000000" pitchFamily="2" charset="0"/>
            </a:endParaRPr>
          </a:p>
          <a:p>
            <a:pPr>
              <a:lnSpc>
                <a:spcPct val="120000"/>
              </a:lnSpc>
            </a:pPr>
            <a:endParaRPr lang="en-US" sz="1100" b="1" i="1" dirty="0">
              <a:solidFill>
                <a:schemeClr val="tx1"/>
              </a:solidFill>
              <a:latin typeface="Montserrat"/>
              <a:ea typeface="Open Sans Light"/>
              <a:cs typeface="Open Sans Light"/>
            </a:endParaRPr>
          </a:p>
          <a:p>
            <a:pPr marL="285750" indent="-285750">
              <a:lnSpc>
                <a:spcPct val="120000"/>
              </a:lnSpc>
              <a:buFont typeface="Wingdings"/>
              <a:buChar char="Ø"/>
            </a:pPr>
            <a:r>
              <a:rPr lang="en-US" sz="1100" b="1" i="1" dirty="0">
                <a:solidFill>
                  <a:schemeClr val="tx1"/>
                </a:solidFill>
                <a:latin typeface="Montserrat"/>
                <a:ea typeface="Open Sans Light"/>
                <a:cs typeface="Open Sans Light"/>
              </a:rPr>
              <a:t>An indispensable asset to drive and support change adoption </a:t>
            </a:r>
          </a:p>
        </p:txBody>
      </p:sp>
      <p:pic>
        <p:nvPicPr>
          <p:cNvPr id="5" name="Picture 4" descr="Marker to state that this session is about the &quot;who&quot; of the Change Leader Network.">
            <a:extLst>
              <a:ext uri="{FF2B5EF4-FFF2-40B4-BE49-F238E27FC236}">
                <a16:creationId xmlns:a16="http://schemas.microsoft.com/office/drawing/2014/main" id="{41F83EEA-CED5-5E33-5CFB-CA9983581DEB}"/>
              </a:ext>
            </a:extLst>
          </p:cNvPr>
          <p:cNvPicPr>
            <a:picLocks noChangeAspect="1"/>
          </p:cNvPicPr>
          <p:nvPr/>
        </p:nvPicPr>
        <p:blipFill>
          <a:blip r:embed="rId3"/>
          <a:stretch>
            <a:fillRect/>
          </a:stretch>
        </p:blipFill>
        <p:spPr>
          <a:xfrm>
            <a:off x="3373961" y="1070549"/>
            <a:ext cx="5417497" cy="2423445"/>
          </a:xfrm>
          <a:prstGeom prst="rect">
            <a:avLst/>
          </a:prstGeom>
        </p:spPr>
      </p:pic>
      <p:sp>
        <p:nvSpPr>
          <p:cNvPr id="6" name="Rectangle 5">
            <a:extLst>
              <a:ext uri="{FF2B5EF4-FFF2-40B4-BE49-F238E27FC236}">
                <a16:creationId xmlns:a16="http://schemas.microsoft.com/office/drawing/2014/main" id="{069555B6-E12A-8661-F223-E4CD499D963F}"/>
              </a:ext>
              <a:ext uri="{C183D7F6-B498-43B3-948B-1728B52AA6E4}">
                <adec:decorative xmlns:adec="http://schemas.microsoft.com/office/drawing/2017/decorative" val="1"/>
              </a:ext>
            </a:extLst>
          </p:cNvPr>
          <p:cNvSpPr/>
          <p:nvPr/>
        </p:nvSpPr>
        <p:spPr>
          <a:xfrm>
            <a:off x="6988366" y="984173"/>
            <a:ext cx="914400" cy="2614670"/>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1F0BFB-FA01-B034-FD63-55C7A002D32C}"/>
              </a:ext>
            </a:extLst>
          </p:cNvPr>
          <p:cNvSpPr txBox="1"/>
          <p:nvPr/>
        </p:nvSpPr>
        <p:spPr>
          <a:xfrm>
            <a:off x="4246309" y="3851550"/>
            <a:ext cx="3672800" cy="307777"/>
          </a:xfrm>
          <a:prstGeom prst="rect">
            <a:avLst/>
          </a:prstGeom>
          <a:noFill/>
        </p:spPr>
        <p:txBody>
          <a:bodyPr wrap="none" rtlCol="0">
            <a:spAutoFit/>
          </a:bodyPr>
          <a:lstStyle/>
          <a:p>
            <a:r>
              <a:rPr lang="en-US" b="1">
                <a:solidFill>
                  <a:schemeClr val="bg2"/>
                </a:solidFill>
                <a:latin typeface="Montserrat" panose="00000500000000000000" pitchFamily="2" charset="0"/>
              </a:rPr>
              <a:t>Change Management at Stony Brook</a:t>
            </a:r>
          </a:p>
        </p:txBody>
      </p:sp>
    </p:spTree>
    <p:extLst>
      <p:ext uri="{BB962C8B-B14F-4D97-AF65-F5344CB8AC3E}">
        <p14:creationId xmlns:p14="http://schemas.microsoft.com/office/powerpoint/2010/main" val="91346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587576C-5D01-2350-455D-CBC82E5F1A90}"/>
              </a:ext>
              <a:ext uri="{C183D7F6-B498-43B3-948B-1728B52AA6E4}">
                <adec:decorative xmlns:adec="http://schemas.microsoft.com/office/drawing/2017/decorative" val="1"/>
              </a:ext>
            </a:extLst>
          </p:cNvPr>
          <p:cNvSpPr/>
          <p:nvPr/>
        </p:nvSpPr>
        <p:spPr>
          <a:xfrm>
            <a:off x="4089504" y="2519494"/>
            <a:ext cx="399667" cy="399667"/>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Components of Change Leader Network">
            <a:extLst>
              <a:ext uri="{FF2B5EF4-FFF2-40B4-BE49-F238E27FC236}">
                <a16:creationId xmlns:a16="http://schemas.microsoft.com/office/drawing/2014/main" id="{6CDC06DF-4D0F-E0CB-19CF-ACCA9904FC3F}"/>
              </a:ext>
            </a:extLst>
          </p:cNvPr>
          <p:cNvPicPr>
            <a:picLocks noChangeAspect="1"/>
          </p:cNvPicPr>
          <p:nvPr/>
        </p:nvPicPr>
        <p:blipFill>
          <a:blip r:embed="rId3"/>
          <a:stretch>
            <a:fillRect/>
          </a:stretch>
        </p:blipFill>
        <p:spPr>
          <a:xfrm>
            <a:off x="621539" y="1067947"/>
            <a:ext cx="3086937" cy="3007605"/>
          </a:xfrm>
          <a:prstGeom prst="rect">
            <a:avLst/>
          </a:prstGeom>
        </p:spPr>
      </p:pic>
      <p:grpSp>
        <p:nvGrpSpPr>
          <p:cNvPr id="13" name="Group 12">
            <a:extLst>
              <a:ext uri="{FF2B5EF4-FFF2-40B4-BE49-F238E27FC236}">
                <a16:creationId xmlns:a16="http://schemas.microsoft.com/office/drawing/2014/main" id="{CA06400C-7063-6E61-F990-F8AF93FE4606}"/>
              </a:ext>
              <a:ext uri="{C183D7F6-B498-43B3-948B-1728B52AA6E4}">
                <adec:decorative xmlns:adec="http://schemas.microsoft.com/office/drawing/2017/decorative" val="1"/>
              </a:ext>
            </a:extLst>
          </p:cNvPr>
          <p:cNvGrpSpPr/>
          <p:nvPr/>
        </p:nvGrpSpPr>
        <p:grpSpPr>
          <a:xfrm>
            <a:off x="4143505" y="1731118"/>
            <a:ext cx="356925" cy="334759"/>
            <a:chOff x="2135570" y="760047"/>
            <a:chExt cx="356925" cy="334759"/>
          </a:xfrm>
        </p:grpSpPr>
        <p:sp>
          <p:nvSpPr>
            <p:cNvPr id="14" name="Oval 13">
              <a:extLst>
                <a:ext uri="{FF2B5EF4-FFF2-40B4-BE49-F238E27FC236}">
                  <a16:creationId xmlns:a16="http://schemas.microsoft.com/office/drawing/2014/main" id="{C47B9C3F-8878-CF59-DA13-66AC0BB2BA0C}"/>
                </a:ext>
              </a:extLst>
            </p:cNvPr>
            <p:cNvSpPr/>
            <p:nvPr/>
          </p:nvSpPr>
          <p:spPr>
            <a:xfrm>
              <a:off x="2135570" y="760047"/>
              <a:ext cx="356925" cy="334759"/>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a:extLst>
                <a:ext uri="{FF2B5EF4-FFF2-40B4-BE49-F238E27FC236}">
                  <a16:creationId xmlns:a16="http://schemas.microsoft.com/office/drawing/2014/main" id="{004F181F-D171-49B9-5BC4-7AD473C00E7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93153" y="813050"/>
              <a:ext cx="248414" cy="248414"/>
            </a:xfrm>
            <a:prstGeom prst="rect">
              <a:avLst/>
            </a:prstGeom>
          </p:spPr>
        </p:pic>
      </p:grpSp>
      <p:grpSp>
        <p:nvGrpSpPr>
          <p:cNvPr id="16" name="Group 15">
            <a:extLst>
              <a:ext uri="{FF2B5EF4-FFF2-40B4-BE49-F238E27FC236}">
                <a16:creationId xmlns:a16="http://schemas.microsoft.com/office/drawing/2014/main" id="{0859183C-0DF3-A6FD-3114-E7A310A05160}"/>
              </a:ext>
              <a:ext uri="{C183D7F6-B498-43B3-948B-1728B52AA6E4}">
                <adec:decorative xmlns:adec="http://schemas.microsoft.com/office/drawing/2017/decorative" val="1"/>
              </a:ext>
            </a:extLst>
          </p:cNvPr>
          <p:cNvGrpSpPr/>
          <p:nvPr/>
        </p:nvGrpSpPr>
        <p:grpSpPr>
          <a:xfrm>
            <a:off x="4142995" y="4139501"/>
            <a:ext cx="357945" cy="360352"/>
            <a:chOff x="4920690" y="746046"/>
            <a:chExt cx="357945" cy="360352"/>
          </a:xfrm>
        </p:grpSpPr>
        <p:sp>
          <p:nvSpPr>
            <p:cNvPr id="17" name="Oval 16">
              <a:extLst>
                <a:ext uri="{FF2B5EF4-FFF2-40B4-BE49-F238E27FC236}">
                  <a16:creationId xmlns:a16="http://schemas.microsoft.com/office/drawing/2014/main" id="{5C7C8148-A6D8-B231-6459-649E942B1107}"/>
                </a:ext>
              </a:extLst>
            </p:cNvPr>
            <p:cNvSpPr/>
            <p:nvPr/>
          </p:nvSpPr>
          <p:spPr>
            <a:xfrm>
              <a:off x="4920690" y="746046"/>
              <a:ext cx="356925" cy="334759"/>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Graphic 17" descr="Heart with pulse with solid fill">
              <a:extLst>
                <a:ext uri="{FF2B5EF4-FFF2-40B4-BE49-F238E27FC236}">
                  <a16:creationId xmlns:a16="http://schemas.microsoft.com/office/drawing/2014/main" id="{2086643A-6467-BC83-04BF-5C0E70D719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20690" y="748453"/>
              <a:ext cx="357945" cy="357945"/>
            </a:xfrm>
            <a:prstGeom prst="rect">
              <a:avLst/>
            </a:prstGeom>
          </p:spPr>
        </p:pic>
      </p:grpSp>
      <p:grpSp>
        <p:nvGrpSpPr>
          <p:cNvPr id="19" name="Group 18">
            <a:extLst>
              <a:ext uri="{FF2B5EF4-FFF2-40B4-BE49-F238E27FC236}">
                <a16:creationId xmlns:a16="http://schemas.microsoft.com/office/drawing/2014/main" id="{3BDF82DB-4888-4B5C-B513-521AA3C89393}"/>
              </a:ext>
              <a:ext uri="{C183D7F6-B498-43B3-948B-1728B52AA6E4}">
                <adec:decorative xmlns:adec="http://schemas.microsoft.com/office/drawing/2017/decorative" val="1"/>
              </a:ext>
            </a:extLst>
          </p:cNvPr>
          <p:cNvGrpSpPr/>
          <p:nvPr/>
        </p:nvGrpSpPr>
        <p:grpSpPr>
          <a:xfrm>
            <a:off x="4143505" y="1029657"/>
            <a:ext cx="356925" cy="334759"/>
            <a:chOff x="347690" y="760048"/>
            <a:chExt cx="356925" cy="334759"/>
          </a:xfrm>
        </p:grpSpPr>
        <p:sp>
          <p:nvSpPr>
            <p:cNvPr id="20" name="Oval 19">
              <a:extLst>
                <a:ext uri="{FF2B5EF4-FFF2-40B4-BE49-F238E27FC236}">
                  <a16:creationId xmlns:a16="http://schemas.microsoft.com/office/drawing/2014/main" id="{C00975E9-4811-5FF0-6760-97DE231E0F8C}"/>
                </a:ext>
              </a:extLst>
            </p:cNvPr>
            <p:cNvSpPr/>
            <p:nvPr/>
          </p:nvSpPr>
          <p:spPr>
            <a:xfrm>
              <a:off x="347690" y="760048"/>
              <a:ext cx="356925" cy="334759"/>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Megaphone1 with solid fill">
              <a:extLst>
                <a:ext uri="{FF2B5EF4-FFF2-40B4-BE49-F238E27FC236}">
                  <a16:creationId xmlns:a16="http://schemas.microsoft.com/office/drawing/2014/main" id="{7EE5334D-4F19-E309-C409-4E02F7E932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002" y="796886"/>
              <a:ext cx="248414" cy="248414"/>
            </a:xfrm>
            <a:prstGeom prst="rect">
              <a:avLst/>
            </a:prstGeom>
          </p:spPr>
        </p:pic>
      </p:grpSp>
      <p:sp>
        <p:nvSpPr>
          <p:cNvPr id="22" name="TextBox 21">
            <a:extLst>
              <a:ext uri="{FF2B5EF4-FFF2-40B4-BE49-F238E27FC236}">
                <a16:creationId xmlns:a16="http://schemas.microsoft.com/office/drawing/2014/main" id="{CB9FA882-7B9C-41AC-906E-DEDAAE63BEDF}"/>
              </a:ext>
            </a:extLst>
          </p:cNvPr>
          <p:cNvSpPr txBox="1"/>
          <p:nvPr/>
        </p:nvSpPr>
        <p:spPr>
          <a:xfrm>
            <a:off x="4498279" y="747196"/>
            <a:ext cx="4393250" cy="758797"/>
          </a:xfrm>
          <a:prstGeom prst="rect">
            <a:avLst/>
          </a:prstGeom>
          <a:noFill/>
        </p:spPr>
        <p:txBody>
          <a:bodyPr wrap="square" rtlCol="0">
            <a:spAutoFit/>
          </a:bodyPr>
          <a:lstStyle/>
          <a:p>
            <a:pPr>
              <a:lnSpc>
                <a:spcPct val="150000"/>
              </a:lnSpc>
              <a:spcBef>
                <a:spcPts val="600"/>
              </a:spcBef>
              <a:buClrTx/>
              <a:defRPr/>
            </a:pPr>
            <a:r>
              <a:rPr kumimoji="0" lang="en-US" sz="1000" u="none" strike="noStrike" kern="0" cap="none" spc="0" normalizeH="0" baseline="0" noProof="0">
                <a:ln>
                  <a:noFill/>
                </a:ln>
                <a:effectLst/>
                <a:uLnTx/>
                <a:uFillTx/>
                <a:latin typeface="Montserrat" panose="00000500000000000000" pitchFamily="2" charset="0"/>
                <a:ea typeface="Verdana"/>
                <a:cs typeface="Calibri"/>
              </a:rPr>
              <a:t>Promote </a:t>
            </a:r>
            <a:r>
              <a:rPr kumimoji="0" lang="en-US" sz="1000" b="1" u="none" strike="noStrike" kern="0" cap="none" spc="0" normalizeH="0" baseline="0" noProof="0">
                <a:ln>
                  <a:noFill/>
                </a:ln>
                <a:effectLst/>
                <a:uLnTx/>
                <a:uFillTx/>
                <a:latin typeface="Montserrat" panose="00000500000000000000" pitchFamily="2" charset="0"/>
                <a:ea typeface="Verdana"/>
                <a:cs typeface="Calibri"/>
              </a:rPr>
              <a:t>understanding</a:t>
            </a:r>
            <a:r>
              <a:rPr kumimoji="0" lang="en-US" sz="1000" u="none" strike="noStrike" kern="0" cap="none" spc="0" normalizeH="0" baseline="0" noProof="0">
                <a:ln>
                  <a:noFill/>
                </a:ln>
                <a:effectLst/>
                <a:uLnTx/>
                <a:uFillTx/>
                <a:latin typeface="Montserrat" panose="00000500000000000000" pitchFamily="2" charset="0"/>
                <a:ea typeface="Verdana"/>
                <a:cs typeface="Calibri"/>
              </a:rPr>
              <a:t> to assist employees in understanding changes, dealing with uncertainty and ambiguity as the program progresses through implementation</a:t>
            </a:r>
            <a:endParaRPr lang="en-US" sz="1000" u="none" strike="noStrike" kern="0" cap="none" spc="0" normalizeH="0" baseline="0" noProof="0">
              <a:ln>
                <a:noFill/>
              </a:ln>
              <a:effectLst/>
              <a:uLnTx/>
              <a:uFillTx/>
              <a:latin typeface="Montserrat" panose="00000500000000000000" pitchFamily="2" charset="0"/>
              <a:ea typeface="Verdana"/>
              <a:cs typeface="Calibri"/>
            </a:endParaRPr>
          </a:p>
        </p:txBody>
      </p:sp>
      <p:sp>
        <p:nvSpPr>
          <p:cNvPr id="23" name="TextBox 22">
            <a:extLst>
              <a:ext uri="{FF2B5EF4-FFF2-40B4-BE49-F238E27FC236}">
                <a16:creationId xmlns:a16="http://schemas.microsoft.com/office/drawing/2014/main" id="{9A2BD6ED-7F4A-6D84-0F41-329015211BF2}"/>
              </a:ext>
            </a:extLst>
          </p:cNvPr>
          <p:cNvSpPr txBox="1"/>
          <p:nvPr/>
        </p:nvSpPr>
        <p:spPr>
          <a:xfrm>
            <a:off x="4507085" y="1573821"/>
            <a:ext cx="4367544" cy="758797"/>
          </a:xfrm>
          <a:prstGeom prst="rect">
            <a:avLst/>
          </a:prstGeom>
          <a:noFill/>
        </p:spPr>
        <p:txBody>
          <a:bodyPr wrap="square" rtlCol="0">
            <a:spAutoFit/>
          </a:bodyPr>
          <a:lstStyle/>
          <a:p>
            <a:pPr>
              <a:lnSpc>
                <a:spcPct val="150000"/>
              </a:lnSpc>
              <a:spcBef>
                <a:spcPts val="600"/>
              </a:spcBef>
              <a:buClrTx/>
              <a:defRPr/>
            </a:pPr>
            <a:r>
              <a:rPr kumimoji="0" lang="en-US" sz="1000" b="1" u="none" strike="noStrike" kern="0" cap="none" spc="0" normalizeH="0" baseline="0" noProof="0">
                <a:ln>
                  <a:noFill/>
                </a:ln>
                <a:effectLst/>
                <a:uLnTx/>
                <a:uFillTx/>
                <a:latin typeface="Montserrat" panose="00000500000000000000" pitchFamily="2" charset="0"/>
                <a:ea typeface="Verdana"/>
                <a:cs typeface="Calibri"/>
              </a:rPr>
              <a:t>Advocate</a:t>
            </a:r>
            <a:r>
              <a:rPr kumimoji="0" lang="en-US" sz="1000" u="none" strike="noStrike" kern="0" cap="none" spc="0" normalizeH="0" baseline="0" noProof="0">
                <a:ln>
                  <a:noFill/>
                </a:ln>
                <a:effectLst/>
                <a:uLnTx/>
                <a:uFillTx/>
                <a:latin typeface="Montserrat" panose="00000500000000000000" pitchFamily="2" charset="0"/>
                <a:ea typeface="Verdana"/>
                <a:cs typeface="Calibri"/>
              </a:rPr>
              <a:t> positive change through face-to-face and informal communications that are required to </a:t>
            </a:r>
            <a:r>
              <a:rPr kumimoji="0" lang="en-US" sz="1000" b="1" u="none" strike="noStrike" kern="0" cap="none" spc="0" normalizeH="0" baseline="0" noProof="0">
                <a:ln>
                  <a:noFill/>
                </a:ln>
                <a:effectLst/>
                <a:uLnTx/>
                <a:uFillTx/>
                <a:latin typeface="Montserrat" panose="00000500000000000000" pitchFamily="2" charset="0"/>
                <a:ea typeface="Verdana"/>
                <a:cs typeface="Calibri"/>
              </a:rPr>
              <a:t>change behaviors </a:t>
            </a:r>
            <a:r>
              <a:rPr kumimoji="0" lang="en-US" sz="1000" u="none" strike="noStrike" kern="0" cap="none" spc="0" normalizeH="0" baseline="0" noProof="0">
                <a:ln>
                  <a:noFill/>
                </a:ln>
                <a:effectLst/>
                <a:uLnTx/>
                <a:uFillTx/>
                <a:latin typeface="Montserrat" panose="00000500000000000000" pitchFamily="2" charset="0"/>
                <a:ea typeface="Verdana"/>
                <a:cs typeface="Calibri"/>
              </a:rPr>
              <a:t>and attitudes</a:t>
            </a:r>
            <a:endParaRPr lang="en-US" sz="1000" u="none" strike="noStrike" kern="0" cap="none" spc="0" normalizeH="0" baseline="0" noProof="0">
              <a:ln>
                <a:noFill/>
              </a:ln>
              <a:effectLst/>
              <a:uLnTx/>
              <a:uFillTx/>
              <a:latin typeface="Montserrat" panose="00000500000000000000" pitchFamily="2" charset="0"/>
              <a:ea typeface="Verdana"/>
              <a:cs typeface="Calibri"/>
            </a:endParaRPr>
          </a:p>
        </p:txBody>
      </p:sp>
      <p:sp>
        <p:nvSpPr>
          <p:cNvPr id="24" name="TextBox 23">
            <a:extLst>
              <a:ext uri="{FF2B5EF4-FFF2-40B4-BE49-F238E27FC236}">
                <a16:creationId xmlns:a16="http://schemas.microsoft.com/office/drawing/2014/main" id="{41AE5307-962A-BE91-DF8C-9F36F1BDF39A}"/>
              </a:ext>
            </a:extLst>
          </p:cNvPr>
          <p:cNvSpPr txBox="1"/>
          <p:nvPr/>
        </p:nvSpPr>
        <p:spPr>
          <a:xfrm>
            <a:off x="4511133" y="3318172"/>
            <a:ext cx="4393250" cy="758797"/>
          </a:xfrm>
          <a:prstGeom prst="rect">
            <a:avLst/>
          </a:prstGeom>
          <a:noFill/>
        </p:spPr>
        <p:txBody>
          <a:bodyPr wrap="square" rtlCol="0">
            <a:spAutoFit/>
          </a:bodyPr>
          <a:lstStyle/>
          <a:p>
            <a:pPr algn="l">
              <a:lnSpc>
                <a:spcPct val="150000"/>
              </a:lnSpc>
            </a:pPr>
            <a:r>
              <a:rPr lang="en-US" sz="1000">
                <a:latin typeface="Montserrat" panose="00000500000000000000" pitchFamily="2" charset="0"/>
                <a:ea typeface="Verdana"/>
                <a:cs typeface="Calibri"/>
              </a:rPr>
              <a:t>Build a </a:t>
            </a:r>
            <a:r>
              <a:rPr lang="en-US" sz="1000" b="1">
                <a:latin typeface="Montserrat" panose="00000500000000000000" pitchFamily="2" charset="0"/>
                <a:ea typeface="Verdana"/>
                <a:cs typeface="Calibri"/>
              </a:rPr>
              <a:t>community of early adopters </a:t>
            </a:r>
            <a:r>
              <a:rPr lang="en-US" sz="1000">
                <a:latin typeface="Montserrat" panose="00000500000000000000" pitchFamily="2" charset="0"/>
                <a:ea typeface="Verdana"/>
                <a:cs typeface="Calibri"/>
              </a:rPr>
              <a:t>who value the  opportunity to try out new technology first and get a chance to demonstrate their leadership skills</a:t>
            </a:r>
          </a:p>
        </p:txBody>
      </p:sp>
      <p:sp>
        <p:nvSpPr>
          <p:cNvPr id="25" name="TextBox 24">
            <a:extLst>
              <a:ext uri="{FF2B5EF4-FFF2-40B4-BE49-F238E27FC236}">
                <a16:creationId xmlns:a16="http://schemas.microsoft.com/office/drawing/2014/main" id="{F6A9A60E-73CB-7889-8DBC-D859E174B893}"/>
              </a:ext>
            </a:extLst>
          </p:cNvPr>
          <p:cNvSpPr txBox="1"/>
          <p:nvPr/>
        </p:nvSpPr>
        <p:spPr>
          <a:xfrm>
            <a:off x="4503182" y="4019791"/>
            <a:ext cx="4367543" cy="758797"/>
          </a:xfrm>
          <a:prstGeom prst="rect">
            <a:avLst/>
          </a:prstGeom>
          <a:noFill/>
        </p:spPr>
        <p:txBody>
          <a:bodyPr wrap="square" rtlCol="0">
            <a:spAutoFit/>
          </a:bodyPr>
          <a:lstStyle/>
          <a:p>
            <a:pPr marR="0" lvl="0" algn="l" defTabSz="914400" rtl="0" eaLnBrk="1" fontAlgn="auto" latinLnBrk="0" hangingPunct="1">
              <a:lnSpc>
                <a:spcPct val="150000"/>
              </a:lnSpc>
              <a:spcBef>
                <a:spcPts val="600"/>
              </a:spcBef>
              <a:spcAft>
                <a:spcPts val="0"/>
              </a:spcAft>
              <a:buClrTx/>
              <a:buSzTx/>
              <a:tabLst/>
              <a:defRPr/>
            </a:pPr>
            <a:r>
              <a:rPr kumimoji="0" lang="en-US" sz="1000" b="1" u="none" strike="noStrike" kern="0" cap="none" spc="0" normalizeH="0" baseline="0" noProof="0">
                <a:ln>
                  <a:noFill/>
                </a:ln>
                <a:effectLst/>
                <a:uLnTx/>
                <a:uFillTx/>
                <a:latin typeface="Montserrat" panose="00000500000000000000" pitchFamily="2" charset="0"/>
                <a:ea typeface="Verdana"/>
                <a:cs typeface="Calibri"/>
              </a:rPr>
              <a:t>Accelerate the adoption </a:t>
            </a:r>
            <a:r>
              <a:rPr kumimoji="0" lang="en-US" sz="1000" u="none" strike="noStrike" kern="0" cap="none" spc="0" normalizeH="0" baseline="0" noProof="0">
                <a:ln>
                  <a:noFill/>
                </a:ln>
                <a:effectLst/>
                <a:uLnTx/>
                <a:uFillTx/>
                <a:latin typeface="Montserrat" panose="00000500000000000000" pitchFamily="2" charset="0"/>
                <a:ea typeface="Verdana"/>
                <a:cs typeface="Calibri"/>
              </a:rPr>
              <a:t>of the change by quickly disseminating timely and accurate information and build trust through communication and feedback</a:t>
            </a:r>
            <a:endParaRPr lang="en-US" sz="1000" u="none" strike="noStrike" kern="0" cap="none" spc="0" normalizeH="0" baseline="0" noProof="0">
              <a:ln>
                <a:noFill/>
              </a:ln>
              <a:effectLst/>
              <a:uLnTx/>
              <a:uFillTx/>
              <a:latin typeface="Montserrat" panose="00000500000000000000" pitchFamily="2" charset="0"/>
              <a:ea typeface="Verdana"/>
              <a:cs typeface="Calibri"/>
            </a:endParaRPr>
          </a:p>
        </p:txBody>
      </p:sp>
      <p:sp>
        <p:nvSpPr>
          <p:cNvPr id="26" name="TextBox 25">
            <a:extLst>
              <a:ext uri="{FF2B5EF4-FFF2-40B4-BE49-F238E27FC236}">
                <a16:creationId xmlns:a16="http://schemas.microsoft.com/office/drawing/2014/main" id="{F5B26A30-B98B-02E4-3011-5486B4AA8159}"/>
              </a:ext>
            </a:extLst>
          </p:cNvPr>
          <p:cNvSpPr txBox="1"/>
          <p:nvPr/>
        </p:nvSpPr>
        <p:spPr>
          <a:xfrm>
            <a:off x="4511133" y="2302607"/>
            <a:ext cx="4367544" cy="989630"/>
          </a:xfrm>
          <a:prstGeom prst="rect">
            <a:avLst/>
          </a:prstGeom>
          <a:noFill/>
        </p:spPr>
        <p:txBody>
          <a:bodyPr wrap="square" rtlCol="0">
            <a:spAutoFit/>
          </a:bodyPr>
          <a:lstStyle/>
          <a:p>
            <a:pPr marR="0" lvl="0" algn="l" defTabSz="914400" rtl="0" eaLnBrk="1" fontAlgn="auto" latinLnBrk="0" hangingPunct="1">
              <a:lnSpc>
                <a:spcPct val="150000"/>
              </a:lnSpc>
              <a:spcBef>
                <a:spcPts val="600"/>
              </a:spcBef>
              <a:spcAft>
                <a:spcPts val="0"/>
              </a:spcAft>
              <a:buClrTx/>
              <a:buSzTx/>
              <a:tabLst/>
              <a:defRPr/>
            </a:pPr>
            <a:r>
              <a:rPr kumimoji="0" lang="en-US" sz="1000" u="none" strike="noStrike" kern="0" cap="none" spc="0" normalizeH="0" baseline="0" noProof="0">
                <a:ln>
                  <a:noFill/>
                </a:ln>
                <a:effectLst/>
                <a:uLnTx/>
                <a:uFillTx/>
                <a:latin typeface="Montserrat" panose="00000500000000000000" pitchFamily="2" charset="0"/>
                <a:ea typeface="Verdana"/>
                <a:cs typeface="Calibri"/>
              </a:rPr>
              <a:t>Build </a:t>
            </a:r>
            <a:r>
              <a:rPr kumimoji="0" lang="en-US" sz="1000" b="1" u="none" strike="noStrike" kern="0" cap="none" spc="0" normalizeH="0" baseline="0" noProof="0">
                <a:ln>
                  <a:noFill/>
                </a:ln>
                <a:effectLst/>
                <a:uLnTx/>
                <a:uFillTx/>
                <a:latin typeface="Montserrat" panose="00000500000000000000" pitchFamily="2" charset="0"/>
                <a:ea typeface="Verdana"/>
                <a:cs typeface="Calibri"/>
              </a:rPr>
              <a:t>accountability</a:t>
            </a:r>
            <a:r>
              <a:rPr kumimoji="0" lang="en-US" sz="1000" u="none" strike="noStrike" kern="0" cap="none" spc="0" normalizeH="0" baseline="0" noProof="0">
                <a:ln>
                  <a:noFill/>
                </a:ln>
                <a:effectLst/>
                <a:uLnTx/>
                <a:uFillTx/>
                <a:latin typeface="Montserrat" panose="00000500000000000000" pitchFamily="2" charset="0"/>
                <a:ea typeface="Verdana"/>
                <a:cs typeface="Calibri"/>
              </a:rPr>
              <a:t> and </a:t>
            </a:r>
            <a:r>
              <a:rPr kumimoji="0" lang="en-US" sz="1000" b="1" u="none" strike="noStrike" kern="0" cap="none" spc="0" normalizeH="0" baseline="0" noProof="0">
                <a:ln>
                  <a:noFill/>
                </a:ln>
                <a:effectLst/>
                <a:uLnTx/>
                <a:uFillTx/>
                <a:latin typeface="Montserrat" panose="00000500000000000000" pitchFamily="2" charset="0"/>
                <a:ea typeface="Verdana"/>
                <a:cs typeface="Calibri"/>
              </a:rPr>
              <a:t>ownership</a:t>
            </a:r>
            <a:r>
              <a:rPr kumimoji="0" lang="en-US" sz="1000" u="none" strike="noStrike" kern="0" cap="none" spc="0" normalizeH="0" baseline="0" noProof="0">
                <a:ln>
                  <a:noFill/>
                </a:ln>
                <a:effectLst/>
                <a:uLnTx/>
                <a:uFillTx/>
                <a:latin typeface="Montserrat" panose="00000500000000000000" pitchFamily="2" charset="0"/>
                <a:ea typeface="Verdana"/>
                <a:cs typeface="Calibri"/>
              </a:rPr>
              <a:t> by empowering Change Champions to </a:t>
            </a:r>
            <a:r>
              <a:rPr lang="en-US" sz="1000" kern="0">
                <a:latin typeface="Montserrat" panose="00000500000000000000" pitchFamily="2" charset="0"/>
                <a:ea typeface="Verdana"/>
                <a:cs typeface="Calibri"/>
              </a:rPr>
              <a:t>gather</a:t>
            </a:r>
            <a:r>
              <a:rPr kumimoji="0" lang="en-US" sz="1000" u="none" strike="noStrike" kern="0" cap="none" spc="0" normalizeH="0" baseline="0" noProof="0">
                <a:ln>
                  <a:noFill/>
                </a:ln>
                <a:effectLst/>
                <a:uLnTx/>
                <a:uFillTx/>
                <a:latin typeface="Montserrat" panose="00000500000000000000" pitchFamily="2" charset="0"/>
                <a:ea typeface="Verdana"/>
                <a:cs typeface="Calibri"/>
              </a:rPr>
              <a:t> feedback from stakeholders, answer questions and resolve concerns without having to wait or rely only on “formal, official” communications</a:t>
            </a:r>
          </a:p>
        </p:txBody>
      </p:sp>
      <p:grpSp>
        <p:nvGrpSpPr>
          <p:cNvPr id="27" name="Group 26">
            <a:extLst>
              <a:ext uri="{FF2B5EF4-FFF2-40B4-BE49-F238E27FC236}">
                <a16:creationId xmlns:a16="http://schemas.microsoft.com/office/drawing/2014/main" id="{2074B136-2CB8-82B3-C573-75C780B95C8C}"/>
              </a:ext>
              <a:ext uri="{C183D7F6-B498-43B3-948B-1728B52AA6E4}">
                <adec:decorative xmlns:adec="http://schemas.microsoft.com/office/drawing/2017/decorative" val="1"/>
              </a:ext>
            </a:extLst>
          </p:cNvPr>
          <p:cNvGrpSpPr/>
          <p:nvPr/>
        </p:nvGrpSpPr>
        <p:grpSpPr>
          <a:xfrm>
            <a:off x="4153003" y="3515254"/>
            <a:ext cx="337929" cy="334759"/>
            <a:chOff x="3586784" y="787985"/>
            <a:chExt cx="337929" cy="334759"/>
          </a:xfrm>
        </p:grpSpPr>
        <p:sp>
          <p:nvSpPr>
            <p:cNvPr id="28" name="Oval 27">
              <a:extLst>
                <a:ext uri="{FF2B5EF4-FFF2-40B4-BE49-F238E27FC236}">
                  <a16:creationId xmlns:a16="http://schemas.microsoft.com/office/drawing/2014/main" id="{B6CB63BD-7847-8D05-FAF5-08C171AC3FD5}"/>
                </a:ext>
              </a:extLst>
            </p:cNvPr>
            <p:cNvSpPr/>
            <p:nvPr/>
          </p:nvSpPr>
          <p:spPr>
            <a:xfrm>
              <a:off x="3586784" y="787985"/>
              <a:ext cx="337929" cy="334759"/>
            </a:xfrm>
            <a:prstGeom prst="ellipse">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Graphic 28" descr="Online meeting with solid fill">
              <a:extLst>
                <a:ext uri="{FF2B5EF4-FFF2-40B4-BE49-F238E27FC236}">
                  <a16:creationId xmlns:a16="http://schemas.microsoft.com/office/drawing/2014/main" id="{8E8030AA-B932-2028-CB4C-3F3DBDACA0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31547" y="832551"/>
              <a:ext cx="248414" cy="248414"/>
            </a:xfrm>
            <a:prstGeom prst="rect">
              <a:avLst/>
            </a:prstGeom>
          </p:spPr>
        </p:pic>
      </p:grpSp>
      <p:sp>
        <p:nvSpPr>
          <p:cNvPr id="32" name="Title 1">
            <a:extLst>
              <a:ext uri="{FF2B5EF4-FFF2-40B4-BE49-F238E27FC236}">
                <a16:creationId xmlns:a16="http://schemas.microsoft.com/office/drawing/2014/main" id="{D4C39962-E96E-7FE0-23C7-52ADB3A65AD0}"/>
              </a:ext>
            </a:extLst>
          </p:cNvPr>
          <p:cNvSpPr txBox="1">
            <a:spLocks/>
          </p:cNvSpPr>
          <p:nvPr/>
        </p:nvSpPr>
        <p:spPr>
          <a:xfrm>
            <a:off x="259115" y="61821"/>
            <a:ext cx="8155543"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a:solidFill>
                  <a:schemeClr val="bg2"/>
                </a:solidFill>
                <a:latin typeface="Montserrat" panose="00000500000000000000" pitchFamily="2" charset="0"/>
                <a:cs typeface="Arial"/>
              </a:rPr>
              <a:t>Why is a Change Leader Network needed?</a:t>
            </a:r>
          </a:p>
        </p:txBody>
      </p:sp>
      <p:pic>
        <p:nvPicPr>
          <p:cNvPr id="4" name="Graphic 3">
            <a:extLst>
              <a:ext uri="{FF2B5EF4-FFF2-40B4-BE49-F238E27FC236}">
                <a16:creationId xmlns:a16="http://schemas.microsoft.com/office/drawing/2014/main" id="{74DB4314-6B24-C2EB-4779-9AA51E3C57C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99284" y="2506890"/>
            <a:ext cx="399668" cy="399668"/>
          </a:xfrm>
          <a:prstGeom prst="rect">
            <a:avLst/>
          </a:prstGeom>
        </p:spPr>
      </p:pic>
    </p:spTree>
    <p:extLst>
      <p:ext uri="{BB962C8B-B14F-4D97-AF65-F5344CB8AC3E}">
        <p14:creationId xmlns:p14="http://schemas.microsoft.com/office/powerpoint/2010/main" val="105387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511A9-DEE2-307E-FDA7-8F3B645F0BDC}"/>
            </a:ext>
          </a:extLst>
        </p:cNvPr>
        <p:cNvGrpSpPr/>
        <p:nvPr/>
      </p:nvGrpSpPr>
      <p:grpSpPr>
        <a:xfrm>
          <a:off x="0" y="0"/>
          <a:ext cx="0" cy="0"/>
          <a:chOff x="0" y="0"/>
          <a:chExt cx="0" cy="0"/>
        </a:xfrm>
      </p:grpSpPr>
      <p:sp>
        <p:nvSpPr>
          <p:cNvPr id="4" name="Title 17">
            <a:extLst>
              <a:ext uri="{FF2B5EF4-FFF2-40B4-BE49-F238E27FC236}">
                <a16:creationId xmlns:a16="http://schemas.microsoft.com/office/drawing/2014/main" id="{20D8A381-3C29-FE9B-783A-32CCE02DC882}"/>
              </a:ext>
            </a:extLst>
          </p:cNvPr>
          <p:cNvSpPr txBox="1">
            <a:spLocks/>
          </p:cNvSpPr>
          <p:nvPr/>
        </p:nvSpPr>
        <p:spPr>
          <a:xfrm>
            <a:off x="435522" y="111828"/>
            <a:ext cx="8439150" cy="25082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pPr>
            <a:r>
              <a:rPr lang="en-US" sz="2400" b="1" kern="1200">
                <a:solidFill>
                  <a:schemeClr val="bg2"/>
                </a:solidFill>
                <a:latin typeface="Montserrat" panose="00000500000000000000" pitchFamily="2" charset="0"/>
                <a:ea typeface="Roboto Condensed" panose="02000000000000000000" pitchFamily="2" charset="0"/>
              </a:rPr>
              <a:t>Building the Champion Network</a:t>
            </a:r>
          </a:p>
        </p:txBody>
      </p:sp>
      <p:graphicFrame>
        <p:nvGraphicFramePr>
          <p:cNvPr id="2" name="Diagram 1">
            <a:extLst>
              <a:ext uri="{FF2B5EF4-FFF2-40B4-BE49-F238E27FC236}">
                <a16:creationId xmlns:a16="http://schemas.microsoft.com/office/drawing/2014/main" id="{3E35FFA8-4678-6E68-94F2-F65AEA905949}"/>
              </a:ext>
            </a:extLst>
          </p:cNvPr>
          <p:cNvGraphicFramePr/>
          <p:nvPr>
            <p:extLst>
              <p:ext uri="{D42A27DB-BD31-4B8C-83A1-F6EECF244321}">
                <p14:modId xmlns:p14="http://schemas.microsoft.com/office/powerpoint/2010/main" val="3026275331"/>
              </p:ext>
            </p:extLst>
          </p:nvPr>
        </p:nvGraphicFramePr>
        <p:xfrm>
          <a:off x="269328" y="1527710"/>
          <a:ext cx="8605344" cy="1707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tar: 5 Points 4">
            <a:extLst>
              <a:ext uri="{FF2B5EF4-FFF2-40B4-BE49-F238E27FC236}">
                <a16:creationId xmlns:a16="http://schemas.microsoft.com/office/drawing/2014/main" id="{E0B537BA-0510-1BF8-4C0B-BB48165232F2}"/>
              </a:ext>
            </a:extLst>
          </p:cNvPr>
          <p:cNvSpPr/>
          <p:nvPr/>
        </p:nvSpPr>
        <p:spPr>
          <a:xfrm>
            <a:off x="2737613" y="2695499"/>
            <a:ext cx="314535" cy="300941"/>
          </a:xfrm>
          <a:prstGeom prst="star5">
            <a:avLst/>
          </a:prstGeom>
          <a:solidFill>
            <a:srgbClr val="FFFF00"/>
          </a:solidFill>
          <a:ln w="3175">
            <a:solidFill>
              <a:srgbClr val="9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329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3716E95-FE78-3540-9712-D0013B05434A}"/>
              </a:ext>
            </a:extLst>
          </p:cNvPr>
          <p:cNvGrpSpPr/>
          <p:nvPr/>
        </p:nvGrpSpPr>
        <p:grpSpPr>
          <a:xfrm>
            <a:off x="572877" y="551710"/>
            <a:ext cx="8051493" cy="4040079"/>
            <a:chOff x="1320007" y="1327602"/>
            <a:chExt cx="9011444" cy="5222875"/>
          </a:xfrm>
        </p:grpSpPr>
        <p:sp>
          <p:nvSpPr>
            <p:cNvPr id="4" name="Oval 3">
              <a:extLst>
                <a:ext uri="{FF2B5EF4-FFF2-40B4-BE49-F238E27FC236}">
                  <a16:creationId xmlns:a16="http://schemas.microsoft.com/office/drawing/2014/main" id="{F8B7037E-729B-DD89-E0FB-35BB4FBF6D48}"/>
                </a:ext>
              </a:extLst>
            </p:cNvPr>
            <p:cNvSpPr>
              <a:spLocks noChangeArrowheads="1"/>
            </p:cNvSpPr>
            <p:nvPr/>
          </p:nvSpPr>
          <p:spPr bwMode="auto">
            <a:xfrm>
              <a:off x="4695826" y="1329191"/>
              <a:ext cx="2214563" cy="1214437"/>
            </a:xfrm>
            <a:prstGeom prst="ellipse">
              <a:avLst/>
            </a:prstGeom>
            <a:solidFill>
              <a:schemeClr val="bg1"/>
            </a:solidFill>
            <a:ln w="28575" algn="ctr">
              <a:solidFill>
                <a:schemeClr val="bg2"/>
              </a:solidFill>
              <a:round/>
              <a:headEnd/>
              <a:tailEnd/>
            </a:ln>
          </p:spPr>
          <p:txBody>
            <a:bodyPr wrap="none" anchor="ctr"/>
            <a:lstStyle/>
            <a:p>
              <a:pPr algn="ctr">
                <a:defRPr/>
              </a:pPr>
              <a:r>
                <a:rPr lang="en-ZA" sz="1050" b="1">
                  <a:solidFill>
                    <a:sysClr val="windowText" lastClr="000000"/>
                  </a:solidFill>
                  <a:cs typeface="Calibri" panose="020F0502020204030204" pitchFamily="34" charset="0"/>
                </a:rPr>
                <a:t>Facilitate…</a:t>
              </a:r>
            </a:p>
            <a:p>
              <a:pPr algn="ctr">
                <a:defRPr/>
              </a:pPr>
              <a:r>
                <a:rPr lang="en-ZA" sz="1050">
                  <a:solidFill>
                    <a:sysClr val="windowText" lastClr="000000"/>
                  </a:solidFill>
                  <a:cs typeface="Calibri" panose="020F0502020204030204" pitchFamily="34" charset="0"/>
                </a:rPr>
                <a:t>passionate about </a:t>
              </a:r>
            </a:p>
            <a:p>
              <a:pPr algn="ctr">
                <a:defRPr/>
              </a:pPr>
              <a:r>
                <a:rPr lang="en-ZA" sz="1050">
                  <a:solidFill>
                    <a:sysClr val="windowText" lastClr="000000"/>
                  </a:solidFill>
                  <a:cs typeface="Calibri" panose="020F0502020204030204" pitchFamily="34" charset="0"/>
                </a:rPr>
                <a:t>facilitating and driving change </a:t>
              </a:r>
            </a:p>
            <a:p>
              <a:pPr algn="ctr">
                <a:defRPr/>
              </a:pPr>
              <a:r>
                <a:rPr lang="en-ZA" sz="1050">
                  <a:solidFill>
                    <a:sysClr val="windowText" lastClr="000000"/>
                  </a:solidFill>
                  <a:cs typeface="Calibri" panose="020F0502020204030204" pitchFamily="34" charset="0"/>
                </a:rPr>
                <a:t>throughout the process</a:t>
              </a:r>
            </a:p>
          </p:txBody>
        </p:sp>
        <p:sp>
          <p:nvSpPr>
            <p:cNvPr id="5" name="Oval 4">
              <a:extLst>
                <a:ext uri="{FF2B5EF4-FFF2-40B4-BE49-F238E27FC236}">
                  <a16:creationId xmlns:a16="http://schemas.microsoft.com/office/drawing/2014/main" id="{517F19C4-A577-A0B4-3CC2-95DAE71EEEA8}"/>
                </a:ext>
              </a:extLst>
            </p:cNvPr>
            <p:cNvSpPr>
              <a:spLocks noChangeArrowheads="1"/>
            </p:cNvSpPr>
            <p:nvPr/>
          </p:nvSpPr>
          <p:spPr bwMode="auto">
            <a:xfrm>
              <a:off x="4624388" y="5216977"/>
              <a:ext cx="2214562" cy="1214438"/>
            </a:xfrm>
            <a:prstGeom prst="ellipse">
              <a:avLst/>
            </a:prstGeom>
            <a:noFill/>
            <a:ln w="28575" algn="ctr">
              <a:solidFill>
                <a:srgbClr val="FF0000"/>
              </a:solidFill>
              <a:round/>
              <a:headEnd/>
              <a:tailEnd/>
            </a:ln>
          </p:spPr>
          <p:txBody>
            <a:bodyPr wrap="none" anchor="ctr"/>
            <a:lstStyle/>
            <a:p>
              <a:pPr algn="ctr">
                <a:defRPr/>
              </a:pPr>
              <a:r>
                <a:rPr lang="en-ZA" sz="1050" b="1">
                  <a:solidFill>
                    <a:sysClr val="windowText" lastClr="000000"/>
                  </a:solidFill>
                  <a:cs typeface="Calibri" panose="020F0502020204030204" pitchFamily="34" charset="0"/>
                </a:rPr>
                <a:t>Link…</a:t>
              </a:r>
            </a:p>
            <a:p>
              <a:pPr algn="ctr">
                <a:defRPr/>
              </a:pPr>
              <a:r>
                <a:rPr lang="en-ZA" sz="1050">
                  <a:solidFill>
                    <a:sysClr val="windowText" lastClr="000000"/>
                  </a:solidFill>
                  <a:cs typeface="Calibri" panose="020F0502020204030204" pitchFamily="34" charset="0"/>
                </a:rPr>
                <a:t>someone who links people, </a:t>
              </a:r>
            </a:p>
            <a:p>
              <a:pPr algn="ctr">
                <a:defRPr/>
              </a:pPr>
              <a:r>
                <a:rPr lang="en-ZA" sz="1050">
                  <a:solidFill>
                    <a:sysClr val="windowText" lastClr="000000"/>
                  </a:solidFill>
                  <a:cs typeface="Calibri" panose="020F0502020204030204" pitchFamily="34" charset="0"/>
                </a:rPr>
                <a:t>program, activities, etc.</a:t>
              </a:r>
            </a:p>
          </p:txBody>
        </p:sp>
        <p:sp>
          <p:nvSpPr>
            <p:cNvPr id="6" name="Oval 10">
              <a:extLst>
                <a:ext uri="{FF2B5EF4-FFF2-40B4-BE49-F238E27FC236}">
                  <a16:creationId xmlns:a16="http://schemas.microsoft.com/office/drawing/2014/main" id="{AFA8AB38-1F64-3CA5-06D2-CAA0DD5BF929}"/>
                </a:ext>
              </a:extLst>
            </p:cNvPr>
            <p:cNvSpPr>
              <a:spLocks noChangeArrowheads="1"/>
            </p:cNvSpPr>
            <p:nvPr/>
          </p:nvSpPr>
          <p:spPr bwMode="auto">
            <a:xfrm>
              <a:off x="7639050" y="1937202"/>
              <a:ext cx="2692400" cy="1365250"/>
            </a:xfrm>
            <a:prstGeom prst="ellipse">
              <a:avLst/>
            </a:prstGeom>
            <a:noFill/>
            <a:ln w="28575" algn="ctr">
              <a:solidFill>
                <a:schemeClr val="accent1">
                  <a:lumMod val="60000"/>
                  <a:lumOff val="40000"/>
                </a:schemeClr>
              </a:solidFill>
              <a:round/>
              <a:headEnd/>
              <a:tailEnd/>
            </a:ln>
          </p:spPr>
          <p:txBody>
            <a:bodyPr wrap="none" anchor="ctr"/>
            <a:lstStyle/>
            <a:p>
              <a:pPr algn="ctr">
                <a:defRPr/>
              </a:pPr>
              <a:r>
                <a:rPr lang="en-ZA" sz="1050" b="1">
                  <a:solidFill>
                    <a:sysClr val="windowText" lastClr="000000"/>
                  </a:solidFill>
                  <a:cs typeface="Calibri" panose="020F0502020204030204" pitchFamily="34" charset="0"/>
                </a:rPr>
                <a:t>Translate…</a:t>
              </a:r>
            </a:p>
            <a:p>
              <a:pPr algn="ctr">
                <a:defRPr/>
              </a:pPr>
              <a:r>
                <a:rPr lang="en-ZA" sz="1050">
                  <a:solidFill>
                    <a:sysClr val="windowText" lastClr="000000"/>
                  </a:solidFill>
                  <a:cs typeface="Calibri" panose="020F0502020204030204" pitchFamily="34" charset="0"/>
                </a:rPr>
                <a:t>someone who can relate the </a:t>
              </a:r>
            </a:p>
            <a:p>
              <a:pPr algn="ctr">
                <a:defRPr/>
              </a:pPr>
              <a:r>
                <a:rPr lang="en-ZA" sz="1050">
                  <a:solidFill>
                    <a:sysClr val="windowText" lastClr="000000"/>
                  </a:solidFill>
                  <a:cs typeface="Calibri" panose="020F0502020204030204" pitchFamily="34" charset="0"/>
                </a:rPr>
                <a:t>Messages so that everybody </a:t>
              </a:r>
            </a:p>
            <a:p>
              <a:pPr algn="ctr">
                <a:defRPr/>
              </a:pPr>
              <a:r>
                <a:rPr lang="en-ZA" sz="1050">
                  <a:solidFill>
                    <a:sysClr val="windowText" lastClr="000000"/>
                  </a:solidFill>
                  <a:cs typeface="Calibri" panose="020F0502020204030204" pitchFamily="34" charset="0"/>
                </a:rPr>
                <a:t>understands</a:t>
              </a:r>
            </a:p>
          </p:txBody>
        </p:sp>
        <p:sp>
          <p:nvSpPr>
            <p:cNvPr id="7" name="Oval 11">
              <a:extLst>
                <a:ext uri="{FF2B5EF4-FFF2-40B4-BE49-F238E27FC236}">
                  <a16:creationId xmlns:a16="http://schemas.microsoft.com/office/drawing/2014/main" id="{2DFE03DD-9FE2-7C69-0C1A-D362A416B311}"/>
                </a:ext>
              </a:extLst>
            </p:cNvPr>
            <p:cNvSpPr>
              <a:spLocks noChangeArrowheads="1"/>
            </p:cNvSpPr>
            <p:nvPr/>
          </p:nvSpPr>
          <p:spPr bwMode="auto">
            <a:xfrm>
              <a:off x="7650164" y="4191453"/>
              <a:ext cx="2681287" cy="1382713"/>
            </a:xfrm>
            <a:prstGeom prst="ellipse">
              <a:avLst/>
            </a:prstGeom>
            <a:noFill/>
            <a:ln w="28575" algn="ctr">
              <a:solidFill>
                <a:schemeClr val="bg2"/>
              </a:solidFill>
              <a:round/>
              <a:headEnd/>
              <a:tailEnd/>
            </a:ln>
          </p:spPr>
          <p:txBody>
            <a:bodyPr wrap="none" anchor="ctr"/>
            <a:lstStyle/>
            <a:p>
              <a:pPr algn="ctr">
                <a:defRPr/>
              </a:pPr>
              <a:r>
                <a:rPr lang="en-ZA" sz="1050" b="1">
                  <a:solidFill>
                    <a:sysClr val="windowText" lastClr="000000"/>
                  </a:solidFill>
                  <a:cs typeface="Calibri" panose="020F0502020204030204" pitchFamily="34" charset="0"/>
                </a:rPr>
                <a:t>Communicate…</a:t>
              </a:r>
            </a:p>
            <a:p>
              <a:pPr algn="ctr">
                <a:defRPr/>
              </a:pPr>
              <a:r>
                <a:rPr lang="en-ZA" sz="1050">
                  <a:solidFill>
                    <a:sysClr val="windowText" lastClr="000000"/>
                  </a:solidFill>
                  <a:cs typeface="Calibri" panose="020F0502020204030204" pitchFamily="34" charset="0"/>
                </a:rPr>
                <a:t>a proactive communicator and </a:t>
              </a:r>
            </a:p>
            <a:p>
              <a:pPr algn="ctr">
                <a:defRPr/>
              </a:pPr>
              <a:r>
                <a:rPr lang="en-ZA" sz="1050">
                  <a:solidFill>
                    <a:sysClr val="windowText" lastClr="000000"/>
                  </a:solidFill>
                  <a:cs typeface="Calibri" panose="020F0502020204030204" pitchFamily="34" charset="0"/>
                </a:rPr>
                <a:t>a messenger (two ways) of </a:t>
              </a:r>
            </a:p>
            <a:p>
              <a:pPr algn="ctr">
                <a:defRPr/>
              </a:pPr>
              <a:r>
                <a:rPr lang="en-ZA" sz="1050">
                  <a:solidFill>
                    <a:sysClr val="windowText" lastClr="000000"/>
                  </a:solidFill>
                  <a:cs typeface="Calibri" panose="020F0502020204030204" pitchFamily="34" charset="0"/>
                </a:rPr>
                <a:t>SOAR initiatives</a:t>
              </a:r>
            </a:p>
          </p:txBody>
        </p:sp>
        <p:sp>
          <p:nvSpPr>
            <p:cNvPr id="8" name="Oval 7">
              <a:extLst>
                <a:ext uri="{FF2B5EF4-FFF2-40B4-BE49-F238E27FC236}">
                  <a16:creationId xmlns:a16="http://schemas.microsoft.com/office/drawing/2014/main" id="{DBD7C704-83C2-291A-436D-24FD9D34BA9B}"/>
                </a:ext>
              </a:extLst>
            </p:cNvPr>
            <p:cNvSpPr>
              <a:spLocks noChangeArrowheads="1"/>
            </p:cNvSpPr>
            <p:nvPr/>
          </p:nvSpPr>
          <p:spPr bwMode="auto">
            <a:xfrm>
              <a:off x="1552576" y="4288291"/>
              <a:ext cx="2500313" cy="1285875"/>
            </a:xfrm>
            <a:prstGeom prst="ellipse">
              <a:avLst/>
            </a:prstGeom>
            <a:noFill/>
            <a:ln w="28575" algn="ctr">
              <a:solidFill>
                <a:srgbClr val="990000"/>
              </a:solidFill>
              <a:round/>
              <a:headEnd/>
              <a:tailEnd/>
            </a:ln>
          </p:spPr>
          <p:txBody>
            <a:bodyPr wrap="none" anchor="ctr"/>
            <a:lstStyle/>
            <a:p>
              <a:pPr algn="ctr">
                <a:defRPr/>
              </a:pPr>
              <a:r>
                <a:rPr lang="en-ZA" sz="1050" b="1">
                  <a:solidFill>
                    <a:sysClr val="windowText" lastClr="000000"/>
                  </a:solidFill>
                  <a:cs typeface="Calibri" panose="020F0502020204030204" pitchFamily="34" charset="0"/>
                </a:rPr>
                <a:t>Share…</a:t>
              </a:r>
            </a:p>
            <a:p>
              <a:pPr algn="ctr">
                <a:defRPr/>
              </a:pPr>
              <a:r>
                <a:rPr lang="en-ZA" sz="1050">
                  <a:solidFill>
                    <a:sysClr val="windowText" lastClr="000000"/>
                  </a:solidFill>
                  <a:cs typeface="Calibri" panose="020F0502020204030204" pitchFamily="34" charset="0"/>
                </a:rPr>
                <a:t>someone who shares information,</a:t>
              </a:r>
            </a:p>
            <a:p>
              <a:pPr algn="ctr">
                <a:defRPr/>
              </a:pPr>
              <a:r>
                <a:rPr lang="en-ZA" sz="1050">
                  <a:solidFill>
                    <a:sysClr val="windowText" lastClr="000000"/>
                  </a:solidFill>
                  <a:cs typeface="Calibri" panose="020F0502020204030204" pitchFamily="34" charset="0"/>
                </a:rPr>
                <a:t>lessons learned and </a:t>
              </a:r>
            </a:p>
            <a:p>
              <a:pPr algn="ctr">
                <a:defRPr/>
              </a:pPr>
              <a:r>
                <a:rPr lang="en-ZA" sz="1050">
                  <a:solidFill>
                    <a:sysClr val="windowText" lastClr="000000"/>
                  </a:solidFill>
                  <a:cs typeface="Calibri" panose="020F0502020204030204" pitchFamily="34" charset="0"/>
                </a:rPr>
                <a:t>provides feedback</a:t>
              </a:r>
            </a:p>
          </p:txBody>
        </p:sp>
        <p:sp>
          <p:nvSpPr>
            <p:cNvPr id="9" name="Oval 8">
              <a:extLst>
                <a:ext uri="{FF2B5EF4-FFF2-40B4-BE49-F238E27FC236}">
                  <a16:creationId xmlns:a16="http://schemas.microsoft.com/office/drawing/2014/main" id="{DC2A4620-1C9E-90DB-E97D-03A820CE5879}"/>
                </a:ext>
              </a:extLst>
            </p:cNvPr>
            <p:cNvSpPr>
              <a:spLocks noChangeArrowheads="1"/>
            </p:cNvSpPr>
            <p:nvPr/>
          </p:nvSpPr>
          <p:spPr bwMode="auto">
            <a:xfrm>
              <a:off x="1320007" y="2431725"/>
              <a:ext cx="2500313" cy="1285875"/>
            </a:xfrm>
            <a:prstGeom prst="ellipse">
              <a:avLst/>
            </a:prstGeom>
            <a:noFill/>
            <a:ln w="28575" algn="ctr">
              <a:solidFill>
                <a:schemeClr val="accent4"/>
              </a:solidFill>
              <a:round/>
              <a:headEnd/>
              <a:tailEnd/>
            </a:ln>
          </p:spPr>
          <p:txBody>
            <a:bodyPr wrap="none" anchor="ctr"/>
            <a:lstStyle/>
            <a:p>
              <a:pPr algn="ctr">
                <a:defRPr/>
              </a:pPr>
              <a:r>
                <a:rPr lang="en-ZA" sz="1050" b="1">
                  <a:solidFill>
                    <a:sysClr val="windowText" lastClr="000000"/>
                  </a:solidFill>
                  <a:cs typeface="Calibri" panose="020F0502020204030204" pitchFamily="34" charset="0"/>
                </a:rPr>
                <a:t>Drive…</a:t>
              </a:r>
            </a:p>
            <a:p>
              <a:pPr algn="ctr">
                <a:defRPr/>
              </a:pPr>
              <a:r>
                <a:rPr lang="en-ZA" sz="1050">
                  <a:solidFill>
                    <a:sysClr val="windowText" lastClr="000000"/>
                  </a:solidFill>
                  <a:cs typeface="Calibri" panose="020F0502020204030204" pitchFamily="34" charset="0"/>
                </a:rPr>
                <a:t>someone who has a</a:t>
              </a:r>
            </a:p>
            <a:p>
              <a:pPr algn="ctr">
                <a:defRPr/>
              </a:pPr>
              <a:r>
                <a:rPr lang="en-ZA" sz="1050">
                  <a:solidFill>
                    <a:sysClr val="windowText" lastClr="000000"/>
                  </a:solidFill>
                  <a:cs typeface="Calibri" panose="020F0502020204030204" pitchFamily="34" charset="0"/>
                </a:rPr>
                <a:t>sense of urgency to make </a:t>
              </a:r>
            </a:p>
            <a:p>
              <a:pPr algn="ctr">
                <a:defRPr/>
              </a:pPr>
              <a:r>
                <a:rPr lang="en-ZA" sz="1050">
                  <a:solidFill>
                    <a:sysClr val="windowText" lastClr="000000"/>
                  </a:solidFill>
                  <a:cs typeface="Calibri" panose="020F0502020204030204" pitchFamily="34" charset="0"/>
                </a:rPr>
                <a:t>change happen</a:t>
              </a:r>
            </a:p>
          </p:txBody>
        </p:sp>
        <p:cxnSp>
          <p:nvCxnSpPr>
            <p:cNvPr id="10" name="Straight Arrow Connector 15">
              <a:extLst>
                <a:ext uri="{FF2B5EF4-FFF2-40B4-BE49-F238E27FC236}">
                  <a16:creationId xmlns:a16="http://schemas.microsoft.com/office/drawing/2014/main" id="{5702CF0E-49EE-D508-BC74-1DC974009ECB}"/>
                </a:ext>
              </a:extLst>
            </p:cNvPr>
            <p:cNvCxnSpPr>
              <a:cxnSpLocks noChangeShapeType="1"/>
            </p:cNvCxnSpPr>
            <p:nvPr/>
          </p:nvCxnSpPr>
          <p:spPr bwMode="auto">
            <a:xfrm flipH="1" flipV="1">
              <a:off x="5800724" y="2588078"/>
              <a:ext cx="1" cy="487362"/>
            </a:xfrm>
            <a:prstGeom prst="straightConnector1">
              <a:avLst/>
            </a:prstGeom>
            <a:noFill/>
            <a:ln w="76200" algn="ctr">
              <a:solidFill>
                <a:sysClr val="windowText" lastClr="000000">
                  <a:lumMod val="50000"/>
                  <a:lumOff val="50000"/>
                </a:sysClr>
              </a:solidFill>
              <a:round/>
              <a:headEnd/>
              <a:tailEnd type="arrow" w="med" len="med"/>
            </a:ln>
          </p:spPr>
        </p:cxnSp>
        <p:cxnSp>
          <p:nvCxnSpPr>
            <p:cNvPr id="11" name="Straight Arrow Connector 16">
              <a:extLst>
                <a:ext uri="{FF2B5EF4-FFF2-40B4-BE49-F238E27FC236}">
                  <a16:creationId xmlns:a16="http://schemas.microsoft.com/office/drawing/2014/main" id="{3647CA6D-EFB8-F44E-B5FD-35913A00AC0D}"/>
                </a:ext>
              </a:extLst>
            </p:cNvPr>
            <p:cNvCxnSpPr>
              <a:cxnSpLocks noChangeShapeType="1"/>
            </p:cNvCxnSpPr>
            <p:nvPr/>
          </p:nvCxnSpPr>
          <p:spPr bwMode="auto">
            <a:xfrm flipV="1">
              <a:off x="7459664" y="3075440"/>
              <a:ext cx="428625" cy="285750"/>
            </a:xfrm>
            <a:prstGeom prst="straightConnector1">
              <a:avLst/>
            </a:prstGeom>
            <a:noFill/>
            <a:ln w="76200" algn="ctr">
              <a:solidFill>
                <a:sysClr val="windowText" lastClr="000000">
                  <a:lumMod val="50000"/>
                  <a:lumOff val="50000"/>
                </a:sysClr>
              </a:solidFill>
              <a:round/>
              <a:headEnd/>
              <a:tailEnd type="arrow" w="med" len="med"/>
            </a:ln>
          </p:spPr>
        </p:cxnSp>
        <p:cxnSp>
          <p:nvCxnSpPr>
            <p:cNvPr id="12" name="Straight Arrow Connector 18">
              <a:extLst>
                <a:ext uri="{FF2B5EF4-FFF2-40B4-BE49-F238E27FC236}">
                  <a16:creationId xmlns:a16="http://schemas.microsoft.com/office/drawing/2014/main" id="{B2609591-5B23-98F7-D9FD-2D88FF80CA56}"/>
                </a:ext>
              </a:extLst>
            </p:cNvPr>
            <p:cNvCxnSpPr>
              <a:cxnSpLocks noChangeShapeType="1"/>
            </p:cNvCxnSpPr>
            <p:nvPr/>
          </p:nvCxnSpPr>
          <p:spPr bwMode="auto">
            <a:xfrm>
              <a:off x="7196139" y="4486727"/>
              <a:ext cx="428625" cy="285750"/>
            </a:xfrm>
            <a:prstGeom prst="straightConnector1">
              <a:avLst/>
            </a:prstGeom>
            <a:noFill/>
            <a:ln w="76200" algn="ctr">
              <a:solidFill>
                <a:sysClr val="windowText" lastClr="000000">
                  <a:lumMod val="50000"/>
                  <a:lumOff val="50000"/>
                </a:sysClr>
              </a:solidFill>
              <a:round/>
              <a:headEnd/>
              <a:tailEnd type="arrow" w="med" len="med"/>
            </a:ln>
          </p:spPr>
        </p:cxnSp>
        <p:cxnSp>
          <p:nvCxnSpPr>
            <p:cNvPr id="13" name="Straight Arrow Connector 20">
              <a:extLst>
                <a:ext uri="{FF2B5EF4-FFF2-40B4-BE49-F238E27FC236}">
                  <a16:creationId xmlns:a16="http://schemas.microsoft.com/office/drawing/2014/main" id="{57C7D680-4374-EBE3-1356-0BBC6626AF8E}"/>
                </a:ext>
              </a:extLst>
            </p:cNvPr>
            <p:cNvCxnSpPr>
              <a:cxnSpLocks noChangeShapeType="1"/>
            </p:cNvCxnSpPr>
            <p:nvPr/>
          </p:nvCxnSpPr>
          <p:spPr bwMode="auto">
            <a:xfrm rot="10800000">
              <a:off x="3832208" y="3196090"/>
              <a:ext cx="357188" cy="285750"/>
            </a:xfrm>
            <a:prstGeom prst="straightConnector1">
              <a:avLst/>
            </a:prstGeom>
            <a:noFill/>
            <a:ln w="76200" algn="ctr">
              <a:solidFill>
                <a:sysClr val="windowText" lastClr="000000">
                  <a:lumMod val="50000"/>
                  <a:lumOff val="50000"/>
                </a:sysClr>
              </a:solidFill>
              <a:round/>
              <a:headEnd/>
              <a:tailEnd type="arrow" w="med" len="med"/>
            </a:ln>
          </p:spPr>
        </p:cxnSp>
        <p:cxnSp>
          <p:nvCxnSpPr>
            <p:cNvPr id="14" name="Straight Arrow Connector 22">
              <a:extLst>
                <a:ext uri="{FF2B5EF4-FFF2-40B4-BE49-F238E27FC236}">
                  <a16:creationId xmlns:a16="http://schemas.microsoft.com/office/drawing/2014/main" id="{F987C36A-D33D-7FEA-EB1A-F2EE16045A68}"/>
                </a:ext>
              </a:extLst>
            </p:cNvPr>
            <p:cNvCxnSpPr>
              <a:cxnSpLocks noChangeShapeType="1"/>
            </p:cNvCxnSpPr>
            <p:nvPr/>
          </p:nvCxnSpPr>
          <p:spPr bwMode="auto">
            <a:xfrm flipH="1">
              <a:off x="3959225" y="4300198"/>
              <a:ext cx="323525" cy="319879"/>
            </a:xfrm>
            <a:prstGeom prst="straightConnector1">
              <a:avLst/>
            </a:prstGeom>
            <a:noFill/>
            <a:ln w="76200" algn="ctr">
              <a:solidFill>
                <a:sysClr val="windowText" lastClr="000000">
                  <a:lumMod val="50000"/>
                  <a:lumOff val="50000"/>
                </a:sysClr>
              </a:solidFill>
              <a:round/>
              <a:headEnd/>
              <a:tailEnd type="arrow" w="med" len="med"/>
            </a:ln>
          </p:spPr>
        </p:cxnSp>
        <p:cxnSp>
          <p:nvCxnSpPr>
            <p:cNvPr id="15" name="Straight Arrow Connector 27">
              <a:extLst>
                <a:ext uri="{FF2B5EF4-FFF2-40B4-BE49-F238E27FC236}">
                  <a16:creationId xmlns:a16="http://schemas.microsoft.com/office/drawing/2014/main" id="{6A9920FB-86CF-7EB4-9D8A-D0CB2940001F}"/>
                </a:ext>
              </a:extLst>
            </p:cNvPr>
            <p:cNvCxnSpPr>
              <a:cxnSpLocks noChangeShapeType="1"/>
            </p:cNvCxnSpPr>
            <p:nvPr/>
          </p:nvCxnSpPr>
          <p:spPr bwMode="auto">
            <a:xfrm>
              <a:off x="5799138" y="4405719"/>
              <a:ext cx="1" cy="547948"/>
            </a:xfrm>
            <a:prstGeom prst="straightConnector1">
              <a:avLst/>
            </a:prstGeom>
            <a:noFill/>
            <a:ln w="76200" algn="ctr">
              <a:solidFill>
                <a:sysClr val="windowText" lastClr="000000">
                  <a:lumMod val="50000"/>
                  <a:lumOff val="50000"/>
                </a:sysClr>
              </a:solidFill>
              <a:round/>
              <a:headEnd/>
              <a:tailEnd type="arrow" w="med" len="med"/>
            </a:ln>
          </p:spPr>
        </p:cxnSp>
        <p:sp>
          <p:nvSpPr>
            <p:cNvPr id="16" name="Cloud Callout 20">
              <a:extLst>
                <a:ext uri="{FF2B5EF4-FFF2-40B4-BE49-F238E27FC236}">
                  <a16:creationId xmlns:a16="http://schemas.microsoft.com/office/drawing/2014/main" id="{B3F5735D-699B-6857-48D6-7108EBCD805C}"/>
                </a:ext>
              </a:extLst>
            </p:cNvPr>
            <p:cNvSpPr/>
            <p:nvPr/>
          </p:nvSpPr>
          <p:spPr bwMode="auto">
            <a:xfrm>
              <a:off x="2714625" y="5636077"/>
              <a:ext cx="1676400" cy="914400"/>
            </a:xfrm>
            <a:prstGeom prst="cloudCallout">
              <a:avLst>
                <a:gd name="adj1" fmla="val 72685"/>
                <a:gd name="adj2" fmla="val -142253"/>
              </a:avLst>
            </a:prstGeom>
            <a:solidFill>
              <a:schemeClr val="accent6">
                <a:lumMod val="40000"/>
                <a:lumOff val="60000"/>
              </a:schemeClr>
            </a:solidFill>
            <a:ln w="28575" cap="flat" cmpd="sng" algn="ctr">
              <a:solidFill>
                <a:schemeClr val="accent6">
                  <a:lumMod val="60000"/>
                  <a:lumOff val="40000"/>
                </a:schemeClr>
              </a:solidFill>
              <a:prstDash val="solid"/>
              <a:round/>
              <a:headEnd type="none" w="med" len="med"/>
              <a:tailEnd type="none" w="med" len="med"/>
            </a:ln>
            <a:effectLst/>
          </p:spPr>
          <p:txBody>
            <a:bodyPr lIns="0" tIns="0" rIns="0" bIns="0"/>
            <a:lstStyle/>
            <a:p>
              <a:pPr algn="ctr" defTabSz="685690">
                <a:lnSpc>
                  <a:spcPct val="106000"/>
                </a:lnSpc>
                <a:defRPr/>
              </a:pPr>
              <a:r>
                <a:rPr lang="en-US" sz="1050">
                  <a:solidFill>
                    <a:sysClr val="windowText" lastClr="000000"/>
                  </a:solidFill>
                  <a:ea typeface="Verdana" pitchFamily="34" charset="0"/>
                  <a:cs typeface="Calibri" panose="020F0502020204030204" pitchFamily="34" charset="0"/>
                </a:rPr>
                <a:t>Strong informal network of peers</a:t>
              </a:r>
            </a:p>
          </p:txBody>
        </p:sp>
        <p:sp>
          <p:nvSpPr>
            <p:cNvPr id="17" name="Cloud Callout 21">
              <a:extLst>
                <a:ext uri="{FF2B5EF4-FFF2-40B4-BE49-F238E27FC236}">
                  <a16:creationId xmlns:a16="http://schemas.microsoft.com/office/drawing/2014/main" id="{9F14D7D5-41B1-C700-EE26-EF58A0D23B98}"/>
                </a:ext>
              </a:extLst>
            </p:cNvPr>
            <p:cNvSpPr/>
            <p:nvPr/>
          </p:nvSpPr>
          <p:spPr bwMode="auto">
            <a:xfrm>
              <a:off x="7121525" y="5636077"/>
              <a:ext cx="1828800" cy="914400"/>
            </a:xfrm>
            <a:prstGeom prst="cloudCallout">
              <a:avLst>
                <a:gd name="adj1" fmla="val -76586"/>
                <a:gd name="adj2" fmla="val -130565"/>
              </a:avLst>
            </a:prstGeom>
            <a:solidFill>
              <a:schemeClr val="accent4">
                <a:lumMod val="20000"/>
                <a:lumOff val="80000"/>
              </a:schemeClr>
            </a:solidFill>
            <a:ln w="28575" cap="flat" cmpd="sng" algn="ctr">
              <a:solidFill>
                <a:schemeClr val="accent4"/>
              </a:solidFill>
              <a:prstDash val="solid"/>
              <a:round/>
              <a:headEnd type="none" w="med" len="med"/>
              <a:tailEnd type="none" w="med" len="med"/>
            </a:ln>
            <a:effectLst/>
          </p:spPr>
          <p:txBody>
            <a:bodyPr lIns="0" tIns="0" rIns="0" bIns="0"/>
            <a:lstStyle/>
            <a:p>
              <a:pPr algn="ctr" defTabSz="685690">
                <a:lnSpc>
                  <a:spcPct val="106000"/>
                </a:lnSpc>
                <a:defRPr/>
              </a:pPr>
              <a:r>
                <a:rPr lang="en-US" sz="1050">
                  <a:solidFill>
                    <a:sysClr val="windowText" lastClr="000000"/>
                  </a:solidFill>
                  <a:ea typeface="Verdana" pitchFamily="34" charset="0"/>
                  <a:cs typeface="Calibri" panose="020F0502020204030204" pitchFamily="34" charset="0"/>
                </a:rPr>
                <a:t>Ability to informally influence people</a:t>
              </a:r>
            </a:p>
          </p:txBody>
        </p:sp>
        <p:sp>
          <p:nvSpPr>
            <p:cNvPr id="18" name="Cloud Callout 22">
              <a:extLst>
                <a:ext uri="{FF2B5EF4-FFF2-40B4-BE49-F238E27FC236}">
                  <a16:creationId xmlns:a16="http://schemas.microsoft.com/office/drawing/2014/main" id="{CFD2E6E4-7EEB-EE67-C9FB-05D01BD566CE}"/>
                </a:ext>
              </a:extLst>
            </p:cNvPr>
            <p:cNvSpPr/>
            <p:nvPr/>
          </p:nvSpPr>
          <p:spPr bwMode="auto">
            <a:xfrm>
              <a:off x="2350295" y="1327602"/>
              <a:ext cx="1981200" cy="914400"/>
            </a:xfrm>
            <a:prstGeom prst="cloudCallout">
              <a:avLst>
                <a:gd name="adj1" fmla="val 81641"/>
                <a:gd name="adj2" fmla="val 119409"/>
              </a:avLst>
            </a:prstGeom>
            <a:solidFill>
              <a:sysClr val="window" lastClr="FFFFFF">
                <a:lumMod val="95000"/>
              </a:sysClr>
            </a:solidFill>
            <a:ln w="28575" cap="flat" cmpd="sng" algn="ctr">
              <a:solidFill>
                <a:sysClr val="window" lastClr="FFFFFF">
                  <a:lumMod val="85000"/>
                </a:sysClr>
              </a:solidFill>
              <a:prstDash val="solid"/>
              <a:round/>
              <a:headEnd type="none" w="med" len="med"/>
              <a:tailEnd type="none" w="med" len="med"/>
            </a:ln>
            <a:effectLst/>
          </p:spPr>
          <p:txBody>
            <a:bodyPr lIns="0" tIns="0" rIns="0" bIns="0"/>
            <a:lstStyle/>
            <a:p>
              <a:pPr algn="ctr" defTabSz="685690">
                <a:lnSpc>
                  <a:spcPct val="106000"/>
                </a:lnSpc>
                <a:defRPr/>
              </a:pPr>
              <a:r>
                <a:rPr lang="en-US" sz="1050">
                  <a:solidFill>
                    <a:sysClr val="windowText" lastClr="000000"/>
                  </a:solidFill>
                  <a:ea typeface="Verdana" pitchFamily="34" charset="0"/>
                  <a:cs typeface="Calibri" panose="020F0502020204030204" pitchFamily="34" charset="0"/>
                </a:rPr>
                <a:t>Highly motivated and able to motivate others</a:t>
              </a:r>
            </a:p>
          </p:txBody>
        </p:sp>
        <p:sp>
          <p:nvSpPr>
            <p:cNvPr id="19" name="Cloud Callout 23">
              <a:extLst>
                <a:ext uri="{FF2B5EF4-FFF2-40B4-BE49-F238E27FC236}">
                  <a16:creationId xmlns:a16="http://schemas.microsoft.com/office/drawing/2014/main" id="{7415686F-A750-3C10-D2F6-3D561587D950}"/>
                </a:ext>
              </a:extLst>
            </p:cNvPr>
            <p:cNvSpPr/>
            <p:nvPr/>
          </p:nvSpPr>
          <p:spPr bwMode="auto">
            <a:xfrm>
              <a:off x="7121525" y="1329191"/>
              <a:ext cx="990600" cy="914400"/>
            </a:xfrm>
            <a:prstGeom prst="cloudCallout">
              <a:avLst>
                <a:gd name="adj1" fmla="val -91864"/>
                <a:gd name="adj2" fmla="val 84265"/>
              </a:avLst>
            </a:prstGeom>
            <a:solidFill>
              <a:sysClr val="window" lastClr="FFFFFF">
                <a:lumMod val="95000"/>
              </a:sysClr>
            </a:solidFill>
            <a:ln w="28575" cap="flat" cmpd="sng" algn="ctr">
              <a:solidFill>
                <a:sysClr val="window" lastClr="FFFFFF">
                  <a:lumMod val="85000"/>
                </a:sysClr>
              </a:solidFill>
              <a:prstDash val="solid"/>
              <a:round/>
              <a:headEnd type="none" w="med" len="med"/>
              <a:tailEnd type="none" w="med" len="med"/>
            </a:ln>
            <a:effectLst/>
          </p:spPr>
          <p:txBody>
            <a:bodyPr lIns="0" tIns="0" rIns="0" bIns="0" anchor="ctr"/>
            <a:lstStyle/>
            <a:p>
              <a:pPr algn="ctr" defTabSz="685690">
                <a:lnSpc>
                  <a:spcPct val="106000"/>
                </a:lnSpc>
                <a:defRPr/>
              </a:pPr>
              <a:r>
                <a:rPr lang="en-US" sz="1050">
                  <a:solidFill>
                    <a:sysClr val="windowText" lastClr="000000"/>
                  </a:solidFill>
                  <a:ea typeface="Verdana" pitchFamily="34" charset="0"/>
                  <a:cs typeface="Calibri" panose="020F0502020204030204" pitchFamily="34" charset="0"/>
                </a:rPr>
                <a:t>Good listener</a:t>
              </a:r>
            </a:p>
          </p:txBody>
        </p:sp>
        <p:sp>
          <p:nvSpPr>
            <p:cNvPr id="20" name="Rounded Rectangle 24">
              <a:extLst>
                <a:ext uri="{FF2B5EF4-FFF2-40B4-BE49-F238E27FC236}">
                  <a16:creationId xmlns:a16="http://schemas.microsoft.com/office/drawing/2014/main" id="{2647CF59-A05C-4FC9-0C69-8A18BBE2F8DA}"/>
                </a:ext>
              </a:extLst>
            </p:cNvPr>
            <p:cNvSpPr/>
            <p:nvPr/>
          </p:nvSpPr>
          <p:spPr>
            <a:xfrm>
              <a:off x="4184650" y="3136404"/>
              <a:ext cx="3262314" cy="1163792"/>
            </a:xfrm>
            <a:prstGeom prst="roundRect">
              <a:avLst/>
            </a:prstGeom>
            <a:solidFill>
              <a:schemeClr val="accent1"/>
            </a:solidFill>
            <a:ln w="25400" cap="flat" cmpd="sng" algn="ctr">
              <a:solidFill>
                <a:schemeClr val="bg1"/>
              </a:solidFill>
              <a:prstDash val="solid"/>
            </a:ln>
            <a:effectLst/>
          </p:spPr>
          <p:txBody>
            <a:bodyPr anchor="ctr"/>
            <a:lstStyle/>
            <a:p>
              <a:pPr algn="ctr" defTabSz="685690">
                <a:defRPr/>
              </a:pPr>
              <a:r>
                <a:rPr lang="en-ZA" sz="1050" b="1">
                  <a:solidFill>
                    <a:sysClr val="window" lastClr="FFFFFF"/>
                  </a:solidFill>
                  <a:ea typeface="Verdana" pitchFamily="34" charset="0"/>
                  <a:cs typeface="Calibri" panose="020F0502020204030204" pitchFamily="34" charset="0"/>
                </a:rPr>
                <a:t>Change Champions</a:t>
              </a:r>
            </a:p>
            <a:p>
              <a:pPr algn="ctr" defTabSz="685690">
                <a:defRPr/>
              </a:pPr>
              <a:r>
                <a:rPr lang="en-ZA" sz="1050">
                  <a:solidFill>
                    <a:sysClr val="window" lastClr="FFFFFF"/>
                  </a:solidFill>
                  <a:ea typeface="Verdana" pitchFamily="34" charset="0"/>
                  <a:cs typeface="Calibri" panose="020F0502020204030204" pitchFamily="34" charset="0"/>
                </a:rPr>
                <a:t>People whose deliberate actions drive organizational, social, and </a:t>
              </a:r>
              <a:r>
                <a:rPr lang="en-ZA" sz="1050" err="1">
                  <a:solidFill>
                    <a:sysClr val="window" lastClr="FFFFFF"/>
                  </a:solidFill>
                  <a:ea typeface="Verdana" pitchFamily="34" charset="0"/>
                  <a:cs typeface="Calibri" panose="020F0502020204030204" pitchFamily="34" charset="0"/>
                </a:rPr>
                <a:t>behavorial</a:t>
              </a:r>
              <a:r>
                <a:rPr lang="en-ZA" sz="1050">
                  <a:solidFill>
                    <a:sysClr val="window" lastClr="FFFFFF"/>
                  </a:solidFill>
                  <a:ea typeface="Verdana" pitchFamily="34" charset="0"/>
                  <a:cs typeface="Calibri" panose="020F0502020204030204" pitchFamily="34" charset="0"/>
                </a:rPr>
                <a:t> change</a:t>
              </a:r>
            </a:p>
          </p:txBody>
        </p:sp>
      </p:grpSp>
      <p:sp>
        <p:nvSpPr>
          <p:cNvPr id="3" name="Title 1">
            <a:extLst>
              <a:ext uri="{FF2B5EF4-FFF2-40B4-BE49-F238E27FC236}">
                <a16:creationId xmlns:a16="http://schemas.microsoft.com/office/drawing/2014/main" id="{F3438301-37DE-28CB-0DA9-85065F62A795}"/>
              </a:ext>
            </a:extLst>
          </p:cNvPr>
          <p:cNvSpPr txBox="1">
            <a:spLocks/>
          </p:cNvSpPr>
          <p:nvPr/>
        </p:nvSpPr>
        <p:spPr>
          <a:xfrm>
            <a:off x="299922" y="33805"/>
            <a:ext cx="6297014" cy="5995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defTabSz="685800">
              <a:defRPr/>
            </a:pPr>
            <a:r>
              <a:rPr lang="en-US" sz="2400">
                <a:solidFill>
                  <a:schemeClr val="bg2"/>
                </a:solidFill>
                <a:latin typeface="Montserrat" panose="00000500000000000000" pitchFamily="2" charset="0"/>
                <a:cs typeface="Arial"/>
              </a:rPr>
              <a:t>Why are we here?</a:t>
            </a:r>
          </a:p>
        </p:txBody>
      </p:sp>
    </p:spTree>
    <p:extLst>
      <p:ext uri="{BB962C8B-B14F-4D97-AF65-F5344CB8AC3E}">
        <p14:creationId xmlns:p14="http://schemas.microsoft.com/office/powerpoint/2010/main" val="265041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CF36E4D5-8A7C-17DA-0713-B155FEAAF3C7}"/>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F4A0AF3A-76E1-76A4-9B58-7F58B43D0504}"/>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A452A72C-9F17-C88C-6700-E5583071C4D3}"/>
              </a:ext>
            </a:extLst>
          </p:cNvPr>
          <p:cNvSpPr txBox="1">
            <a:spLocks/>
          </p:cNvSpPr>
          <p:nvPr/>
        </p:nvSpPr>
        <p:spPr>
          <a:xfrm>
            <a:off x="259116" y="61821"/>
            <a:ext cx="6362022"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pPr defTabSz="685800">
              <a:defRPr/>
            </a:pPr>
            <a:r>
              <a:rPr lang="en-US" sz="2400">
                <a:solidFill>
                  <a:schemeClr val="bg2"/>
                </a:solidFill>
                <a:latin typeface="Montserrat" panose="00000500000000000000" pitchFamily="2" charset="0"/>
                <a:cs typeface="Arial"/>
              </a:rPr>
              <a:t>Change Champion Network Structure</a:t>
            </a:r>
          </a:p>
        </p:txBody>
      </p:sp>
      <p:sp>
        <p:nvSpPr>
          <p:cNvPr id="2" name="Content Placeholder 2">
            <a:extLst>
              <a:ext uri="{FF2B5EF4-FFF2-40B4-BE49-F238E27FC236}">
                <a16:creationId xmlns:a16="http://schemas.microsoft.com/office/drawing/2014/main" id="{9D982C53-DA40-C300-C9DA-574647B2C824}"/>
              </a:ext>
            </a:extLst>
          </p:cNvPr>
          <p:cNvSpPr txBox="1">
            <a:spLocks/>
          </p:cNvSpPr>
          <p:nvPr/>
        </p:nvSpPr>
        <p:spPr>
          <a:xfrm>
            <a:off x="211670" y="568024"/>
            <a:ext cx="7382884" cy="6916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0650"/>
            <a:r>
              <a:rPr lang="en-US" sz="1800">
                <a:latin typeface="Montserrat" panose="00000500000000000000" pitchFamily="2" charset="0"/>
              </a:rPr>
              <a:t>The following represents the various “tiers” in the network:</a:t>
            </a:r>
          </a:p>
          <a:p>
            <a:endParaRPr lang="en-US"/>
          </a:p>
          <a:p>
            <a:endParaRPr lang="en-US"/>
          </a:p>
          <a:p>
            <a:endParaRPr lang="en-US"/>
          </a:p>
          <a:p>
            <a:endParaRPr lang="en-US"/>
          </a:p>
          <a:p>
            <a:endParaRPr lang="en-US"/>
          </a:p>
          <a:p>
            <a:endParaRPr lang="en-US"/>
          </a:p>
          <a:p>
            <a:endParaRPr lang="en-US"/>
          </a:p>
          <a:p>
            <a:endParaRPr lang="en-US"/>
          </a:p>
          <a:p>
            <a:pPr marL="120650"/>
            <a:endParaRPr lang="en-US"/>
          </a:p>
        </p:txBody>
      </p:sp>
      <p:pic>
        <p:nvPicPr>
          <p:cNvPr id="4" name="Picture 3" descr="The four key tiers arranged in a pyramid. From top to bottom: Change Ambassadors, Power Users, Change Champions, Managers and Supervisors&#10;">
            <a:extLst>
              <a:ext uri="{FF2B5EF4-FFF2-40B4-BE49-F238E27FC236}">
                <a16:creationId xmlns:a16="http://schemas.microsoft.com/office/drawing/2014/main" id="{26BAE7A2-BB1B-AB41-64B2-C8676B26CFA3}"/>
              </a:ext>
            </a:extLst>
          </p:cNvPr>
          <p:cNvPicPr>
            <a:picLocks noChangeAspect="1"/>
          </p:cNvPicPr>
          <p:nvPr/>
        </p:nvPicPr>
        <p:blipFill rotWithShape="1">
          <a:blip r:embed="rId4"/>
          <a:srcRect l="16798" r="14073"/>
          <a:stretch/>
        </p:blipFill>
        <p:spPr>
          <a:xfrm>
            <a:off x="1549446" y="1090487"/>
            <a:ext cx="2963574" cy="3082568"/>
          </a:xfrm>
          <a:prstGeom prst="rect">
            <a:avLst/>
          </a:prstGeom>
        </p:spPr>
      </p:pic>
      <p:sp>
        <p:nvSpPr>
          <p:cNvPr id="5" name="TextBox 5">
            <a:extLst>
              <a:ext uri="{FF2B5EF4-FFF2-40B4-BE49-F238E27FC236}">
                <a16:creationId xmlns:a16="http://schemas.microsoft.com/office/drawing/2014/main" id="{A8D2775E-2073-A2FB-5D3C-0D331409B674}"/>
              </a:ext>
            </a:extLst>
          </p:cNvPr>
          <p:cNvSpPr txBox="1"/>
          <p:nvPr/>
        </p:nvSpPr>
        <p:spPr>
          <a:xfrm>
            <a:off x="3282278" y="1702918"/>
            <a:ext cx="1932111" cy="2308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Montserrat"/>
              </a:rPr>
              <a:t>University Leadership</a:t>
            </a:r>
          </a:p>
        </p:txBody>
      </p:sp>
      <p:sp>
        <p:nvSpPr>
          <p:cNvPr id="6" name="TextBox 5">
            <a:extLst>
              <a:ext uri="{FF2B5EF4-FFF2-40B4-BE49-F238E27FC236}">
                <a16:creationId xmlns:a16="http://schemas.microsoft.com/office/drawing/2014/main" id="{E6C4A0E5-1695-7654-042C-91C0AEACDD89}"/>
              </a:ext>
            </a:extLst>
          </p:cNvPr>
          <p:cNvSpPr txBox="1"/>
          <p:nvPr/>
        </p:nvSpPr>
        <p:spPr>
          <a:xfrm>
            <a:off x="4001412" y="3197005"/>
            <a:ext cx="2425953"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Montserrat" panose="00000500000000000000" pitchFamily="2" charset="0"/>
              </a:rPr>
              <a:t>Active change agents for peer network</a:t>
            </a:r>
          </a:p>
        </p:txBody>
      </p:sp>
      <p:sp>
        <p:nvSpPr>
          <p:cNvPr id="7" name="TextBox 7">
            <a:extLst>
              <a:ext uri="{FF2B5EF4-FFF2-40B4-BE49-F238E27FC236}">
                <a16:creationId xmlns:a16="http://schemas.microsoft.com/office/drawing/2014/main" id="{066D7D86-3C29-EFA7-DF85-8D913828DC57}"/>
              </a:ext>
            </a:extLst>
          </p:cNvPr>
          <p:cNvSpPr txBox="1"/>
          <p:nvPr/>
        </p:nvSpPr>
        <p:spPr>
          <a:xfrm>
            <a:off x="4067384" y="3706223"/>
            <a:ext cx="2912943"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Montserrat" panose="00000500000000000000" pitchFamily="2" charset="0"/>
              </a:rPr>
              <a:t>Day-to-day support for direct reports</a:t>
            </a:r>
          </a:p>
        </p:txBody>
      </p:sp>
      <p:sp>
        <p:nvSpPr>
          <p:cNvPr id="8" name="TextBox 8">
            <a:extLst>
              <a:ext uri="{FF2B5EF4-FFF2-40B4-BE49-F238E27FC236}">
                <a16:creationId xmlns:a16="http://schemas.microsoft.com/office/drawing/2014/main" id="{CA876638-3C61-6310-04B0-C282ABC37FB7}"/>
              </a:ext>
            </a:extLst>
          </p:cNvPr>
          <p:cNvSpPr txBox="1"/>
          <p:nvPr/>
        </p:nvSpPr>
        <p:spPr>
          <a:xfrm>
            <a:off x="3753214" y="2525680"/>
            <a:ext cx="3965938"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900" b="0" i="0" u="none" strike="noStrike" kern="0" cap="none" spc="0" normalizeH="0" baseline="0" noProof="0">
                <a:ln>
                  <a:noFill/>
                </a:ln>
                <a:solidFill>
                  <a:srgbClr val="221E1F"/>
                </a:solidFill>
                <a:effectLst/>
                <a:uLnTx/>
                <a:uFillTx/>
                <a:latin typeface="Montserrat"/>
                <a:cs typeface="Arial"/>
                <a:sym typeface="Arial"/>
              </a:rPr>
              <a:t>Expected to understand business context, transactions, procedures, systems within their area and end-to-end processes</a:t>
            </a:r>
            <a:endParaRPr lang="en-US" sz="900">
              <a:latin typeface="Montserrat"/>
            </a:endParaRPr>
          </a:p>
        </p:txBody>
      </p:sp>
    </p:spTree>
    <p:extLst>
      <p:ext uri="{BB962C8B-B14F-4D97-AF65-F5344CB8AC3E}">
        <p14:creationId xmlns:p14="http://schemas.microsoft.com/office/powerpoint/2010/main" val="27960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46D76171-CB60-017A-D062-8CA9820FBBC5}"/>
            </a:ext>
          </a:extLst>
        </p:cNvPr>
        <p:cNvGrpSpPr/>
        <p:nvPr/>
      </p:nvGrpSpPr>
      <p:grpSpPr>
        <a:xfrm>
          <a:off x="0" y="0"/>
          <a:ext cx="0" cy="0"/>
          <a:chOff x="0" y="0"/>
          <a:chExt cx="0" cy="0"/>
        </a:xfrm>
      </p:grpSpPr>
      <p:pic>
        <p:nvPicPr>
          <p:cNvPr id="343" name="Google Shape;343;p48">
            <a:extLst>
              <a:ext uri="{FF2B5EF4-FFF2-40B4-BE49-F238E27FC236}">
                <a16:creationId xmlns:a16="http://schemas.microsoft.com/office/drawing/2014/main" id="{802E6F04-8C28-7E40-5301-6FF94B4F157A}"/>
              </a:ext>
            </a:extLst>
          </p:cNvPr>
          <p:cNvPicPr preferRelativeResize="0"/>
          <p:nvPr/>
        </p:nvPicPr>
        <p:blipFill>
          <a:blip r:embed="rId3">
            <a:alphaModFix/>
          </a:blip>
          <a:stretch>
            <a:fillRect/>
          </a:stretch>
        </p:blipFill>
        <p:spPr>
          <a:xfrm>
            <a:off x="6984075" y="216075"/>
            <a:ext cx="1709174" cy="249525"/>
          </a:xfrm>
          <a:prstGeom prst="rect">
            <a:avLst/>
          </a:prstGeom>
          <a:noFill/>
          <a:ln>
            <a:noFill/>
          </a:ln>
        </p:spPr>
      </p:pic>
      <p:sp>
        <p:nvSpPr>
          <p:cNvPr id="3" name="Title 1">
            <a:extLst>
              <a:ext uri="{FF2B5EF4-FFF2-40B4-BE49-F238E27FC236}">
                <a16:creationId xmlns:a16="http://schemas.microsoft.com/office/drawing/2014/main" id="{D26FEAF3-AFF2-C4CD-96C2-3454F8CEFF1D}"/>
              </a:ext>
            </a:extLst>
          </p:cNvPr>
          <p:cNvSpPr txBox="1">
            <a:spLocks/>
          </p:cNvSpPr>
          <p:nvPr/>
        </p:nvSpPr>
        <p:spPr>
          <a:xfrm>
            <a:off x="259115" y="61821"/>
            <a:ext cx="6637443" cy="599581"/>
          </a:xfrm>
          <a:prstGeom prst="rect">
            <a:avLst/>
          </a:prstGeom>
          <a:solidFill>
            <a:srgbClr val="FFFFFF"/>
          </a:solidFill>
        </p:spPr>
        <p:txBody>
          <a:bodyPr vert="horz" lIns="68580" tIns="34290" rIns="68580" bIns="34290" rtlCol="0" anchor="ctr">
            <a:noAutofit/>
          </a:bodyPr>
          <a:lstStyle>
            <a:lvl1pPr algn="l" defTabSz="914400" rtl="0" eaLnBrk="1" latinLnBrk="0" hangingPunct="1">
              <a:lnSpc>
                <a:spcPct val="90000"/>
              </a:lnSpc>
              <a:spcBef>
                <a:spcPct val="0"/>
              </a:spcBef>
              <a:buNone/>
              <a:defRPr sz="3600" b="1" i="0" kern="1200">
                <a:solidFill>
                  <a:srgbClr val="003385"/>
                </a:solidFill>
                <a:latin typeface="Montserrat ExtraBold" pitchFamily="2" charset="77"/>
                <a:ea typeface="Roboto Condensed" panose="02000000000000000000" pitchFamily="2" charset="0"/>
                <a:cs typeface="Montserrat ExtraBold" pitchFamily="2" charset="77"/>
              </a:defRPr>
            </a:lvl1pPr>
          </a:lstStyle>
          <a:p>
            <a:r>
              <a:rPr lang="en-US" sz="2400" b="1" kern="1200">
                <a:solidFill>
                  <a:schemeClr val="bg2"/>
                </a:solidFill>
                <a:latin typeface="Montserrat" panose="00000500000000000000" pitchFamily="2" charset="0"/>
                <a:ea typeface="Roboto Condensed" panose="02000000000000000000" pitchFamily="2" charset="0"/>
              </a:rPr>
              <a:t>Power Users</a:t>
            </a:r>
            <a:endParaRPr lang="en-US" sz="2400" b="1">
              <a:solidFill>
                <a:schemeClr val="bg2"/>
              </a:solidFill>
              <a:latin typeface="Montserrat" panose="00000500000000000000" pitchFamily="2" charset="0"/>
            </a:endParaRPr>
          </a:p>
        </p:txBody>
      </p:sp>
      <p:sp>
        <p:nvSpPr>
          <p:cNvPr id="2" name="Rectangle 1">
            <a:extLst>
              <a:ext uri="{FF2B5EF4-FFF2-40B4-BE49-F238E27FC236}">
                <a16:creationId xmlns:a16="http://schemas.microsoft.com/office/drawing/2014/main" id="{46C463DC-265C-0147-9935-4085E289FD5B}"/>
              </a:ext>
            </a:extLst>
          </p:cNvPr>
          <p:cNvSpPr/>
          <p:nvPr/>
        </p:nvSpPr>
        <p:spPr>
          <a:xfrm>
            <a:off x="247365" y="610833"/>
            <a:ext cx="8625770" cy="239408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200" kern="1200">
              <a:solidFill>
                <a:srgbClr val="A7A7A7">
                  <a:lumMod val="75000"/>
                </a:srgbClr>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 name="Rectangle 3">
            <a:extLst>
              <a:ext uri="{FF2B5EF4-FFF2-40B4-BE49-F238E27FC236}">
                <a16:creationId xmlns:a16="http://schemas.microsoft.com/office/drawing/2014/main" id="{A3B21465-003F-AEAE-4997-0C037A85BCAB}"/>
              </a:ext>
            </a:extLst>
          </p:cNvPr>
          <p:cNvSpPr/>
          <p:nvPr/>
        </p:nvSpPr>
        <p:spPr>
          <a:xfrm>
            <a:off x="411836" y="3009054"/>
            <a:ext cx="3265381" cy="300082"/>
          </a:xfrm>
          <a:prstGeom prst="rect">
            <a:avLst/>
          </a:prstGeom>
        </p:spPr>
        <p:txBody>
          <a:bodyPr wrap="none">
            <a:spAutoFit/>
          </a:bodyPr>
          <a:lstStyle/>
          <a:p>
            <a:pPr defTabSz="685800">
              <a:buClrTx/>
              <a:defRPr/>
            </a:pPr>
            <a:r>
              <a:rPr lang="en-US" sz="1350"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High-Level Responsibilities include: </a:t>
            </a:r>
          </a:p>
        </p:txBody>
      </p:sp>
      <p:sp>
        <p:nvSpPr>
          <p:cNvPr id="5" name="Rectangle 4">
            <a:extLst>
              <a:ext uri="{FF2B5EF4-FFF2-40B4-BE49-F238E27FC236}">
                <a16:creationId xmlns:a16="http://schemas.microsoft.com/office/drawing/2014/main" id="{A4F0D19D-C6F4-4FAB-590E-8E55D7D95439}"/>
              </a:ext>
            </a:extLst>
          </p:cNvPr>
          <p:cNvSpPr/>
          <p:nvPr/>
        </p:nvSpPr>
        <p:spPr>
          <a:xfrm>
            <a:off x="726878" y="730790"/>
            <a:ext cx="7306697" cy="707886"/>
          </a:xfrm>
          <a:prstGeom prst="rect">
            <a:avLst/>
          </a:prstGeom>
        </p:spPr>
        <p:txBody>
          <a:bodyPr wrap="square">
            <a:spAutoFit/>
          </a:bodyPr>
          <a:lstStyle/>
          <a:p>
            <a:pPr algn="ctr" defTabSz="685800">
              <a:buClrTx/>
              <a:defRPr/>
            </a:pPr>
            <a:r>
              <a:rPr lang="en-US" sz="1600" b="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SBU’s Power Users</a:t>
            </a:r>
            <a:r>
              <a:rPr lang="en-US" sz="1600" b="1">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 collaborate with </a:t>
            </a:r>
            <a:r>
              <a:rPr lang="en-US" sz="1600" b="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the project team to ensure the solution meets the business needs. What do Power Users do?</a:t>
            </a:r>
          </a:p>
          <a:p>
            <a:pPr algn="ctr" defTabSz="685800">
              <a:buClrTx/>
              <a:defRPr/>
            </a:pPr>
            <a:endParaRPr lang="en-US" sz="800" b="1" i="1"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6" name="TextBox 5">
            <a:extLst>
              <a:ext uri="{FF2B5EF4-FFF2-40B4-BE49-F238E27FC236}">
                <a16:creationId xmlns:a16="http://schemas.microsoft.com/office/drawing/2014/main" id="{92DB2A02-B9A8-79F4-81AC-4AD20E1D4BF1}"/>
              </a:ext>
            </a:extLst>
          </p:cNvPr>
          <p:cNvSpPr txBox="1"/>
          <p:nvPr/>
        </p:nvSpPr>
        <p:spPr>
          <a:xfrm>
            <a:off x="379541" y="1848131"/>
            <a:ext cx="2144611" cy="1061829"/>
          </a:xfrm>
          <a:prstGeom prst="rect">
            <a:avLst/>
          </a:prstGeom>
          <a:noFill/>
        </p:spPr>
        <p:txBody>
          <a:bodyPr wrap="square" rtlCol="0">
            <a:spAutoFit/>
          </a:bodyPr>
          <a:lstStyle/>
          <a:p>
            <a:pPr algn="ctr" defTabSz="685800">
              <a:buClrTx/>
              <a:defRPr/>
            </a:pPr>
            <a:r>
              <a:rPr lang="en-US" sz="1050"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Learn and articulate the shifts from current to future state processes to Change Champions and direct reports. Play a role in process improvement.</a:t>
            </a:r>
          </a:p>
        </p:txBody>
      </p:sp>
      <p:sp>
        <p:nvSpPr>
          <p:cNvPr id="7" name="TextBox 6">
            <a:extLst>
              <a:ext uri="{FF2B5EF4-FFF2-40B4-BE49-F238E27FC236}">
                <a16:creationId xmlns:a16="http://schemas.microsoft.com/office/drawing/2014/main" id="{11C7930F-7F6E-213B-1B8C-24DA21F56B09}"/>
              </a:ext>
            </a:extLst>
          </p:cNvPr>
          <p:cNvSpPr txBox="1"/>
          <p:nvPr/>
        </p:nvSpPr>
        <p:spPr>
          <a:xfrm>
            <a:off x="2824101" y="1903594"/>
            <a:ext cx="3052922" cy="738664"/>
          </a:xfrm>
          <a:prstGeom prst="rect">
            <a:avLst/>
          </a:prstGeom>
          <a:noFill/>
        </p:spPr>
        <p:txBody>
          <a:bodyPr wrap="square" rtlCol="0">
            <a:spAutoFit/>
          </a:bodyPr>
          <a:lstStyle/>
          <a:p>
            <a:pPr algn="ctr" defTabSz="685800">
              <a:buClrTx/>
              <a:defRPr/>
            </a:pPr>
            <a:r>
              <a:rPr lang="en-US" sz="1050" b="1" i="0" u="none" strike="noStrike" baseline="0">
                <a:solidFill>
                  <a:schemeClr val="bg1"/>
                </a:solidFill>
                <a:latin typeface="Montserrat" panose="00000500000000000000" pitchFamily="2" charset="0"/>
              </a:rPr>
              <a:t>Business user at the Unit level</a:t>
            </a:r>
            <a:r>
              <a:rPr lang="en-US" sz="1050" b="0" i="0" u="none" strike="noStrike" baseline="0">
                <a:solidFill>
                  <a:schemeClr val="bg1"/>
                </a:solidFill>
                <a:latin typeface="Montserrat" panose="00000500000000000000" pitchFamily="2" charset="0"/>
              </a:rPr>
              <a:t> who understands the business context, end to end processes, transactions, procedures and systems within their </a:t>
            </a:r>
            <a:r>
              <a:rPr lang="en-US" sz="1050">
                <a:solidFill>
                  <a:schemeClr val="bg1"/>
                </a:solidFill>
                <a:latin typeface="Montserrat" panose="00000500000000000000" pitchFamily="2" charset="0"/>
              </a:rPr>
              <a:t>area.</a:t>
            </a:r>
            <a:endParaRPr lang="en-US" sz="1050" b="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endParaRPr>
          </a:p>
        </p:txBody>
      </p:sp>
      <p:sp>
        <p:nvSpPr>
          <p:cNvPr id="8" name="TextBox 7">
            <a:extLst>
              <a:ext uri="{FF2B5EF4-FFF2-40B4-BE49-F238E27FC236}">
                <a16:creationId xmlns:a16="http://schemas.microsoft.com/office/drawing/2014/main" id="{D1FC6008-01D0-E80E-91DC-7A79C9710246}"/>
              </a:ext>
            </a:extLst>
          </p:cNvPr>
          <p:cNvSpPr txBox="1"/>
          <p:nvPr/>
        </p:nvSpPr>
        <p:spPr>
          <a:xfrm>
            <a:off x="5994103" y="1882103"/>
            <a:ext cx="2639725" cy="1223412"/>
          </a:xfrm>
          <a:prstGeom prst="rect">
            <a:avLst/>
          </a:prstGeom>
          <a:noFill/>
        </p:spPr>
        <p:txBody>
          <a:bodyPr wrap="square" rtlCol="0">
            <a:spAutoFit/>
          </a:bodyPr>
          <a:lstStyle/>
          <a:p>
            <a:pPr algn="ctr" defTabSz="685800">
              <a:buClrTx/>
              <a:defRPr/>
            </a:pPr>
            <a:r>
              <a:rPr lang="en-US" sz="1050" b="1"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rPr>
              <a:t>Participate in </a:t>
            </a:r>
            <a:r>
              <a:rPr lang="en-US" sz="1050">
                <a:solidFill>
                  <a:schemeClr val="bg1"/>
                </a:solidFill>
                <a:latin typeface="Montserrat" panose="00000500000000000000" pitchFamily="2" charset="0"/>
              </a:rPr>
              <a:t>the “Build” phase Sprints, testing (UAT), validate system functionality; Train-the-Trainer, and Onboarding. Build user proficiency in their process area (post go-live).</a:t>
            </a:r>
          </a:p>
          <a:p>
            <a:pPr algn="ctr" defTabSz="685800">
              <a:buClrTx/>
              <a:defRPr/>
            </a:pPr>
            <a:endParaRPr lang="en-US" sz="1050" kern="1200">
              <a:solidFill>
                <a:schemeClr val="bg1"/>
              </a:solidFill>
              <a:latin typeface="Montserrat" panose="00000500000000000000" pitchFamily="2" charset="0"/>
              <a:ea typeface="Open Sans" panose="020B0606030504020204" pitchFamily="34" charset="0"/>
              <a:cs typeface="Open Sans" panose="020B0606030504020204" pitchFamily="34" charset="0"/>
              <a:sym typeface="Open Sans"/>
            </a:endParaRPr>
          </a:p>
        </p:txBody>
      </p:sp>
      <p:pic>
        <p:nvPicPr>
          <p:cNvPr id="9" name="Graphic 8" descr="Transfer with solid fill">
            <a:extLst>
              <a:ext uri="{FF2B5EF4-FFF2-40B4-BE49-F238E27FC236}">
                <a16:creationId xmlns:a16="http://schemas.microsoft.com/office/drawing/2014/main" id="{A2EAF3EF-E55A-B044-BCCE-3370A71B19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9484" y="1394437"/>
            <a:ext cx="388961" cy="388961"/>
          </a:xfrm>
          <a:prstGeom prst="rect">
            <a:avLst/>
          </a:prstGeom>
        </p:spPr>
      </p:pic>
      <p:pic>
        <p:nvPicPr>
          <p:cNvPr id="10" name="Graphic 9" descr="Connections with solid fill">
            <a:extLst>
              <a:ext uri="{FF2B5EF4-FFF2-40B4-BE49-F238E27FC236}">
                <a16:creationId xmlns:a16="http://schemas.microsoft.com/office/drawing/2014/main" id="{3ED1CC7B-C0E4-7679-E3DA-46453836B8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9304" y="1411993"/>
            <a:ext cx="401846" cy="401846"/>
          </a:xfrm>
          <a:prstGeom prst="rect">
            <a:avLst/>
          </a:prstGeom>
        </p:spPr>
      </p:pic>
      <p:pic>
        <p:nvPicPr>
          <p:cNvPr id="11" name="Graphic 10" descr="Radio microphone with solid fill">
            <a:extLst>
              <a:ext uri="{FF2B5EF4-FFF2-40B4-BE49-F238E27FC236}">
                <a16:creationId xmlns:a16="http://schemas.microsoft.com/office/drawing/2014/main" id="{070215C4-971D-21A2-F663-F26125517B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4446" y="1406859"/>
            <a:ext cx="364118" cy="364118"/>
          </a:xfrm>
          <a:prstGeom prst="rect">
            <a:avLst/>
          </a:prstGeom>
        </p:spPr>
      </p:pic>
      <p:sp>
        <p:nvSpPr>
          <p:cNvPr id="12" name="Rectangle 11">
            <a:extLst>
              <a:ext uri="{FF2B5EF4-FFF2-40B4-BE49-F238E27FC236}">
                <a16:creationId xmlns:a16="http://schemas.microsoft.com/office/drawing/2014/main" id="{26921C5B-D83B-BB0E-DCEF-108A27B90F47}"/>
              </a:ext>
            </a:extLst>
          </p:cNvPr>
          <p:cNvSpPr/>
          <p:nvPr/>
        </p:nvSpPr>
        <p:spPr>
          <a:xfrm>
            <a:off x="266716" y="3309136"/>
            <a:ext cx="2190238" cy="1609267"/>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1000" b="0" i="0" u="none" strike="noStrike" baseline="0">
                <a:solidFill>
                  <a:srgbClr val="221E1F"/>
                </a:solidFill>
                <a:latin typeface="Montserrat" panose="00000500000000000000" pitchFamily="2" charset="0"/>
              </a:rPr>
              <a:t>Promotes best practices, continuous improvement and works as a positive change agent for the business.</a:t>
            </a:r>
          </a:p>
        </p:txBody>
      </p:sp>
      <p:sp>
        <p:nvSpPr>
          <p:cNvPr id="13" name="Rectangle 12">
            <a:extLst>
              <a:ext uri="{FF2B5EF4-FFF2-40B4-BE49-F238E27FC236}">
                <a16:creationId xmlns:a16="http://schemas.microsoft.com/office/drawing/2014/main" id="{19AAF3CC-8794-F877-9DA3-DB8CE45C1FDA}"/>
              </a:ext>
            </a:extLst>
          </p:cNvPr>
          <p:cNvSpPr/>
          <p:nvPr/>
        </p:nvSpPr>
        <p:spPr>
          <a:xfrm>
            <a:off x="2602074" y="3309136"/>
            <a:ext cx="2755317" cy="1609267"/>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1000" b="0" i="0" u="none" strike="noStrike" kern="0" cap="none" spc="0" normalizeH="0" baseline="0" noProof="0">
                <a:ln>
                  <a:noFill/>
                </a:ln>
                <a:solidFill>
                  <a:srgbClr val="221E1F"/>
                </a:solidFill>
                <a:effectLst/>
                <a:uLnTx/>
                <a:uFillTx/>
                <a:latin typeface="Montserrat" panose="00000500000000000000" pitchFamily="2" charset="0"/>
                <a:cs typeface="Arial"/>
                <a:sym typeface="Arial"/>
              </a:rPr>
              <a:t>Gathers feedback from Champions and direct reports; informs the Project Leadership where adjustments and training enhancements should be made.</a:t>
            </a:r>
          </a:p>
        </p:txBody>
      </p:sp>
      <p:sp>
        <p:nvSpPr>
          <p:cNvPr id="14" name="Rectangle 13">
            <a:extLst>
              <a:ext uri="{FF2B5EF4-FFF2-40B4-BE49-F238E27FC236}">
                <a16:creationId xmlns:a16="http://schemas.microsoft.com/office/drawing/2014/main" id="{E960627F-F157-4985-7F1D-69E44198F33A}"/>
              </a:ext>
            </a:extLst>
          </p:cNvPr>
          <p:cNvSpPr/>
          <p:nvPr/>
        </p:nvSpPr>
        <p:spPr>
          <a:xfrm>
            <a:off x="5502511" y="3309136"/>
            <a:ext cx="3370624" cy="1609267"/>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000" b="0" i="0" u="none" strike="noStrike" baseline="0">
                <a:solidFill>
                  <a:srgbClr val="221E1F"/>
                </a:solidFill>
                <a:latin typeface="Montserrat" panose="00000500000000000000" pitchFamily="2" charset="0"/>
              </a:rPr>
              <a:t>Works with department and program leadership to design, test, train and provide ongoing employee support </a:t>
            </a:r>
            <a:r>
              <a:rPr lang="en-US" sz="1000" b="1" i="0" u="none" strike="noStrike" baseline="0">
                <a:solidFill>
                  <a:srgbClr val="221E1F"/>
                </a:solidFill>
                <a:latin typeface="Montserrat" panose="00000500000000000000" pitchFamily="2" charset="0"/>
              </a:rPr>
              <a:t>to the </a:t>
            </a:r>
            <a:r>
              <a:rPr lang="en-US" sz="1000" b="1" i="0" u="none" strike="noStrike" baseline="0" err="1">
                <a:solidFill>
                  <a:srgbClr val="221E1F"/>
                </a:solidFill>
                <a:latin typeface="Montserrat" panose="00000500000000000000" pitchFamily="2" charset="0"/>
              </a:rPr>
              <a:t>WolfieONE</a:t>
            </a:r>
            <a:r>
              <a:rPr lang="en-US" sz="1000" b="1" i="0" u="none" strike="noStrike" baseline="0">
                <a:solidFill>
                  <a:srgbClr val="221E1F"/>
                </a:solidFill>
                <a:latin typeface="Montserrat" panose="00000500000000000000" pitchFamily="2" charset="0"/>
              </a:rPr>
              <a:t> </a:t>
            </a:r>
            <a:r>
              <a:rPr lang="en-US" sz="1000" b="1">
                <a:solidFill>
                  <a:srgbClr val="221E1F"/>
                </a:solidFill>
                <a:latin typeface="Montserrat" panose="00000500000000000000" pitchFamily="2" charset="0"/>
              </a:rPr>
              <a:t>Change Champions</a:t>
            </a:r>
            <a:r>
              <a:rPr lang="en-US" sz="1000" b="1" i="0" u="none" strike="noStrike" baseline="0">
                <a:solidFill>
                  <a:srgbClr val="221E1F"/>
                </a:solidFill>
                <a:latin typeface="Montserrat" panose="00000500000000000000" pitchFamily="2" charset="0"/>
              </a:rPr>
              <a:t>. </a:t>
            </a:r>
            <a:r>
              <a:rPr lang="en-US" sz="1000">
                <a:solidFill>
                  <a:srgbClr val="221E1F"/>
                </a:solidFill>
                <a:latin typeface="Montserrat" panose="00000500000000000000" pitchFamily="2" charset="0"/>
              </a:rPr>
              <a:t>Front-line support for non-technical issues</a:t>
            </a:r>
            <a:r>
              <a:rPr lang="en-US" sz="1000" b="1">
                <a:solidFill>
                  <a:srgbClr val="221E1F"/>
                </a:solidFill>
                <a:latin typeface="Montserrat" panose="00000500000000000000" pitchFamily="2" charset="0"/>
              </a:rPr>
              <a:t>.</a:t>
            </a:r>
            <a:endParaRPr lang="en-US" sz="1000" b="1" i="0" u="none" strike="noStrike" baseline="0">
              <a:solidFill>
                <a:srgbClr val="221E1F"/>
              </a:solidFill>
              <a:latin typeface="Montserrat" panose="00000500000000000000" pitchFamily="2" charset="0"/>
            </a:endParaRPr>
          </a:p>
        </p:txBody>
      </p:sp>
      <p:sp>
        <p:nvSpPr>
          <p:cNvPr id="15" name="TextBox 14">
            <a:extLst>
              <a:ext uri="{FF2B5EF4-FFF2-40B4-BE49-F238E27FC236}">
                <a16:creationId xmlns:a16="http://schemas.microsoft.com/office/drawing/2014/main" id="{F95B3D66-8FED-DC0E-A46F-0BEE88D407DC}"/>
              </a:ext>
            </a:extLst>
          </p:cNvPr>
          <p:cNvSpPr txBox="1"/>
          <p:nvPr/>
        </p:nvSpPr>
        <p:spPr>
          <a:xfrm>
            <a:off x="2605732" y="3414377"/>
            <a:ext cx="2743044" cy="242374"/>
          </a:xfrm>
          <a:prstGeom prst="rect">
            <a:avLst/>
          </a:prstGeom>
          <a:noFill/>
          <a:ln>
            <a:solidFill>
              <a:srgbClr val="C00000"/>
            </a:solidFill>
          </a:ln>
        </p:spPr>
        <p:txBody>
          <a:bodyPr wrap="square" rtlCol="0">
            <a:spAutoFit/>
          </a:bodyPr>
          <a:lstStyle/>
          <a:p>
            <a:pPr algn="ctr" defTabSz="685800">
              <a:buClrTx/>
              <a:defRPr/>
            </a:pP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Inform SBU’s </a:t>
            </a:r>
            <a:r>
              <a:rPr lang="en-US" sz="975" b="1" err="1">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WolfieONE</a:t>
            </a: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  Project Team</a:t>
            </a:r>
          </a:p>
        </p:txBody>
      </p:sp>
      <p:sp>
        <p:nvSpPr>
          <p:cNvPr id="16" name="TextBox 15">
            <a:extLst>
              <a:ext uri="{FF2B5EF4-FFF2-40B4-BE49-F238E27FC236}">
                <a16:creationId xmlns:a16="http://schemas.microsoft.com/office/drawing/2014/main" id="{133897C1-D302-0AF8-7B4E-C5DE2F6E48D5}"/>
              </a:ext>
            </a:extLst>
          </p:cNvPr>
          <p:cNvSpPr txBox="1"/>
          <p:nvPr/>
        </p:nvSpPr>
        <p:spPr>
          <a:xfrm>
            <a:off x="5493541" y="3410575"/>
            <a:ext cx="3370624" cy="242374"/>
          </a:xfrm>
          <a:prstGeom prst="rect">
            <a:avLst/>
          </a:prstGeom>
          <a:noFill/>
          <a:ln>
            <a:solidFill>
              <a:srgbClr val="C00000"/>
            </a:solidFill>
          </a:ln>
        </p:spPr>
        <p:txBody>
          <a:bodyPr wrap="square" rtlCol="0">
            <a:spAutoFit/>
          </a:bodyPr>
          <a:lstStyle/>
          <a:p>
            <a:pPr algn="ctr" defTabSz="685800">
              <a:buClrTx/>
              <a:defRPr/>
            </a:pPr>
            <a:r>
              <a:rPr lang="en-US" sz="975"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Support (post go-live)</a:t>
            </a:r>
            <a:endParaRPr lang="en-US" sz="850" kern="120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7" name="TextBox 16">
            <a:extLst>
              <a:ext uri="{FF2B5EF4-FFF2-40B4-BE49-F238E27FC236}">
                <a16:creationId xmlns:a16="http://schemas.microsoft.com/office/drawing/2014/main" id="{A1D162C1-AD4D-4F08-4D17-39D80ED89AB7}"/>
              </a:ext>
            </a:extLst>
          </p:cNvPr>
          <p:cNvSpPr txBox="1"/>
          <p:nvPr/>
        </p:nvSpPr>
        <p:spPr>
          <a:xfrm>
            <a:off x="270778" y="3403464"/>
            <a:ext cx="2169906" cy="255013"/>
          </a:xfrm>
          <a:prstGeom prst="rect">
            <a:avLst/>
          </a:prstGeom>
          <a:noFill/>
          <a:ln>
            <a:solidFill>
              <a:srgbClr val="C00000"/>
            </a:solidFill>
          </a:ln>
        </p:spPr>
        <p:txBody>
          <a:bodyPr wrap="square" rtlCol="0">
            <a:spAutoFit/>
          </a:bodyPr>
          <a:lstStyle/>
          <a:p>
            <a:pPr algn="ctr" defTabSz="685800">
              <a:buClrTx/>
              <a:defRPr/>
            </a:pPr>
            <a:r>
              <a:rPr lang="en-US" sz="1000"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Promote </a:t>
            </a:r>
            <a:r>
              <a:rPr lang="en-US" sz="1000" b="1" kern="1200" err="1">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rPr>
              <a:t>WolfieONE</a:t>
            </a:r>
            <a:endParaRPr lang="en-US" sz="1000" b="1" kern="1200">
              <a:solidFill>
                <a:srgbClr val="C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3679825946"/>
      </p:ext>
    </p:extLst>
  </p:cSld>
  <p:clrMapOvr>
    <a:masterClrMapping/>
  </p:clrMapOvr>
</p:sld>
</file>

<file path=ppt/theme/theme1.xml><?xml version="1.0" encoding="utf-8"?>
<a:theme xmlns:a="http://schemas.openxmlformats.org/drawingml/2006/main" name="SBU Cap Headlines">
  <a:themeElements>
    <a:clrScheme name="Office Theme">
      <a:dk1>
        <a:srgbClr val="000000"/>
      </a:dk1>
      <a:lt1>
        <a:srgbClr val="FFFFFF"/>
      </a:lt1>
      <a:dk2>
        <a:srgbClr val="990000"/>
      </a:dk2>
      <a:lt2>
        <a:srgbClr val="4B4B4B"/>
      </a:lt2>
      <a:accent1>
        <a:srgbClr val="6B000D"/>
      </a:accent1>
      <a:accent2>
        <a:srgbClr val="D52027"/>
      </a:accent2>
      <a:accent3>
        <a:srgbClr val="828282"/>
      </a:accent3>
      <a:accent4>
        <a:srgbClr val="BEBEBE"/>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AFB70577581F499734701140231F9C" ma:contentTypeVersion="" ma:contentTypeDescription="Create a new document." ma:contentTypeScope="" ma:versionID="0976dec967e95621406fb6290b35c639">
  <xsd:schema xmlns:xsd="http://www.w3.org/2001/XMLSchema" xmlns:xs="http://www.w3.org/2001/XMLSchema" xmlns:p="http://schemas.microsoft.com/office/2006/metadata/properties" xmlns:ns2="dcb1adae-cdfa-4c50-8e62-5427ea533be7" xmlns:ns3="7b42f114-0ebd-418c-92c7-a9346f5218af" xmlns:ns4="f603df75-28ef-425d-b969-a87d28f3a2d2" targetNamespace="http://schemas.microsoft.com/office/2006/metadata/properties" ma:root="true" ma:fieldsID="8c080260e53d2f71ce49a7ebbee8cf76" ns2:_="" ns3:_="" ns4:_="">
    <xsd:import namespace="dcb1adae-cdfa-4c50-8e62-5427ea533be7"/>
    <xsd:import namespace="7b42f114-0ebd-418c-92c7-a9346f5218af"/>
    <xsd:import namespace="f603df75-28ef-425d-b969-a87d28f3a2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b1adae-cdfa-4c50-8e62-5427ea533b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499695a-a8cd-45f0-b535-6db6752c5afb"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42f114-0ebd-418c-92c7-a9346f5218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3df75-28ef-425d-b969-a87d28f3a2d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7e19691-4f30-4e44-abdb-f3e6bfd6cbdc}" ma:internalName="TaxCatchAll" ma:showField="CatchAllData" ma:web="f603df75-28ef-425d-b969-a87d28f3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b1adae-cdfa-4c50-8e62-5427ea533be7">
      <Terms xmlns="http://schemas.microsoft.com/office/infopath/2007/PartnerControls"/>
    </lcf76f155ced4ddcb4097134ff3c332f>
    <TaxCatchAll xmlns="f603df75-28ef-425d-b969-a87d28f3a2d2" xsi:nil="true"/>
    <SharedWithUsers xmlns="7b42f114-0ebd-418c-92c7-a9346f5218af">
      <UserInfo>
        <DisplayName>Ganguly, Korak</DisplayName>
        <AccountId>116</AccountId>
        <AccountType/>
      </UserInfo>
      <UserInfo>
        <DisplayName>Carothers, Taryn</DisplayName>
        <AccountId>87</AccountId>
        <AccountType/>
      </UserInfo>
      <UserInfo>
        <DisplayName>Rubin, Jessica</DisplayName>
        <AccountId>139</AccountId>
        <AccountType/>
      </UserInfo>
      <UserInfo>
        <DisplayName>Loyalson, Victor</DisplayName>
        <AccountId>62</AccountId>
        <AccountType/>
      </UserInfo>
      <UserInfo>
        <DisplayName>Famer, Kariley</DisplayName>
        <AccountId>100</AccountId>
        <AccountType/>
      </UserInfo>
      <UserInfo>
        <DisplayName>Simpson, Ted</DisplayName>
        <AccountId>14</AccountId>
        <AccountType/>
      </UserInfo>
      <UserInfo>
        <DisplayName>Kogera, Jack</DisplayName>
        <AccountId>146</AccountId>
        <AccountType/>
      </UserInfo>
      <UserInfo>
        <DisplayName>Breslin, Jack</DisplayName>
        <AccountId>156</AccountId>
        <AccountType/>
      </UserInfo>
      <UserInfo>
        <DisplayName>Pingelton, Caleb</DisplayName>
        <AccountId>15</AccountId>
        <AccountType/>
      </UserInfo>
      <UserInfo>
        <DisplayName>Trivedi, Kushan</DisplayName>
        <AccountId>145</AccountId>
        <AccountType/>
      </UserInfo>
    </SharedWithUsers>
  </documentManagement>
</p:properties>
</file>

<file path=customXml/itemProps1.xml><?xml version="1.0" encoding="utf-8"?>
<ds:datastoreItem xmlns:ds="http://schemas.openxmlformats.org/officeDocument/2006/customXml" ds:itemID="{A559EAE3-9FB9-4806-BF30-A25E79ADD57F}">
  <ds:schemaRefs>
    <ds:schemaRef ds:uri="http://schemas.microsoft.com/sharepoint/v3/contenttype/forms"/>
  </ds:schemaRefs>
</ds:datastoreItem>
</file>

<file path=customXml/itemProps2.xml><?xml version="1.0" encoding="utf-8"?>
<ds:datastoreItem xmlns:ds="http://schemas.openxmlformats.org/officeDocument/2006/customXml" ds:itemID="{F221AB02-3BD4-43FD-B71E-B59AE3400B29}">
  <ds:schemaRefs>
    <ds:schemaRef ds:uri="7b42f114-0ebd-418c-92c7-a9346f5218af"/>
    <ds:schemaRef ds:uri="dcb1adae-cdfa-4c50-8e62-5427ea533be7"/>
    <ds:schemaRef ds:uri="f603df75-28ef-425d-b969-a87d28f3a2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15EB3F6-E7ED-4D0E-98CF-BC64CD58BC3B}">
  <ds:schemaRefs>
    <ds:schemaRef ds:uri="7b42f114-0ebd-418c-92c7-a9346f5218af"/>
    <ds:schemaRef ds:uri="dcb1adae-cdfa-4c50-8e62-5427ea533be7"/>
    <ds:schemaRef ds:uri="f603df75-28ef-425d-b969-a87d28f3a2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32</Slides>
  <Notes>32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SBU Cap Headlines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Rubin, Jessica</dc:creator>
  <cp:revision>143</cp:revision>
  <cp:lastPrinted>2024-10-16T16:14:06Z</cp:lastPrinted>
  <dcterms:modified xsi:type="dcterms:W3CDTF">2025-01-13T19:45:01Z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2023-09-20T15:31:25Z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cdf1603c-a433-4584-b64f-829e8d7b79e8</vt:lpwstr>
  </property>
  <property fmtid="{D5CDD505-2E9C-101B-9397-08002B2CF9AE}" pid="8" name="MSIP_Label_ea60d57e-af5b-4752-ac57-3e4f28ca11dc_ContentBits">
    <vt:lpwstr>0</vt:lpwstr>
  </property>
  <property fmtid="{D5CDD505-2E9C-101B-9397-08002B2CF9AE}" pid="9" name="MediaServiceImageTags">
    <vt:lpwstr/>
  </property>
  <property fmtid="{D5CDD505-2E9C-101B-9397-08002B2CF9AE}" pid="10" name="ContentTypeId">
    <vt:lpwstr>0x0101008CAFB70577581F499734701140231F9C</vt:lpwstr>
  </property>
</Properties>
</file>